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20" d="100"/>
          <a:sy n="20" d="100"/>
        </p:scale>
        <p:origin x="1338" y="-243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793467B-DF7D-4519-90D2-6C56024E7E9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26C9904-EA72-47C9-B9DB-4ACBF668B76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5E1D6A35-5A80-4F64-A282-D4DDB6979F42}" type="datetime1">
              <a:rPr lang="en-US" altLang="en-US"/>
              <a:pPr>
                <a:defRPr/>
              </a:pPr>
              <a:t>4/27/2020</a:t>
            </a:fld>
            <a:endParaRPr lang="en-US" altLang="en-US"/>
          </a:p>
        </p:txBody>
      </p:sp>
      <p:sp>
        <p:nvSpPr>
          <p:cNvPr id="4" name="Slide Image Placeholder 3">
            <a:extLst>
              <a:ext uri="{FF2B5EF4-FFF2-40B4-BE49-F238E27FC236}">
                <a16:creationId xmlns:a16="http://schemas.microsoft.com/office/drawing/2014/main" id="{D715EB47-2442-464B-80A3-C9D050DD58FE}"/>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941E872-C264-4F8E-845A-76D3B0C0005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1DF53B2-10C4-4708-A73C-78958337ABEE}"/>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9B88B9AB-B5B9-4DE3-8A86-90E1F4C34A1F}"/>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6778D0A9-7F10-4AB4-9742-3F9F9D9E668D}"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48C0D240-9928-4E1A-88B8-9FE5A6B8D9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602511B-489F-44A7-90A3-4FD2AFB3F9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971690D7-5BE7-4B37-B3C7-7E279A5201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769C9DE-2C0C-467C-AE41-17F59E82C257}"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7B768FF-5F13-4F1F-9B62-5D915E12EA6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AC4D38E-65A6-41CE-BBA4-5DD33A7D02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FE1F6DF-2B47-4BC1-8FB4-E804859A1189}"/>
              </a:ext>
            </a:extLst>
          </p:cNvPr>
          <p:cNvSpPr>
            <a:spLocks noGrp="1" noChangeArrowheads="1"/>
          </p:cNvSpPr>
          <p:nvPr>
            <p:ph type="sldNum" sz="quarter" idx="12"/>
          </p:nvPr>
        </p:nvSpPr>
        <p:spPr>
          <a:ln/>
        </p:spPr>
        <p:txBody>
          <a:bodyPr/>
          <a:lstStyle>
            <a:lvl1pPr>
              <a:defRPr/>
            </a:lvl1pPr>
          </a:lstStyle>
          <a:p>
            <a:fld id="{372985E9-3C9E-4D13-96AB-9E8598B8B90F}" type="slidenum">
              <a:rPr lang="en-US" altLang="en-US"/>
              <a:pPr/>
              <a:t>‹#›</a:t>
            </a:fld>
            <a:endParaRPr lang="en-US" altLang="en-US"/>
          </a:p>
        </p:txBody>
      </p:sp>
    </p:spTree>
    <p:extLst>
      <p:ext uri="{BB962C8B-B14F-4D97-AF65-F5344CB8AC3E}">
        <p14:creationId xmlns:p14="http://schemas.microsoft.com/office/powerpoint/2010/main" val="2892796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351D793-FF50-48D3-98DF-DBF4FB55E21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D8A3BB1-28EC-465A-9774-607F1C3A15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9569B5A-48BC-4B9C-9B2D-61A0BB52B6F6}"/>
              </a:ext>
            </a:extLst>
          </p:cNvPr>
          <p:cNvSpPr>
            <a:spLocks noGrp="1" noChangeArrowheads="1"/>
          </p:cNvSpPr>
          <p:nvPr>
            <p:ph type="sldNum" sz="quarter" idx="12"/>
          </p:nvPr>
        </p:nvSpPr>
        <p:spPr>
          <a:ln/>
        </p:spPr>
        <p:txBody>
          <a:bodyPr/>
          <a:lstStyle>
            <a:lvl1pPr>
              <a:defRPr/>
            </a:lvl1pPr>
          </a:lstStyle>
          <a:p>
            <a:fld id="{17A1FF34-49D8-4A9E-AE8E-DC7320C371C8}" type="slidenum">
              <a:rPr lang="en-US" altLang="en-US"/>
              <a:pPr/>
              <a:t>‹#›</a:t>
            </a:fld>
            <a:endParaRPr lang="en-US" altLang="en-US"/>
          </a:p>
        </p:txBody>
      </p:sp>
    </p:spTree>
    <p:extLst>
      <p:ext uri="{BB962C8B-B14F-4D97-AF65-F5344CB8AC3E}">
        <p14:creationId xmlns:p14="http://schemas.microsoft.com/office/powerpoint/2010/main" val="2487659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5FA619-2252-4DF2-A16A-E8F1841C89E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5520FC1-0213-4553-96FA-CA9DCBCC72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D4F93C4-6D09-4865-9DAC-900DE34DFF4C}"/>
              </a:ext>
            </a:extLst>
          </p:cNvPr>
          <p:cNvSpPr>
            <a:spLocks noGrp="1" noChangeArrowheads="1"/>
          </p:cNvSpPr>
          <p:nvPr>
            <p:ph type="sldNum" sz="quarter" idx="12"/>
          </p:nvPr>
        </p:nvSpPr>
        <p:spPr>
          <a:ln/>
        </p:spPr>
        <p:txBody>
          <a:bodyPr/>
          <a:lstStyle>
            <a:lvl1pPr>
              <a:defRPr/>
            </a:lvl1pPr>
          </a:lstStyle>
          <a:p>
            <a:fld id="{58C9BF7E-A3D7-4925-8248-1B06E0938AED}" type="slidenum">
              <a:rPr lang="en-US" altLang="en-US"/>
              <a:pPr/>
              <a:t>‹#›</a:t>
            </a:fld>
            <a:endParaRPr lang="en-US" altLang="en-US"/>
          </a:p>
        </p:txBody>
      </p:sp>
    </p:spTree>
    <p:extLst>
      <p:ext uri="{BB962C8B-B14F-4D97-AF65-F5344CB8AC3E}">
        <p14:creationId xmlns:p14="http://schemas.microsoft.com/office/powerpoint/2010/main" val="420420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50047BE-452D-4476-B9DB-C69C0AE2784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CD296C8-D264-45D2-8E41-E6A3EA35ED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E3A6819-DB04-4E2E-870A-3EA8B2AD8665}"/>
              </a:ext>
            </a:extLst>
          </p:cNvPr>
          <p:cNvSpPr>
            <a:spLocks noGrp="1" noChangeArrowheads="1"/>
          </p:cNvSpPr>
          <p:nvPr>
            <p:ph type="sldNum" sz="quarter" idx="12"/>
          </p:nvPr>
        </p:nvSpPr>
        <p:spPr>
          <a:ln/>
        </p:spPr>
        <p:txBody>
          <a:bodyPr/>
          <a:lstStyle>
            <a:lvl1pPr>
              <a:defRPr/>
            </a:lvl1pPr>
          </a:lstStyle>
          <a:p>
            <a:fld id="{98377AED-A409-415B-8334-A6B42E4DFBCB}" type="slidenum">
              <a:rPr lang="en-US" altLang="en-US"/>
              <a:pPr/>
              <a:t>‹#›</a:t>
            </a:fld>
            <a:endParaRPr lang="en-US" altLang="en-US"/>
          </a:p>
        </p:txBody>
      </p:sp>
    </p:spTree>
    <p:extLst>
      <p:ext uri="{BB962C8B-B14F-4D97-AF65-F5344CB8AC3E}">
        <p14:creationId xmlns:p14="http://schemas.microsoft.com/office/powerpoint/2010/main" val="2691755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A4920CE-6577-46CF-98EB-FD49A4A1E7D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D48399B-6B82-4797-A830-6AC12CF117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8C12D29-8E4C-4554-A1A0-8FA0EC41A3DE}"/>
              </a:ext>
            </a:extLst>
          </p:cNvPr>
          <p:cNvSpPr>
            <a:spLocks noGrp="1" noChangeArrowheads="1"/>
          </p:cNvSpPr>
          <p:nvPr>
            <p:ph type="sldNum" sz="quarter" idx="12"/>
          </p:nvPr>
        </p:nvSpPr>
        <p:spPr>
          <a:ln/>
        </p:spPr>
        <p:txBody>
          <a:bodyPr/>
          <a:lstStyle>
            <a:lvl1pPr>
              <a:defRPr/>
            </a:lvl1pPr>
          </a:lstStyle>
          <a:p>
            <a:fld id="{48D5B24D-0C80-4DA7-8492-071A44B22033}" type="slidenum">
              <a:rPr lang="en-US" altLang="en-US"/>
              <a:pPr/>
              <a:t>‹#›</a:t>
            </a:fld>
            <a:endParaRPr lang="en-US" altLang="en-US"/>
          </a:p>
        </p:txBody>
      </p:sp>
    </p:spTree>
    <p:extLst>
      <p:ext uri="{BB962C8B-B14F-4D97-AF65-F5344CB8AC3E}">
        <p14:creationId xmlns:p14="http://schemas.microsoft.com/office/powerpoint/2010/main" val="4145726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9EAF385-3D3F-43BD-BDD3-5B60122CD29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28C70E2E-6619-45AE-B95F-F144FBB28E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8A349FC-4E49-41D1-B2C9-8AF320B9FB7E}"/>
              </a:ext>
            </a:extLst>
          </p:cNvPr>
          <p:cNvSpPr>
            <a:spLocks noGrp="1" noChangeArrowheads="1"/>
          </p:cNvSpPr>
          <p:nvPr>
            <p:ph type="sldNum" sz="quarter" idx="12"/>
          </p:nvPr>
        </p:nvSpPr>
        <p:spPr>
          <a:ln/>
        </p:spPr>
        <p:txBody>
          <a:bodyPr/>
          <a:lstStyle>
            <a:lvl1pPr>
              <a:defRPr/>
            </a:lvl1pPr>
          </a:lstStyle>
          <a:p>
            <a:fld id="{44E70B56-C18A-4F50-9641-C5C98FB65F1A}" type="slidenum">
              <a:rPr lang="en-US" altLang="en-US"/>
              <a:pPr/>
              <a:t>‹#›</a:t>
            </a:fld>
            <a:endParaRPr lang="en-US" altLang="en-US"/>
          </a:p>
        </p:txBody>
      </p:sp>
    </p:spTree>
    <p:extLst>
      <p:ext uri="{BB962C8B-B14F-4D97-AF65-F5344CB8AC3E}">
        <p14:creationId xmlns:p14="http://schemas.microsoft.com/office/powerpoint/2010/main" val="3569382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BACF6D4-E4CE-44F6-9E6B-B5B9B069BF3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CCBE171B-7D9D-4E2E-A801-B54B20177A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BE76E0DC-6C7D-446D-B070-CB9A2BE14937}"/>
              </a:ext>
            </a:extLst>
          </p:cNvPr>
          <p:cNvSpPr>
            <a:spLocks noGrp="1" noChangeArrowheads="1"/>
          </p:cNvSpPr>
          <p:nvPr>
            <p:ph type="sldNum" sz="quarter" idx="12"/>
          </p:nvPr>
        </p:nvSpPr>
        <p:spPr>
          <a:ln/>
        </p:spPr>
        <p:txBody>
          <a:bodyPr/>
          <a:lstStyle>
            <a:lvl1pPr>
              <a:defRPr/>
            </a:lvl1pPr>
          </a:lstStyle>
          <a:p>
            <a:fld id="{F6432079-2E8C-4D60-934B-1940143287B3}" type="slidenum">
              <a:rPr lang="en-US" altLang="en-US"/>
              <a:pPr/>
              <a:t>‹#›</a:t>
            </a:fld>
            <a:endParaRPr lang="en-US" altLang="en-US"/>
          </a:p>
        </p:txBody>
      </p:sp>
    </p:spTree>
    <p:extLst>
      <p:ext uri="{BB962C8B-B14F-4D97-AF65-F5344CB8AC3E}">
        <p14:creationId xmlns:p14="http://schemas.microsoft.com/office/powerpoint/2010/main" val="2978643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7FE4894-4E42-4D9F-9CEC-9D951219402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78334DAE-66A1-445A-978F-8D30E7CA11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F1578A9-2698-46D3-A026-01A4CAA6FBD1}"/>
              </a:ext>
            </a:extLst>
          </p:cNvPr>
          <p:cNvSpPr>
            <a:spLocks noGrp="1" noChangeArrowheads="1"/>
          </p:cNvSpPr>
          <p:nvPr>
            <p:ph type="sldNum" sz="quarter" idx="12"/>
          </p:nvPr>
        </p:nvSpPr>
        <p:spPr>
          <a:ln/>
        </p:spPr>
        <p:txBody>
          <a:bodyPr/>
          <a:lstStyle>
            <a:lvl1pPr>
              <a:defRPr/>
            </a:lvl1pPr>
          </a:lstStyle>
          <a:p>
            <a:fld id="{3843470C-A858-4A3F-B0F9-220AC56CB5C1}" type="slidenum">
              <a:rPr lang="en-US" altLang="en-US"/>
              <a:pPr/>
              <a:t>‹#›</a:t>
            </a:fld>
            <a:endParaRPr lang="en-US" altLang="en-US"/>
          </a:p>
        </p:txBody>
      </p:sp>
    </p:spTree>
    <p:extLst>
      <p:ext uri="{BB962C8B-B14F-4D97-AF65-F5344CB8AC3E}">
        <p14:creationId xmlns:p14="http://schemas.microsoft.com/office/powerpoint/2010/main" val="2055403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8D71D24-E33D-42E5-B3BB-026C290080A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FF317D22-0A60-48F6-957D-2C1F2329C0D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6454C29F-71F4-45F8-84E9-97693C937904}"/>
              </a:ext>
            </a:extLst>
          </p:cNvPr>
          <p:cNvSpPr>
            <a:spLocks noGrp="1" noChangeArrowheads="1"/>
          </p:cNvSpPr>
          <p:nvPr>
            <p:ph type="sldNum" sz="quarter" idx="12"/>
          </p:nvPr>
        </p:nvSpPr>
        <p:spPr>
          <a:ln/>
        </p:spPr>
        <p:txBody>
          <a:bodyPr/>
          <a:lstStyle>
            <a:lvl1pPr>
              <a:defRPr/>
            </a:lvl1pPr>
          </a:lstStyle>
          <a:p>
            <a:fld id="{A493C929-2FF1-4D09-BFA0-ED81C80D320B}" type="slidenum">
              <a:rPr lang="en-US" altLang="en-US"/>
              <a:pPr/>
              <a:t>‹#›</a:t>
            </a:fld>
            <a:endParaRPr lang="en-US" altLang="en-US"/>
          </a:p>
        </p:txBody>
      </p:sp>
    </p:spTree>
    <p:extLst>
      <p:ext uri="{BB962C8B-B14F-4D97-AF65-F5344CB8AC3E}">
        <p14:creationId xmlns:p14="http://schemas.microsoft.com/office/powerpoint/2010/main" val="3535621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0182D71-54C4-4647-9CF9-456E44B59E1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23DC6A1-E10F-4895-BD8B-28229AB893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416DE02-877F-4181-A4E4-16059E23946F}"/>
              </a:ext>
            </a:extLst>
          </p:cNvPr>
          <p:cNvSpPr>
            <a:spLocks noGrp="1" noChangeArrowheads="1"/>
          </p:cNvSpPr>
          <p:nvPr>
            <p:ph type="sldNum" sz="quarter" idx="12"/>
          </p:nvPr>
        </p:nvSpPr>
        <p:spPr>
          <a:ln/>
        </p:spPr>
        <p:txBody>
          <a:bodyPr/>
          <a:lstStyle>
            <a:lvl1pPr>
              <a:defRPr/>
            </a:lvl1pPr>
          </a:lstStyle>
          <a:p>
            <a:fld id="{BA9DC2A3-57C5-44D3-8F31-7A19AAC2E121}" type="slidenum">
              <a:rPr lang="en-US" altLang="en-US"/>
              <a:pPr/>
              <a:t>‹#›</a:t>
            </a:fld>
            <a:endParaRPr lang="en-US" altLang="en-US"/>
          </a:p>
        </p:txBody>
      </p:sp>
    </p:spTree>
    <p:extLst>
      <p:ext uri="{BB962C8B-B14F-4D97-AF65-F5344CB8AC3E}">
        <p14:creationId xmlns:p14="http://schemas.microsoft.com/office/powerpoint/2010/main" val="1840952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63D78E7-BDC3-4196-BEF3-E13396F01DF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C53355D-87A3-4CF0-94EB-B7983FCA05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B066DDD-B177-4596-B0C0-53DF507A43DB}"/>
              </a:ext>
            </a:extLst>
          </p:cNvPr>
          <p:cNvSpPr>
            <a:spLocks noGrp="1" noChangeArrowheads="1"/>
          </p:cNvSpPr>
          <p:nvPr>
            <p:ph type="sldNum" sz="quarter" idx="12"/>
          </p:nvPr>
        </p:nvSpPr>
        <p:spPr>
          <a:ln/>
        </p:spPr>
        <p:txBody>
          <a:bodyPr/>
          <a:lstStyle>
            <a:lvl1pPr>
              <a:defRPr/>
            </a:lvl1pPr>
          </a:lstStyle>
          <a:p>
            <a:fld id="{81E0BA0F-77C4-49DE-939E-D659C55BC42D}" type="slidenum">
              <a:rPr lang="en-US" altLang="en-US"/>
              <a:pPr/>
              <a:t>‹#›</a:t>
            </a:fld>
            <a:endParaRPr lang="en-US" altLang="en-US"/>
          </a:p>
        </p:txBody>
      </p:sp>
    </p:spTree>
    <p:extLst>
      <p:ext uri="{BB962C8B-B14F-4D97-AF65-F5344CB8AC3E}">
        <p14:creationId xmlns:p14="http://schemas.microsoft.com/office/powerpoint/2010/main" val="1492738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02FB1E5-ECDC-4D5E-B858-A53B8440F3C0}"/>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A02B1753-21E6-4950-8BC8-4C38A1C60C87}"/>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84BD40AB-E81B-40F6-B32C-7A9C3AE5ED81}"/>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F18F9402-A96B-4A26-99F5-784CA4ADA5A8}"/>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988A8F0-BE38-4254-B39B-F29026148229}"/>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5C9157A6-6732-4DF8-9741-605682951D4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a:extLst>
              <a:ext uri="{FF2B5EF4-FFF2-40B4-BE49-F238E27FC236}">
                <a16:creationId xmlns:a16="http://schemas.microsoft.com/office/drawing/2014/main" id="{493410E6-03D0-46F8-AC83-505E123485C9}"/>
              </a:ext>
            </a:extLst>
          </p:cNvPr>
          <p:cNvSpPr txBox="1">
            <a:spLocks noChangeArrowheads="1"/>
          </p:cNvSpPr>
          <p:nvPr/>
        </p:nvSpPr>
        <p:spPr bwMode="auto">
          <a:xfrm>
            <a:off x="6172200" y="2305057"/>
            <a:ext cx="19346862" cy="319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dirty="0">
                <a:solidFill>
                  <a:srgbClr val="081E3F"/>
                </a:solidFill>
              </a:rPr>
              <a:t>Automated </a:t>
            </a:r>
            <a:r>
              <a:rPr lang="en-US" altLang="en-US" sz="4800" b="1" dirty="0" err="1">
                <a:solidFill>
                  <a:srgbClr val="081E3F"/>
                </a:solidFill>
              </a:rPr>
              <a:t>Spherification</a:t>
            </a:r>
            <a:r>
              <a:rPr lang="en-US" altLang="en-US" sz="4800" b="1" dirty="0">
                <a:solidFill>
                  <a:srgbClr val="081E3F"/>
                </a:solidFill>
              </a:rPr>
              <a:t> Apparatus for Multisensory Molecular Gastronomy Experiences</a:t>
            </a:r>
          </a:p>
          <a:p>
            <a:pPr algn="ctr" eaLnBrk="1" hangingPunct="1">
              <a:spcBef>
                <a:spcPct val="0"/>
              </a:spcBef>
              <a:buFontTx/>
              <a:buNone/>
            </a:pPr>
            <a:r>
              <a:rPr lang="en-US" altLang="en-US" sz="3500" b="1" dirty="0">
                <a:solidFill>
                  <a:srgbClr val="081E3F"/>
                </a:solidFill>
              </a:rPr>
              <a:t>Student: Stephanie </a:t>
            </a:r>
            <a:r>
              <a:rPr lang="en-US" altLang="en-US" sz="3500" b="1" dirty="0" err="1">
                <a:solidFill>
                  <a:srgbClr val="081E3F"/>
                </a:solidFill>
              </a:rPr>
              <a:t>Cliett</a:t>
            </a:r>
            <a:r>
              <a:rPr lang="en-US" altLang="en-US" sz="3500" b="1" dirty="0">
                <a:solidFill>
                  <a:srgbClr val="081E3F"/>
                </a:solidFill>
              </a:rPr>
              <a:t>, Florida International University</a:t>
            </a:r>
            <a:endParaRPr lang="en-US" altLang="en-US" sz="3500" dirty="0">
              <a:solidFill>
                <a:srgbClr val="081E3F"/>
              </a:solidFill>
            </a:endParaRPr>
          </a:p>
          <a:p>
            <a:pPr algn="ctr" eaLnBrk="1" hangingPunct="1">
              <a:spcBef>
                <a:spcPct val="0"/>
              </a:spcBef>
              <a:buFontTx/>
              <a:buNone/>
            </a:pPr>
            <a:r>
              <a:rPr lang="en-US" altLang="en-US" sz="3500" b="1" dirty="0">
                <a:solidFill>
                  <a:srgbClr val="081E3F"/>
                </a:solidFill>
              </a:rPr>
              <a:t>Mentor:</a:t>
            </a:r>
            <a:r>
              <a:rPr lang="en-US" altLang="en-US" sz="3500" b="1" i="1" dirty="0">
                <a:solidFill>
                  <a:srgbClr val="081E3F"/>
                </a:solidFill>
              </a:rPr>
              <a:t> Xavier Gonzalez</a:t>
            </a:r>
            <a:r>
              <a:rPr lang="en-US" altLang="ja-JP" sz="3500" dirty="0">
                <a:solidFill>
                  <a:srgbClr val="081E3F"/>
                </a:solidFill>
              </a:rPr>
              <a:t>,</a:t>
            </a:r>
            <a:r>
              <a:rPr lang="en-US" altLang="ja-JP" sz="3500" i="1" dirty="0">
                <a:solidFill>
                  <a:srgbClr val="081E3F"/>
                </a:solidFill>
              </a:rPr>
              <a:t> Molecular Pearl Group</a:t>
            </a:r>
            <a:r>
              <a:rPr lang="en-US" altLang="ja-JP" sz="3500" dirty="0">
                <a:solidFill>
                  <a:srgbClr val="3333CC"/>
                </a:solidFill>
              </a:rPr>
              <a:t>  </a:t>
            </a:r>
          </a:p>
          <a:p>
            <a:pPr algn="ctr" eaLnBrk="1" hangingPunct="1">
              <a:spcBef>
                <a:spcPct val="0"/>
              </a:spcBef>
              <a:buFontTx/>
              <a:buNone/>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14338" name="Text Box 72">
            <a:extLst>
              <a:ext uri="{FF2B5EF4-FFF2-40B4-BE49-F238E27FC236}">
                <a16:creationId xmlns:a16="http://schemas.microsoft.com/office/drawing/2014/main" id="{814F3A32-795C-4DAA-B730-0BA0B2CB4990}"/>
              </a:ext>
            </a:extLst>
          </p:cNvPr>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Xavier Gonzalez</a:t>
            </a:r>
            <a:r>
              <a:rPr lang="en-US" altLang="en-US" sz="3000" dirty="0">
                <a:solidFill>
                  <a:srgbClr val="FF0000"/>
                </a:solidFill>
              </a:rPr>
              <a:t>. </a:t>
            </a:r>
            <a:r>
              <a:rPr lang="en-US" altLang="en-US" sz="3000" dirty="0"/>
              <a:t>We/I thank Alex </a:t>
            </a:r>
            <a:r>
              <a:rPr lang="en-US" altLang="en-US" sz="3000" dirty="0" err="1"/>
              <a:t>Collantes</a:t>
            </a:r>
            <a:r>
              <a:rPr lang="en-US" altLang="en-US" sz="3000" dirty="0"/>
              <a:t> for assistance, cooperation and mentorship that I/we received throughout this process</a:t>
            </a:r>
          </a:p>
        </p:txBody>
      </p:sp>
      <p:sp>
        <p:nvSpPr>
          <p:cNvPr id="14339" name="Rectangle 18">
            <a:extLst>
              <a:ext uri="{FF2B5EF4-FFF2-40B4-BE49-F238E27FC236}">
                <a16:creationId xmlns:a16="http://schemas.microsoft.com/office/drawing/2014/main" id="{E99816DE-B7E8-4D1E-B199-CC9579E479EE}"/>
              </a:ext>
            </a:extLst>
          </p:cNvPr>
          <p:cNvSpPr>
            <a:spLocks noChangeArrowheads="1"/>
          </p:cNvSpPr>
          <p:nvPr/>
        </p:nvSpPr>
        <p:spPr bwMode="auto">
          <a:xfrm>
            <a:off x="914400" y="5486400"/>
            <a:ext cx="31089600" cy="3566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1" name="Rectangle 18">
            <a:extLst>
              <a:ext uri="{FF2B5EF4-FFF2-40B4-BE49-F238E27FC236}">
                <a16:creationId xmlns:a16="http://schemas.microsoft.com/office/drawing/2014/main" id="{1FDC4A8E-5FFD-4882-8446-67ED9A508441}"/>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2" name="Text Box 19">
            <a:extLst>
              <a:ext uri="{FF2B5EF4-FFF2-40B4-BE49-F238E27FC236}">
                <a16:creationId xmlns:a16="http://schemas.microsoft.com/office/drawing/2014/main" id="{C77983F8-FD69-4183-84F6-39C6FB57FA3A}"/>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14351" name="TextBox 3">
            <a:extLst>
              <a:ext uri="{FF2B5EF4-FFF2-40B4-BE49-F238E27FC236}">
                <a16:creationId xmlns:a16="http://schemas.microsoft.com/office/drawing/2014/main" id="{D3352C03-B7D8-4F4D-81EC-1C01A6613590}"/>
              </a:ext>
            </a:extLst>
          </p:cNvPr>
          <p:cNvSpPr txBox="1">
            <a:spLocks noChangeArrowheads="1"/>
          </p:cNvSpPr>
          <p:nvPr/>
        </p:nvSpPr>
        <p:spPr bwMode="auto">
          <a:xfrm>
            <a:off x="6561138" y="0"/>
            <a:ext cx="19346862" cy="2278063"/>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000" b="1">
                <a:solidFill>
                  <a:srgbClr val="B6862C"/>
                </a:solidFill>
              </a:rPr>
              <a:t>School of Computing &amp; Information Sciences</a:t>
            </a:r>
          </a:p>
          <a:p>
            <a:pPr algn="ctr" eaLnBrk="1" hangingPunct="1"/>
            <a:r>
              <a:rPr lang="en-US" altLang="en-US" sz="7200" i="1">
                <a:solidFill>
                  <a:srgbClr val="B6862C"/>
                </a:solidFill>
              </a:rPr>
              <a:t>Spring 2020 Senior Design Project</a:t>
            </a:r>
          </a:p>
        </p:txBody>
      </p:sp>
      <p:pic>
        <p:nvPicPr>
          <p:cNvPr id="14353" name="Picture 2">
            <a:extLst>
              <a:ext uri="{FF2B5EF4-FFF2-40B4-BE49-F238E27FC236}">
                <a16:creationId xmlns:a16="http://schemas.microsoft.com/office/drawing/2014/main" id="{7F8DF8E8-7931-4486-B50A-EC9ED016D4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Group 31">
            <a:extLst>
              <a:ext uri="{FF2B5EF4-FFF2-40B4-BE49-F238E27FC236}">
                <a16:creationId xmlns:a16="http://schemas.microsoft.com/office/drawing/2014/main" id="{60C9AC51-9DA3-45A3-A1B3-D07E1C672E0D}"/>
              </a:ext>
            </a:extLst>
          </p:cNvPr>
          <p:cNvGrpSpPr/>
          <p:nvPr/>
        </p:nvGrpSpPr>
        <p:grpSpPr>
          <a:xfrm>
            <a:off x="10577478" y="14609439"/>
            <a:ext cx="10558529" cy="8173096"/>
            <a:chOff x="15342268" y="20764499"/>
            <a:chExt cx="7998996" cy="7513288"/>
          </a:xfrm>
        </p:grpSpPr>
        <p:sp>
          <p:nvSpPr>
            <p:cNvPr id="16" name="Rectangle 15">
              <a:extLst>
                <a:ext uri="{FF2B5EF4-FFF2-40B4-BE49-F238E27FC236}">
                  <a16:creationId xmlns:a16="http://schemas.microsoft.com/office/drawing/2014/main" id="{870DCCF5-1088-4D92-9F0D-960A2A43DEFA}"/>
                </a:ext>
              </a:extLst>
            </p:cNvPr>
            <p:cNvSpPr/>
            <p:nvPr/>
          </p:nvSpPr>
          <p:spPr bwMode="auto">
            <a:xfrm>
              <a:off x="15342268" y="20764499"/>
              <a:ext cx="7974932" cy="75132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5" name="Text Box 19">
              <a:extLst>
                <a:ext uri="{FF2B5EF4-FFF2-40B4-BE49-F238E27FC236}">
                  <a16:creationId xmlns:a16="http://schemas.microsoft.com/office/drawing/2014/main" id="{B6397A7B-7BC8-4B08-8191-228BBB39E6FE}"/>
                </a:ext>
              </a:extLst>
            </p:cNvPr>
            <p:cNvSpPr txBox="1">
              <a:spLocks noChangeArrowheads="1"/>
            </p:cNvSpPr>
            <p:nvPr/>
          </p:nvSpPr>
          <p:spPr bwMode="auto">
            <a:xfrm>
              <a:off x="15366332" y="20764499"/>
              <a:ext cx="7974932"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Implementation</a:t>
              </a:r>
            </a:p>
          </p:txBody>
        </p:sp>
        <p:grpSp>
          <p:nvGrpSpPr>
            <p:cNvPr id="24" name="Group 23">
              <a:extLst>
                <a:ext uri="{FF2B5EF4-FFF2-40B4-BE49-F238E27FC236}">
                  <a16:creationId xmlns:a16="http://schemas.microsoft.com/office/drawing/2014/main" id="{78959EB2-E856-4732-A6E3-4FACB5DAC20C}"/>
                </a:ext>
              </a:extLst>
            </p:cNvPr>
            <p:cNvGrpSpPr/>
            <p:nvPr/>
          </p:nvGrpSpPr>
          <p:grpSpPr>
            <a:xfrm>
              <a:off x="19164300" y="21496337"/>
              <a:ext cx="4121517" cy="5661026"/>
              <a:chOff x="20120785" y="33047905"/>
              <a:chExt cx="4121517" cy="5661026"/>
            </a:xfrm>
          </p:grpSpPr>
          <p:sp>
            <p:nvSpPr>
              <p:cNvPr id="23" name="Rectangle 22">
                <a:extLst>
                  <a:ext uri="{FF2B5EF4-FFF2-40B4-BE49-F238E27FC236}">
                    <a16:creationId xmlns:a16="http://schemas.microsoft.com/office/drawing/2014/main" id="{FA238DAC-1607-4157-A28E-295A33D55A47}"/>
                  </a:ext>
                </a:extLst>
              </p:cNvPr>
              <p:cNvSpPr/>
              <p:nvPr/>
            </p:nvSpPr>
            <p:spPr bwMode="auto">
              <a:xfrm>
                <a:off x="20120785" y="33047905"/>
                <a:ext cx="4121517" cy="566102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a:ln>
                      <a:noFill/>
                    </a:ln>
                    <a:solidFill>
                      <a:schemeClr val="tx1"/>
                    </a:solidFill>
                    <a:effectLst/>
                    <a:latin typeface="Arial" charset="0"/>
                  </a:rPr>
                  <a:t>Figure 2: Operating S</a:t>
                </a:r>
                <a:r>
                  <a:rPr lang="en-US" sz="4000" dirty="0">
                    <a:latin typeface="Arial" charset="0"/>
                  </a:rPr>
                  <a:t>ystems</a:t>
                </a:r>
                <a:endParaRPr kumimoji="0" lang="en-US" sz="4000" b="0" i="0" u="none" strike="noStrike" cap="none" normalizeH="0" baseline="0" dirty="0">
                  <a:ln>
                    <a:noFill/>
                  </a:ln>
                  <a:solidFill>
                    <a:schemeClr val="tx1"/>
                  </a:solidFill>
                  <a:effectLst/>
                  <a:latin typeface="Arial" charset="0"/>
                </a:endParaRPr>
              </a:p>
            </p:txBody>
          </p:sp>
          <p:pic>
            <p:nvPicPr>
              <p:cNvPr id="20" name="Picture 19">
                <a:extLst>
                  <a:ext uri="{FF2B5EF4-FFF2-40B4-BE49-F238E27FC236}">
                    <a16:creationId xmlns:a16="http://schemas.microsoft.com/office/drawing/2014/main" id="{A6670364-E9DC-4E08-BD7B-2CAB32485F59}"/>
                  </a:ext>
                </a:extLst>
              </p:cNvPr>
              <p:cNvPicPr>
                <a:picLocks noChangeAspect="1"/>
              </p:cNvPicPr>
              <p:nvPr/>
            </p:nvPicPr>
            <p:blipFill>
              <a:blip r:embed="rId4"/>
              <a:stretch>
                <a:fillRect/>
              </a:stretch>
            </p:blipFill>
            <p:spPr>
              <a:xfrm>
                <a:off x="20606335" y="33424595"/>
                <a:ext cx="1609950" cy="1562318"/>
              </a:xfrm>
              <a:prstGeom prst="rect">
                <a:avLst/>
              </a:prstGeom>
            </p:spPr>
          </p:pic>
          <p:pic>
            <p:nvPicPr>
              <p:cNvPr id="21" name="Picture 20">
                <a:extLst>
                  <a:ext uri="{FF2B5EF4-FFF2-40B4-BE49-F238E27FC236}">
                    <a16:creationId xmlns:a16="http://schemas.microsoft.com/office/drawing/2014/main" id="{321B6E7D-4BEB-4932-BB84-AD38523F23AD}"/>
                  </a:ext>
                </a:extLst>
              </p:cNvPr>
              <p:cNvPicPr>
                <a:picLocks noChangeAspect="1"/>
              </p:cNvPicPr>
              <p:nvPr/>
            </p:nvPicPr>
            <p:blipFill>
              <a:blip r:embed="rId5"/>
              <a:stretch>
                <a:fillRect/>
              </a:stretch>
            </p:blipFill>
            <p:spPr>
              <a:xfrm>
                <a:off x="22414226" y="33466162"/>
                <a:ext cx="1314633" cy="1971950"/>
              </a:xfrm>
              <a:prstGeom prst="rect">
                <a:avLst/>
              </a:prstGeom>
            </p:spPr>
          </p:pic>
          <p:pic>
            <p:nvPicPr>
              <p:cNvPr id="22" name="Picture 21">
                <a:extLst>
                  <a:ext uri="{FF2B5EF4-FFF2-40B4-BE49-F238E27FC236}">
                    <a16:creationId xmlns:a16="http://schemas.microsoft.com/office/drawing/2014/main" id="{33C39A52-9347-46E4-9B95-300E20AE510E}"/>
                  </a:ext>
                </a:extLst>
              </p:cNvPr>
              <p:cNvPicPr>
                <a:picLocks noChangeAspect="1"/>
              </p:cNvPicPr>
              <p:nvPr/>
            </p:nvPicPr>
            <p:blipFill>
              <a:blip r:embed="rId6"/>
              <a:stretch>
                <a:fillRect/>
              </a:stretch>
            </p:blipFill>
            <p:spPr>
              <a:xfrm>
                <a:off x="20544575" y="35291713"/>
                <a:ext cx="1671710" cy="1323438"/>
              </a:xfrm>
              <a:prstGeom prst="rect">
                <a:avLst/>
              </a:prstGeom>
            </p:spPr>
          </p:pic>
        </p:grpSp>
        <p:grpSp>
          <p:nvGrpSpPr>
            <p:cNvPr id="28" name="Group 27">
              <a:extLst>
                <a:ext uri="{FF2B5EF4-FFF2-40B4-BE49-F238E27FC236}">
                  <a16:creationId xmlns:a16="http://schemas.microsoft.com/office/drawing/2014/main" id="{6B161DCB-0FD5-4BBD-905D-A770BE01A2C9}"/>
                </a:ext>
              </a:extLst>
            </p:cNvPr>
            <p:cNvGrpSpPr/>
            <p:nvPr/>
          </p:nvGrpSpPr>
          <p:grpSpPr>
            <a:xfrm>
              <a:off x="15378074" y="21578845"/>
              <a:ext cx="3914140" cy="4103721"/>
              <a:chOff x="22115057" y="33078211"/>
              <a:chExt cx="3914140" cy="4103721"/>
            </a:xfrm>
          </p:grpSpPr>
          <p:sp>
            <p:nvSpPr>
              <p:cNvPr id="25" name="Rectangle 24">
                <a:extLst>
                  <a:ext uri="{FF2B5EF4-FFF2-40B4-BE49-F238E27FC236}">
                    <a16:creationId xmlns:a16="http://schemas.microsoft.com/office/drawing/2014/main" id="{EDBB5D53-9D17-43C7-9C94-4D1597A64B18}"/>
                  </a:ext>
                </a:extLst>
              </p:cNvPr>
              <p:cNvSpPr/>
              <p:nvPr/>
            </p:nvSpPr>
            <p:spPr bwMode="auto">
              <a:xfrm>
                <a:off x="22115057" y="33078211"/>
                <a:ext cx="3792943" cy="4103721"/>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pic>
            <p:nvPicPr>
              <p:cNvPr id="17" name="Picture 16">
                <a:extLst>
                  <a:ext uri="{FF2B5EF4-FFF2-40B4-BE49-F238E27FC236}">
                    <a16:creationId xmlns:a16="http://schemas.microsoft.com/office/drawing/2014/main" id="{2761A71C-C260-4DEC-BBED-C38C8DF1E140}"/>
                  </a:ext>
                </a:extLst>
              </p:cNvPr>
              <p:cNvPicPr>
                <a:picLocks noChangeAspect="1"/>
              </p:cNvPicPr>
              <p:nvPr/>
            </p:nvPicPr>
            <p:blipFill>
              <a:blip r:embed="rId7"/>
              <a:stretch>
                <a:fillRect/>
              </a:stretch>
            </p:blipFill>
            <p:spPr>
              <a:xfrm>
                <a:off x="22173210" y="33085670"/>
                <a:ext cx="3792943" cy="2632432"/>
              </a:xfrm>
              <a:prstGeom prst="rect">
                <a:avLst/>
              </a:prstGeom>
            </p:spPr>
          </p:pic>
          <p:sp>
            <p:nvSpPr>
              <p:cNvPr id="18" name="TextBox 17">
                <a:extLst>
                  <a:ext uri="{FF2B5EF4-FFF2-40B4-BE49-F238E27FC236}">
                    <a16:creationId xmlns:a16="http://schemas.microsoft.com/office/drawing/2014/main" id="{CEFDB9E9-2537-4761-8C14-12F565D866A7}"/>
                  </a:ext>
                </a:extLst>
              </p:cNvPr>
              <p:cNvSpPr txBox="1"/>
              <p:nvPr/>
            </p:nvSpPr>
            <p:spPr>
              <a:xfrm>
                <a:off x="22193129" y="35858493"/>
                <a:ext cx="3836068" cy="1323439"/>
              </a:xfrm>
              <a:prstGeom prst="rect">
                <a:avLst/>
              </a:prstGeom>
              <a:noFill/>
            </p:spPr>
            <p:txBody>
              <a:bodyPr wrap="square" rtlCol="0">
                <a:spAutoFit/>
              </a:bodyPr>
              <a:lstStyle/>
              <a:p>
                <a:r>
                  <a:rPr lang="en-US" sz="4000" dirty="0"/>
                  <a:t>Figure 1: Arduino IDE</a:t>
                </a:r>
              </a:p>
            </p:txBody>
          </p:sp>
        </p:grpSp>
      </p:grpSp>
      <p:grpSp>
        <p:nvGrpSpPr>
          <p:cNvPr id="31" name="Group 30">
            <a:extLst>
              <a:ext uri="{FF2B5EF4-FFF2-40B4-BE49-F238E27FC236}">
                <a16:creationId xmlns:a16="http://schemas.microsoft.com/office/drawing/2014/main" id="{5799AA1C-08CC-4CF3-97F4-89D7CC6FD771}"/>
              </a:ext>
            </a:extLst>
          </p:cNvPr>
          <p:cNvGrpSpPr/>
          <p:nvPr/>
        </p:nvGrpSpPr>
        <p:grpSpPr>
          <a:xfrm>
            <a:off x="25908000" y="24401"/>
            <a:ext cx="6743700" cy="4551096"/>
            <a:chOff x="18964948" y="14170728"/>
            <a:chExt cx="6743700" cy="4551096"/>
          </a:xfrm>
        </p:grpSpPr>
        <p:sp>
          <p:nvSpPr>
            <p:cNvPr id="30" name="Rectangle 29">
              <a:extLst>
                <a:ext uri="{FF2B5EF4-FFF2-40B4-BE49-F238E27FC236}">
                  <a16:creationId xmlns:a16="http://schemas.microsoft.com/office/drawing/2014/main" id="{7E1ABC18-9AFD-4F32-8957-11398454BB91}"/>
                </a:ext>
              </a:extLst>
            </p:cNvPr>
            <p:cNvSpPr/>
            <p:nvPr/>
          </p:nvSpPr>
          <p:spPr bwMode="auto">
            <a:xfrm>
              <a:off x="18964948" y="14170728"/>
              <a:ext cx="6743700" cy="45510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pic>
          <p:nvPicPr>
            <p:cNvPr id="5" name="Picture 4">
              <a:extLst>
                <a:ext uri="{FF2B5EF4-FFF2-40B4-BE49-F238E27FC236}">
                  <a16:creationId xmlns:a16="http://schemas.microsoft.com/office/drawing/2014/main" id="{42607769-ECCE-43E4-B9E3-C565DF55AB30}"/>
                </a:ext>
              </a:extLst>
            </p:cNvPr>
            <p:cNvPicPr>
              <a:picLocks noChangeAspect="1"/>
            </p:cNvPicPr>
            <p:nvPr/>
          </p:nvPicPr>
          <p:blipFill>
            <a:blip r:embed="rId8"/>
            <a:stretch>
              <a:fillRect/>
            </a:stretch>
          </p:blipFill>
          <p:spPr>
            <a:xfrm>
              <a:off x="23202353" y="15071006"/>
              <a:ext cx="2492843" cy="2841841"/>
            </a:xfrm>
            <a:prstGeom prst="rect">
              <a:avLst/>
            </a:prstGeom>
            <a:ln>
              <a:noFill/>
            </a:ln>
          </p:spPr>
        </p:pic>
        <p:pic>
          <p:nvPicPr>
            <p:cNvPr id="4" name="Picture 3">
              <a:extLst>
                <a:ext uri="{FF2B5EF4-FFF2-40B4-BE49-F238E27FC236}">
                  <a16:creationId xmlns:a16="http://schemas.microsoft.com/office/drawing/2014/main" id="{D0E9A2D5-BF9B-46B7-BECE-66E664D1190A}"/>
                </a:ext>
              </a:extLst>
            </p:cNvPr>
            <p:cNvPicPr>
              <a:picLocks noChangeAspect="1"/>
            </p:cNvPicPr>
            <p:nvPr/>
          </p:nvPicPr>
          <p:blipFill>
            <a:blip r:embed="rId9"/>
            <a:stretch>
              <a:fillRect/>
            </a:stretch>
          </p:blipFill>
          <p:spPr>
            <a:xfrm>
              <a:off x="19286826" y="15935559"/>
              <a:ext cx="3902075" cy="2546863"/>
            </a:xfrm>
            <a:prstGeom prst="rect">
              <a:avLst/>
            </a:prstGeom>
            <a:ln>
              <a:noFill/>
            </a:ln>
          </p:spPr>
        </p:pic>
        <p:pic>
          <p:nvPicPr>
            <p:cNvPr id="29" name="Picture 28">
              <a:extLst>
                <a:ext uri="{FF2B5EF4-FFF2-40B4-BE49-F238E27FC236}">
                  <a16:creationId xmlns:a16="http://schemas.microsoft.com/office/drawing/2014/main" id="{8EEC5F19-9BCD-48C4-875B-E14F30577F56}"/>
                </a:ext>
              </a:extLst>
            </p:cNvPr>
            <p:cNvPicPr>
              <a:picLocks noChangeAspect="1"/>
            </p:cNvPicPr>
            <p:nvPr/>
          </p:nvPicPr>
          <p:blipFill>
            <a:blip r:embed="rId10"/>
            <a:stretch>
              <a:fillRect/>
            </a:stretch>
          </p:blipFill>
          <p:spPr>
            <a:xfrm>
              <a:off x="19302622" y="14253424"/>
              <a:ext cx="3815379" cy="1635163"/>
            </a:xfrm>
            <a:prstGeom prst="rect">
              <a:avLst/>
            </a:prstGeom>
            <a:ln>
              <a:noFill/>
            </a:ln>
          </p:spPr>
        </p:pic>
      </p:grpSp>
      <p:grpSp>
        <p:nvGrpSpPr>
          <p:cNvPr id="3" name="Group 2">
            <a:extLst>
              <a:ext uri="{FF2B5EF4-FFF2-40B4-BE49-F238E27FC236}">
                <a16:creationId xmlns:a16="http://schemas.microsoft.com/office/drawing/2014/main" id="{39917B5F-E195-49A4-ADD2-5EA0D3FD32EC}"/>
              </a:ext>
            </a:extLst>
          </p:cNvPr>
          <p:cNvGrpSpPr/>
          <p:nvPr/>
        </p:nvGrpSpPr>
        <p:grpSpPr>
          <a:xfrm>
            <a:off x="960817" y="5511097"/>
            <a:ext cx="9295001" cy="8835182"/>
            <a:chOff x="2949929" y="6080714"/>
            <a:chExt cx="8750781" cy="5931443"/>
          </a:xfrm>
        </p:grpSpPr>
        <p:sp>
          <p:nvSpPr>
            <p:cNvPr id="2" name="Rectangle 1">
              <a:extLst>
                <a:ext uri="{FF2B5EF4-FFF2-40B4-BE49-F238E27FC236}">
                  <a16:creationId xmlns:a16="http://schemas.microsoft.com/office/drawing/2014/main" id="{781C7A58-4A3B-4483-BD0E-8C290174A9E2}"/>
                </a:ext>
              </a:extLst>
            </p:cNvPr>
            <p:cNvSpPr/>
            <p:nvPr/>
          </p:nvSpPr>
          <p:spPr bwMode="auto">
            <a:xfrm>
              <a:off x="2997868" y="6102029"/>
              <a:ext cx="8702842" cy="591012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284663" eaLnBrk="1" hangingPunct="1"/>
              <a:endParaRPr lang="en-US" sz="3600" dirty="0"/>
            </a:p>
            <a:p>
              <a:pPr defTabSz="4284663" eaLnBrk="1" hangingPunct="1"/>
              <a:endParaRPr lang="en-US" sz="3600" dirty="0"/>
            </a:p>
            <a:p>
              <a:pPr defTabSz="4284663" eaLnBrk="1" hangingPunct="1"/>
              <a:r>
                <a:rPr lang="en-US" sz="4000" dirty="0"/>
                <a:t>The manual </a:t>
              </a:r>
              <a:r>
                <a:rPr lang="en-US" sz="4000" dirty="0" err="1"/>
                <a:t>spherification</a:t>
              </a:r>
              <a:r>
                <a:rPr lang="en-US" sz="4000" dirty="0"/>
                <a:t> process requires the tedious steps of having to accurately weigh and mix ingredients at the right concentration for the pearls to form. Many times, the pearls are of uneven size, shape, and thickness</a:t>
              </a:r>
              <a:endParaRPr kumimoji="0" lang="en-US" sz="4000" b="0" i="0" u="none" strike="noStrike" cap="none" normalizeH="0" baseline="0" dirty="0">
                <a:ln>
                  <a:noFill/>
                </a:ln>
                <a:solidFill>
                  <a:schemeClr val="tx1"/>
                </a:solidFill>
                <a:effectLst/>
                <a:latin typeface="Arial" charset="0"/>
              </a:endParaRPr>
            </a:p>
          </p:txBody>
        </p:sp>
        <p:sp>
          <p:nvSpPr>
            <p:cNvPr id="14340" name="Text Box 19">
              <a:extLst>
                <a:ext uri="{FF2B5EF4-FFF2-40B4-BE49-F238E27FC236}">
                  <a16:creationId xmlns:a16="http://schemas.microsoft.com/office/drawing/2014/main" id="{38CE7D8E-CBB9-4C67-9CAA-3871CC620089}"/>
                </a:ext>
              </a:extLst>
            </p:cNvPr>
            <p:cNvSpPr txBox="1">
              <a:spLocks noChangeArrowheads="1"/>
            </p:cNvSpPr>
            <p:nvPr/>
          </p:nvSpPr>
          <p:spPr bwMode="auto">
            <a:xfrm>
              <a:off x="2949929" y="6080714"/>
              <a:ext cx="8702842"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Problem</a:t>
              </a:r>
            </a:p>
          </p:txBody>
        </p:sp>
      </p:grpSp>
      <p:grpSp>
        <p:nvGrpSpPr>
          <p:cNvPr id="13" name="Group 12">
            <a:extLst>
              <a:ext uri="{FF2B5EF4-FFF2-40B4-BE49-F238E27FC236}">
                <a16:creationId xmlns:a16="http://schemas.microsoft.com/office/drawing/2014/main" id="{2A2F6D6D-477D-47A7-B8E0-8356691DAF5B}"/>
              </a:ext>
            </a:extLst>
          </p:cNvPr>
          <p:cNvGrpSpPr/>
          <p:nvPr/>
        </p:nvGrpSpPr>
        <p:grpSpPr>
          <a:xfrm>
            <a:off x="10380105" y="5542847"/>
            <a:ext cx="10852606" cy="9024632"/>
            <a:chOff x="10775008" y="5762884"/>
            <a:chExt cx="9881501" cy="8242864"/>
          </a:xfrm>
        </p:grpSpPr>
        <p:sp>
          <p:nvSpPr>
            <p:cNvPr id="12" name="Rectangle 11">
              <a:extLst>
                <a:ext uri="{FF2B5EF4-FFF2-40B4-BE49-F238E27FC236}">
                  <a16:creationId xmlns:a16="http://schemas.microsoft.com/office/drawing/2014/main" id="{C77885E2-D960-4AE4-9288-8E3F97A227D8}"/>
                </a:ext>
              </a:extLst>
            </p:cNvPr>
            <p:cNvSpPr/>
            <p:nvPr/>
          </p:nvSpPr>
          <p:spPr bwMode="auto">
            <a:xfrm>
              <a:off x="10810374" y="5762884"/>
              <a:ext cx="9846135" cy="804082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26" name="Text Box 19">
              <a:extLst>
                <a:ext uri="{FF2B5EF4-FFF2-40B4-BE49-F238E27FC236}">
                  <a16:creationId xmlns:a16="http://schemas.microsoft.com/office/drawing/2014/main" id="{83447820-82E5-4648-A9A7-6D46C63C9446}"/>
                </a:ext>
              </a:extLst>
            </p:cNvPr>
            <p:cNvSpPr txBox="1">
              <a:spLocks noChangeArrowheads="1"/>
            </p:cNvSpPr>
            <p:nvPr/>
          </p:nvSpPr>
          <p:spPr bwMode="auto">
            <a:xfrm>
              <a:off x="10775008" y="5762884"/>
              <a:ext cx="9881501" cy="667274"/>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Current System</a:t>
              </a:r>
            </a:p>
          </p:txBody>
        </p:sp>
        <p:sp>
          <p:nvSpPr>
            <p:cNvPr id="7" name="TextBox 6">
              <a:extLst>
                <a:ext uri="{FF2B5EF4-FFF2-40B4-BE49-F238E27FC236}">
                  <a16:creationId xmlns:a16="http://schemas.microsoft.com/office/drawing/2014/main" id="{C4D2B67E-B58B-427B-B445-FABA7872B560}"/>
                </a:ext>
              </a:extLst>
            </p:cNvPr>
            <p:cNvSpPr txBox="1"/>
            <p:nvPr/>
          </p:nvSpPr>
          <p:spPr>
            <a:xfrm>
              <a:off x="11251635" y="6612420"/>
              <a:ext cx="7905050" cy="7393328"/>
            </a:xfrm>
            <a:prstGeom prst="rect">
              <a:avLst/>
            </a:prstGeom>
            <a:noFill/>
          </p:spPr>
          <p:txBody>
            <a:bodyPr wrap="square" rtlCol="0">
              <a:spAutoFit/>
            </a:bodyPr>
            <a:lstStyle/>
            <a:p>
              <a:pPr marL="571500" indent="-571500">
                <a:buFont typeface="Arial" panose="020B0604020202020204" pitchFamily="34" charset="0"/>
                <a:buChar char="•"/>
              </a:pPr>
              <a:r>
                <a:rPr lang="en-US" sz="4000" dirty="0"/>
                <a:t>User navigates through a menu to select from in order to start the </a:t>
              </a:r>
              <a:r>
                <a:rPr lang="en-US" sz="4000" dirty="0" err="1"/>
                <a:t>spherification</a:t>
              </a:r>
              <a:r>
                <a:rPr lang="en-US" sz="4000" dirty="0"/>
                <a:t> process or do maintenance</a:t>
              </a:r>
            </a:p>
            <a:p>
              <a:pPr marL="571500" indent="-571500">
                <a:buFont typeface="Arial" panose="020B0604020202020204" pitchFamily="34" charset="0"/>
                <a:buChar char="•"/>
              </a:pPr>
              <a:r>
                <a:rPr lang="en-US" sz="4000" dirty="0"/>
                <a:t>But the user has to accurately measure the liquid (food liquid or alcohol) he/she wants to </a:t>
              </a:r>
              <a:r>
                <a:rPr lang="en-US" sz="4000" dirty="0" err="1"/>
                <a:t>spherify</a:t>
              </a:r>
              <a:r>
                <a:rPr lang="en-US" sz="4000" dirty="0"/>
                <a:t> before pouring into the machine. The machine produces a consistent geometry and taste for a limited amount of liquids. Also, waste is manually extracted</a:t>
              </a:r>
            </a:p>
            <a:p>
              <a:pPr marL="571500" indent="-571500">
                <a:buFont typeface="Arial" panose="020B0604020202020204" pitchFamily="34" charset="0"/>
                <a:buChar char="•"/>
              </a:pPr>
              <a:endParaRPr lang="en-US" sz="4000" dirty="0"/>
            </a:p>
          </p:txBody>
        </p:sp>
      </p:grpSp>
      <p:grpSp>
        <p:nvGrpSpPr>
          <p:cNvPr id="15" name="Group 14">
            <a:extLst>
              <a:ext uri="{FF2B5EF4-FFF2-40B4-BE49-F238E27FC236}">
                <a16:creationId xmlns:a16="http://schemas.microsoft.com/office/drawing/2014/main" id="{A92F75AE-236B-4B45-A2A6-1CD2B08D985C}"/>
              </a:ext>
            </a:extLst>
          </p:cNvPr>
          <p:cNvGrpSpPr/>
          <p:nvPr/>
        </p:nvGrpSpPr>
        <p:grpSpPr>
          <a:xfrm>
            <a:off x="21395837" y="5486400"/>
            <a:ext cx="10510825" cy="10896599"/>
            <a:chOff x="23314607" y="6734547"/>
            <a:chExt cx="8301291" cy="6492290"/>
          </a:xfrm>
        </p:grpSpPr>
        <p:sp>
          <p:nvSpPr>
            <p:cNvPr id="14" name="Rectangle 13">
              <a:extLst>
                <a:ext uri="{FF2B5EF4-FFF2-40B4-BE49-F238E27FC236}">
                  <a16:creationId xmlns:a16="http://schemas.microsoft.com/office/drawing/2014/main" id="{0B04D40A-4E6E-44F5-8F2D-86CDF00411F5}"/>
                </a:ext>
              </a:extLst>
            </p:cNvPr>
            <p:cNvSpPr/>
            <p:nvPr/>
          </p:nvSpPr>
          <p:spPr bwMode="auto">
            <a:xfrm>
              <a:off x="23335744" y="6734547"/>
              <a:ext cx="8280154" cy="5262239"/>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4344" name="Text Box 19">
              <a:extLst>
                <a:ext uri="{FF2B5EF4-FFF2-40B4-BE49-F238E27FC236}">
                  <a16:creationId xmlns:a16="http://schemas.microsoft.com/office/drawing/2014/main" id="{99AB7E83-A09E-47F0-9480-BF9ECAA2599E}"/>
                </a:ext>
              </a:extLst>
            </p:cNvPr>
            <p:cNvSpPr txBox="1">
              <a:spLocks noChangeArrowheads="1"/>
            </p:cNvSpPr>
            <p:nvPr/>
          </p:nvSpPr>
          <p:spPr bwMode="auto">
            <a:xfrm>
              <a:off x="23314607" y="6759905"/>
              <a:ext cx="8280154"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Requirements</a:t>
              </a:r>
            </a:p>
          </p:txBody>
        </p:sp>
        <p:sp>
          <p:nvSpPr>
            <p:cNvPr id="8" name="TextBox 7">
              <a:extLst>
                <a:ext uri="{FF2B5EF4-FFF2-40B4-BE49-F238E27FC236}">
                  <a16:creationId xmlns:a16="http://schemas.microsoft.com/office/drawing/2014/main" id="{5C1E2127-C6A0-4431-A16C-6FBEAD59E3C8}"/>
                </a:ext>
              </a:extLst>
            </p:cNvPr>
            <p:cNvSpPr txBox="1"/>
            <p:nvPr/>
          </p:nvSpPr>
          <p:spPr>
            <a:xfrm>
              <a:off x="23803477" y="7551931"/>
              <a:ext cx="7279905" cy="5674906"/>
            </a:xfrm>
            <a:prstGeom prst="rect">
              <a:avLst/>
            </a:prstGeom>
            <a:noFill/>
          </p:spPr>
          <p:txBody>
            <a:bodyPr wrap="square" rtlCol="0">
              <a:spAutoFit/>
            </a:bodyPr>
            <a:lstStyle/>
            <a:p>
              <a:pPr marL="571500" indent="-571500">
                <a:buFont typeface="Arial" panose="020B0604020202020204" pitchFamily="34" charset="0"/>
                <a:buChar char="•"/>
              </a:pPr>
              <a:r>
                <a:rPr lang="en-US" sz="4000" dirty="0"/>
                <a:t>Improve the readability and structure of the code</a:t>
              </a:r>
            </a:p>
            <a:p>
              <a:pPr marL="571500" indent="-571500">
                <a:buFont typeface="Arial" panose="020B0604020202020204" pitchFamily="34" charset="0"/>
                <a:buChar char="•"/>
              </a:pPr>
              <a:r>
                <a:rPr lang="en-US" sz="4000" dirty="0"/>
                <a:t>Increase real estate of machine by improving layout of hardware for future additions</a:t>
              </a:r>
            </a:p>
            <a:p>
              <a:pPr marL="571500" indent="-571500">
                <a:buFont typeface="Arial" panose="020B0604020202020204" pitchFamily="34" charset="0"/>
                <a:buChar char="•"/>
              </a:pPr>
              <a:r>
                <a:rPr lang="en-US" sz="4000" dirty="0"/>
                <a:t>Install/code bigger blender</a:t>
              </a:r>
            </a:p>
            <a:p>
              <a:pPr marL="571500" indent="-571500">
                <a:buFont typeface="Arial" panose="020B0604020202020204" pitchFamily="34" charset="0"/>
                <a:buChar char="•"/>
              </a:pPr>
              <a:r>
                <a:rPr lang="en-US" sz="4000" dirty="0"/>
                <a:t>Troubleshoot Step Motor malfunction</a:t>
              </a:r>
            </a:p>
            <a:p>
              <a:pPr marL="571500" indent="-571500">
                <a:buFont typeface="Arial" panose="020B0604020202020204" pitchFamily="34" charset="0"/>
                <a:buChar char="•"/>
              </a:pPr>
              <a:r>
                <a:rPr lang="en-US" sz="4000" dirty="0"/>
                <a:t>Adjust timing of components that are off</a:t>
              </a:r>
            </a:p>
            <a:p>
              <a:pPr marL="571500" indent="-571500">
                <a:buFont typeface="Arial" panose="020B0604020202020204" pitchFamily="34" charset="0"/>
                <a:buChar char="•"/>
              </a:pPr>
              <a:endParaRPr lang="en-US" sz="4000" dirty="0"/>
            </a:p>
          </p:txBody>
        </p:sp>
      </p:grpSp>
      <p:grpSp>
        <p:nvGrpSpPr>
          <p:cNvPr id="36" name="Group 35">
            <a:extLst>
              <a:ext uri="{FF2B5EF4-FFF2-40B4-BE49-F238E27FC236}">
                <a16:creationId xmlns:a16="http://schemas.microsoft.com/office/drawing/2014/main" id="{31E1D90D-6AC1-495A-9012-E26AAC5B3779}"/>
              </a:ext>
            </a:extLst>
          </p:cNvPr>
          <p:cNvGrpSpPr/>
          <p:nvPr/>
        </p:nvGrpSpPr>
        <p:grpSpPr>
          <a:xfrm>
            <a:off x="1042206" y="14509806"/>
            <a:ext cx="9346107" cy="8275597"/>
            <a:chOff x="23895719" y="13882790"/>
            <a:chExt cx="7279267" cy="5784747"/>
          </a:xfrm>
        </p:grpSpPr>
        <p:sp>
          <p:nvSpPr>
            <p:cNvPr id="34" name="Rectangle 33">
              <a:extLst>
                <a:ext uri="{FF2B5EF4-FFF2-40B4-BE49-F238E27FC236}">
                  <a16:creationId xmlns:a16="http://schemas.microsoft.com/office/drawing/2014/main" id="{DAD20B65-340A-4F73-BF8A-940A03F7D523}"/>
                </a:ext>
              </a:extLst>
            </p:cNvPr>
            <p:cNvSpPr/>
            <p:nvPr/>
          </p:nvSpPr>
          <p:spPr bwMode="auto">
            <a:xfrm>
              <a:off x="23895719" y="13882790"/>
              <a:ext cx="7242456" cy="5784747"/>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9" name="TextBox 8">
              <a:extLst>
                <a:ext uri="{FF2B5EF4-FFF2-40B4-BE49-F238E27FC236}">
                  <a16:creationId xmlns:a16="http://schemas.microsoft.com/office/drawing/2014/main" id="{F00FC459-28EB-4AB5-B724-CC8A3389A9C7}"/>
                </a:ext>
              </a:extLst>
            </p:cNvPr>
            <p:cNvSpPr txBox="1"/>
            <p:nvPr/>
          </p:nvSpPr>
          <p:spPr>
            <a:xfrm>
              <a:off x="24161643" y="14991617"/>
              <a:ext cx="6559439" cy="4445111"/>
            </a:xfrm>
            <a:prstGeom prst="rect">
              <a:avLst/>
            </a:prstGeom>
            <a:noFill/>
          </p:spPr>
          <p:txBody>
            <a:bodyPr wrap="square" rtlCol="0">
              <a:spAutoFit/>
            </a:bodyPr>
            <a:lstStyle/>
            <a:p>
              <a:pPr marL="571500" indent="-571500">
                <a:buFont typeface="Arial" panose="020B0604020202020204" pitchFamily="34" charset="0"/>
                <a:buChar char="•"/>
              </a:pPr>
              <a:r>
                <a:rPr lang="en-US" sz="4000" dirty="0"/>
                <a:t>Streamline the code</a:t>
              </a:r>
            </a:p>
            <a:p>
              <a:pPr marL="571500" indent="-571500">
                <a:buFont typeface="Arial" panose="020B0604020202020204" pitchFamily="34" charset="0"/>
                <a:buChar char="•"/>
              </a:pPr>
              <a:r>
                <a:rPr lang="en-US" sz="4000" dirty="0"/>
                <a:t>Improve the timing of components</a:t>
              </a:r>
            </a:p>
            <a:p>
              <a:pPr marL="571500" indent="-571500">
                <a:buFont typeface="Arial" panose="020B0604020202020204" pitchFamily="34" charset="0"/>
                <a:buChar char="•"/>
              </a:pPr>
              <a:r>
                <a:rPr lang="en-US" sz="4000" dirty="0"/>
                <a:t>Optimize the hardware layout of the machine in order to make additions easier for the next team</a:t>
              </a:r>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p:txBody>
        </p:sp>
        <p:sp>
          <p:nvSpPr>
            <p:cNvPr id="27" name="Text Box 19">
              <a:extLst>
                <a:ext uri="{FF2B5EF4-FFF2-40B4-BE49-F238E27FC236}">
                  <a16:creationId xmlns:a16="http://schemas.microsoft.com/office/drawing/2014/main" id="{2BAAC933-AF90-40C9-B627-E1613CC91787}"/>
                </a:ext>
              </a:extLst>
            </p:cNvPr>
            <p:cNvSpPr txBox="1">
              <a:spLocks noChangeArrowheads="1"/>
            </p:cNvSpPr>
            <p:nvPr/>
          </p:nvSpPr>
          <p:spPr bwMode="auto">
            <a:xfrm>
              <a:off x="23932530" y="13917801"/>
              <a:ext cx="7242456"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Solution</a:t>
              </a:r>
            </a:p>
          </p:txBody>
        </p:sp>
      </p:grpSp>
      <p:sp>
        <p:nvSpPr>
          <p:cNvPr id="37" name="Rectangle 36">
            <a:extLst>
              <a:ext uri="{FF2B5EF4-FFF2-40B4-BE49-F238E27FC236}">
                <a16:creationId xmlns:a16="http://schemas.microsoft.com/office/drawing/2014/main" id="{A9D570C6-D2AB-4505-B8DD-A21B905D22D9}"/>
              </a:ext>
            </a:extLst>
          </p:cNvPr>
          <p:cNvSpPr/>
          <p:nvPr/>
        </p:nvSpPr>
        <p:spPr bwMode="auto">
          <a:xfrm>
            <a:off x="1039813" y="23090203"/>
            <a:ext cx="30659387" cy="81730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4349" name="Text Box 19">
            <a:extLst>
              <a:ext uri="{FF2B5EF4-FFF2-40B4-BE49-F238E27FC236}">
                <a16:creationId xmlns:a16="http://schemas.microsoft.com/office/drawing/2014/main" id="{714F1464-B8AE-49DD-95AE-F778FBDB0557}"/>
              </a:ext>
            </a:extLst>
          </p:cNvPr>
          <p:cNvSpPr txBox="1">
            <a:spLocks noChangeArrowheads="1"/>
          </p:cNvSpPr>
          <p:nvPr/>
        </p:nvSpPr>
        <p:spPr bwMode="auto">
          <a:xfrm>
            <a:off x="1114845" y="23144043"/>
            <a:ext cx="30659387"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Screenshots</a:t>
            </a:r>
          </a:p>
        </p:txBody>
      </p:sp>
      <p:pic>
        <p:nvPicPr>
          <p:cNvPr id="39" name="Picture 38">
            <a:extLst>
              <a:ext uri="{FF2B5EF4-FFF2-40B4-BE49-F238E27FC236}">
                <a16:creationId xmlns:a16="http://schemas.microsoft.com/office/drawing/2014/main" id="{B807BBAC-4048-4B80-95A9-CDDD0945372A}"/>
              </a:ext>
            </a:extLst>
          </p:cNvPr>
          <p:cNvPicPr>
            <a:picLocks noChangeAspect="1"/>
          </p:cNvPicPr>
          <p:nvPr/>
        </p:nvPicPr>
        <p:blipFill>
          <a:blip r:embed="rId11"/>
          <a:stretch>
            <a:fillRect/>
          </a:stretch>
        </p:blipFill>
        <p:spPr>
          <a:xfrm>
            <a:off x="24564724" y="23850484"/>
            <a:ext cx="6071687" cy="6305889"/>
          </a:xfrm>
          <a:prstGeom prst="rect">
            <a:avLst/>
          </a:prstGeom>
        </p:spPr>
      </p:pic>
      <p:pic>
        <p:nvPicPr>
          <p:cNvPr id="40" name="Picture 39">
            <a:extLst>
              <a:ext uri="{FF2B5EF4-FFF2-40B4-BE49-F238E27FC236}">
                <a16:creationId xmlns:a16="http://schemas.microsoft.com/office/drawing/2014/main" id="{02C84567-64CA-4BC9-9FC6-A1C57BC5021C}"/>
              </a:ext>
            </a:extLst>
          </p:cNvPr>
          <p:cNvPicPr>
            <a:picLocks noChangeAspect="1"/>
          </p:cNvPicPr>
          <p:nvPr/>
        </p:nvPicPr>
        <p:blipFill>
          <a:blip r:embed="rId12"/>
          <a:stretch>
            <a:fillRect/>
          </a:stretch>
        </p:blipFill>
        <p:spPr>
          <a:xfrm>
            <a:off x="1568117" y="23953815"/>
            <a:ext cx="7150766" cy="2867919"/>
          </a:xfrm>
          <a:prstGeom prst="rect">
            <a:avLst/>
          </a:prstGeom>
        </p:spPr>
      </p:pic>
      <p:pic>
        <p:nvPicPr>
          <p:cNvPr id="41" name="Picture 40">
            <a:extLst>
              <a:ext uri="{FF2B5EF4-FFF2-40B4-BE49-F238E27FC236}">
                <a16:creationId xmlns:a16="http://schemas.microsoft.com/office/drawing/2014/main" id="{4F220C57-8167-4A8C-969E-08F0FF01B232}"/>
              </a:ext>
            </a:extLst>
          </p:cNvPr>
          <p:cNvPicPr>
            <a:picLocks noChangeAspect="1"/>
          </p:cNvPicPr>
          <p:nvPr/>
        </p:nvPicPr>
        <p:blipFill>
          <a:blip r:embed="rId13"/>
          <a:stretch>
            <a:fillRect/>
          </a:stretch>
        </p:blipFill>
        <p:spPr>
          <a:xfrm>
            <a:off x="1383635" y="26853484"/>
            <a:ext cx="7418386" cy="3161947"/>
          </a:xfrm>
          <a:prstGeom prst="rect">
            <a:avLst/>
          </a:prstGeom>
        </p:spPr>
      </p:pic>
      <p:grpSp>
        <p:nvGrpSpPr>
          <p:cNvPr id="43" name="Group 42">
            <a:extLst>
              <a:ext uri="{FF2B5EF4-FFF2-40B4-BE49-F238E27FC236}">
                <a16:creationId xmlns:a16="http://schemas.microsoft.com/office/drawing/2014/main" id="{2383BA02-83F3-4A06-AF9E-DB6930571E17}"/>
              </a:ext>
            </a:extLst>
          </p:cNvPr>
          <p:cNvGrpSpPr/>
          <p:nvPr/>
        </p:nvGrpSpPr>
        <p:grpSpPr>
          <a:xfrm>
            <a:off x="1042811" y="31875898"/>
            <a:ext cx="9213007" cy="7998509"/>
            <a:chOff x="1905000" y="35585400"/>
            <a:chExt cx="9677400" cy="4803805"/>
          </a:xfrm>
        </p:grpSpPr>
        <p:sp>
          <p:nvSpPr>
            <p:cNvPr id="42" name="Rectangle 41">
              <a:extLst>
                <a:ext uri="{FF2B5EF4-FFF2-40B4-BE49-F238E27FC236}">
                  <a16:creationId xmlns:a16="http://schemas.microsoft.com/office/drawing/2014/main" id="{94EC3E85-D74A-4EC7-A63E-97F6882DD5CC}"/>
                </a:ext>
              </a:extLst>
            </p:cNvPr>
            <p:cNvSpPr/>
            <p:nvPr/>
          </p:nvSpPr>
          <p:spPr bwMode="auto">
            <a:xfrm>
              <a:off x="1905000" y="36361734"/>
              <a:ext cx="9677400" cy="402747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71500" marR="0" indent="-5715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4000" b="0" i="0" u="none" strike="noStrike" cap="none" normalizeH="0" baseline="0" dirty="0">
                  <a:ln>
                    <a:noFill/>
                  </a:ln>
                  <a:solidFill>
                    <a:schemeClr val="tx1"/>
                  </a:solidFill>
                  <a:effectLst/>
                  <a:latin typeface="Arial" charset="0"/>
                </a:rPr>
                <a:t>Ensure menu system works properly and machine runs the </a:t>
              </a:r>
              <a:r>
                <a:rPr kumimoji="0" lang="en-US" sz="4000" b="0" i="0" u="none" strike="noStrike" cap="none" normalizeH="0" baseline="0" dirty="0" err="1">
                  <a:ln>
                    <a:noFill/>
                  </a:ln>
                  <a:solidFill>
                    <a:schemeClr val="tx1"/>
                  </a:solidFill>
                  <a:effectLst/>
                  <a:latin typeface="Arial" charset="0"/>
                </a:rPr>
                <a:t>spherification</a:t>
              </a:r>
              <a:r>
                <a:rPr kumimoji="0" lang="en-US" sz="4000" b="0" i="0" u="none" strike="noStrike" cap="none" normalizeH="0" baseline="0" dirty="0">
                  <a:ln>
                    <a:noFill/>
                  </a:ln>
                  <a:solidFill>
                    <a:schemeClr val="tx1"/>
                  </a:solidFill>
                  <a:effectLst/>
                  <a:latin typeface="Arial" charset="0"/>
                </a:rPr>
                <a:t> process fully</a:t>
              </a:r>
            </a:p>
            <a:p>
              <a:pPr marR="0" algn="l" defTabSz="4284663" rtl="0" eaLnBrk="1" fontAlgn="base" latinLnBrk="0" hangingPunct="1">
                <a:lnSpc>
                  <a:spcPct val="100000"/>
                </a:lnSpc>
                <a:spcBef>
                  <a:spcPct val="0"/>
                </a:spcBef>
                <a:spcAft>
                  <a:spcPct val="0"/>
                </a:spcAft>
                <a:buClrTx/>
                <a:buSzTx/>
                <a:tabLst/>
              </a:pPr>
              <a:endParaRPr kumimoji="0" lang="en-US" sz="4000" b="0" i="0" u="none" strike="noStrike" cap="none" normalizeH="0" baseline="0" dirty="0">
                <a:ln>
                  <a:noFill/>
                </a:ln>
                <a:solidFill>
                  <a:schemeClr val="tx1"/>
                </a:solidFill>
                <a:effectLst/>
                <a:latin typeface="Arial" charset="0"/>
              </a:endParaRPr>
            </a:p>
            <a:p>
              <a:pPr marL="571500" marR="0" indent="-571500" algn="l" defTabSz="4284663"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4000" b="0" i="0" u="none" strike="noStrike" cap="none" normalizeH="0" baseline="0" dirty="0">
                  <a:ln>
                    <a:noFill/>
                  </a:ln>
                  <a:solidFill>
                    <a:schemeClr val="tx1"/>
                  </a:solidFill>
                  <a:effectLst/>
                  <a:latin typeface="Arial" charset="0"/>
                </a:rPr>
                <a:t>Ensure menu system </a:t>
              </a:r>
              <a:r>
                <a:rPr lang="en-US" sz="4000" dirty="0">
                  <a:latin typeface="Arial" charset="0"/>
                </a:rPr>
                <a:t>works properly and machine runs prime pumps</a:t>
              </a:r>
              <a:endParaRPr kumimoji="0" lang="en-US" sz="4000" b="0" i="0" u="none" strike="noStrike" cap="none" normalizeH="0" baseline="0" dirty="0">
                <a:ln>
                  <a:noFill/>
                </a:ln>
                <a:solidFill>
                  <a:schemeClr val="tx1"/>
                </a:solidFill>
                <a:effectLst/>
                <a:latin typeface="Arial" charset="0"/>
              </a:endParaRPr>
            </a:p>
          </p:txBody>
        </p:sp>
        <p:sp>
          <p:nvSpPr>
            <p:cNvPr id="14348" name="Text Box 19">
              <a:extLst>
                <a:ext uri="{FF2B5EF4-FFF2-40B4-BE49-F238E27FC236}">
                  <a16:creationId xmlns:a16="http://schemas.microsoft.com/office/drawing/2014/main" id="{D2983F34-A7B5-4335-BEE0-B0AB74740BF4}"/>
                </a:ext>
              </a:extLst>
            </p:cNvPr>
            <p:cNvSpPr txBox="1">
              <a:spLocks noChangeArrowheads="1"/>
            </p:cNvSpPr>
            <p:nvPr/>
          </p:nvSpPr>
          <p:spPr bwMode="auto">
            <a:xfrm>
              <a:off x="1905000" y="35585400"/>
              <a:ext cx="9677400"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Verification</a:t>
              </a:r>
            </a:p>
          </p:txBody>
        </p:sp>
      </p:grpSp>
      <p:grpSp>
        <p:nvGrpSpPr>
          <p:cNvPr id="45" name="Group 44">
            <a:extLst>
              <a:ext uri="{FF2B5EF4-FFF2-40B4-BE49-F238E27FC236}">
                <a16:creationId xmlns:a16="http://schemas.microsoft.com/office/drawing/2014/main" id="{1149268C-EEC0-4873-B80B-181C2A18382A}"/>
              </a:ext>
            </a:extLst>
          </p:cNvPr>
          <p:cNvGrpSpPr/>
          <p:nvPr/>
        </p:nvGrpSpPr>
        <p:grpSpPr>
          <a:xfrm>
            <a:off x="21942376" y="31869498"/>
            <a:ext cx="9677400" cy="8240959"/>
            <a:chOff x="13330921" y="36347400"/>
            <a:chExt cx="8050111" cy="5109335"/>
          </a:xfrm>
        </p:grpSpPr>
        <p:sp>
          <p:nvSpPr>
            <p:cNvPr id="44" name="Rectangle 43">
              <a:extLst>
                <a:ext uri="{FF2B5EF4-FFF2-40B4-BE49-F238E27FC236}">
                  <a16:creationId xmlns:a16="http://schemas.microsoft.com/office/drawing/2014/main" id="{04665907-F042-4B3C-8FAF-CACC81CBBE2A}"/>
                </a:ext>
              </a:extLst>
            </p:cNvPr>
            <p:cNvSpPr/>
            <p:nvPr/>
          </p:nvSpPr>
          <p:spPr bwMode="auto">
            <a:xfrm>
              <a:off x="13330921" y="37105529"/>
              <a:ext cx="8050111" cy="435120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r>
                <a:rPr lang="en-US" sz="4000" dirty="0">
                  <a:latin typeface="Arial" charset="0"/>
                </a:rPr>
                <a:t>Despite the COVID-19 interruption we were able to make improvements to: the code, timings of the components, and layout of the hardware</a:t>
              </a:r>
              <a:endParaRPr kumimoji="0" lang="en-US" sz="4000" b="0" i="0" u="none" strike="noStrike" cap="none" normalizeH="0" baseline="0" dirty="0">
                <a:ln>
                  <a:noFill/>
                </a:ln>
                <a:solidFill>
                  <a:schemeClr val="tx1"/>
                </a:solidFill>
                <a:effectLst/>
                <a:latin typeface="Arial" charset="0"/>
              </a:endParaRPr>
            </a:p>
          </p:txBody>
        </p:sp>
        <p:sp>
          <p:nvSpPr>
            <p:cNvPr id="14350" name="Text Box 19">
              <a:extLst>
                <a:ext uri="{FF2B5EF4-FFF2-40B4-BE49-F238E27FC236}">
                  <a16:creationId xmlns:a16="http://schemas.microsoft.com/office/drawing/2014/main" id="{2012DCFD-66A3-4976-9B7C-CED873BF2FF1}"/>
                </a:ext>
              </a:extLst>
            </p:cNvPr>
            <p:cNvSpPr txBox="1">
              <a:spLocks noChangeArrowheads="1"/>
            </p:cNvSpPr>
            <p:nvPr/>
          </p:nvSpPr>
          <p:spPr bwMode="auto">
            <a:xfrm>
              <a:off x="13330921" y="36347400"/>
              <a:ext cx="7965689"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Summary</a:t>
              </a:r>
            </a:p>
          </p:txBody>
        </p:sp>
      </p:grpSp>
      <p:grpSp>
        <p:nvGrpSpPr>
          <p:cNvPr id="47" name="Group 46">
            <a:extLst>
              <a:ext uri="{FF2B5EF4-FFF2-40B4-BE49-F238E27FC236}">
                <a16:creationId xmlns:a16="http://schemas.microsoft.com/office/drawing/2014/main" id="{0FA5D9BD-AAF9-4DDC-AB34-4F234297CDBA}"/>
              </a:ext>
            </a:extLst>
          </p:cNvPr>
          <p:cNvGrpSpPr/>
          <p:nvPr/>
        </p:nvGrpSpPr>
        <p:grpSpPr>
          <a:xfrm>
            <a:off x="10577478" y="31754358"/>
            <a:ext cx="11018310" cy="8280651"/>
            <a:chOff x="22816957" y="35747352"/>
            <a:chExt cx="7819454" cy="4668058"/>
          </a:xfrm>
        </p:grpSpPr>
        <p:sp>
          <p:nvSpPr>
            <p:cNvPr id="46" name="Rectangle 45">
              <a:extLst>
                <a:ext uri="{FF2B5EF4-FFF2-40B4-BE49-F238E27FC236}">
                  <a16:creationId xmlns:a16="http://schemas.microsoft.com/office/drawing/2014/main" id="{0C77B24A-1F62-4C21-A05D-9A8BC538FAB1}"/>
                </a:ext>
              </a:extLst>
            </p:cNvPr>
            <p:cNvSpPr/>
            <p:nvPr/>
          </p:nvSpPr>
          <p:spPr bwMode="auto">
            <a:xfrm>
              <a:off x="22816958" y="35747352"/>
              <a:ext cx="7819453" cy="466805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4346" name="Text Box 19">
              <a:extLst>
                <a:ext uri="{FF2B5EF4-FFF2-40B4-BE49-F238E27FC236}">
                  <a16:creationId xmlns:a16="http://schemas.microsoft.com/office/drawing/2014/main" id="{81F719A5-EAE8-45E1-A446-6FFB817AC381}"/>
                </a:ext>
              </a:extLst>
            </p:cNvPr>
            <p:cNvSpPr txBox="1">
              <a:spLocks noChangeArrowheads="1"/>
            </p:cNvSpPr>
            <p:nvPr/>
          </p:nvSpPr>
          <p:spPr bwMode="auto">
            <a:xfrm>
              <a:off x="22816957" y="35814000"/>
              <a:ext cx="7819453"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Object Design</a:t>
              </a:r>
            </a:p>
          </p:txBody>
        </p:sp>
      </p:grpSp>
      <p:pic>
        <p:nvPicPr>
          <p:cNvPr id="63" name="Content Placeholder 6" descr="A close up of a logo&#10;&#10;Description automatically generated">
            <a:extLst>
              <a:ext uri="{FF2B5EF4-FFF2-40B4-BE49-F238E27FC236}">
                <a16:creationId xmlns:a16="http://schemas.microsoft.com/office/drawing/2014/main" id="{573B583E-F091-451A-9080-E8EAF46924D1}"/>
              </a:ext>
            </a:extLst>
          </p:cNvPr>
          <p:cNvPicPr>
            <a:picLocks noChangeAspect="1"/>
          </p:cNvPicPr>
          <p:nvPr/>
        </p:nvPicPr>
        <p:blipFill>
          <a:blip r:embed="rId14"/>
          <a:stretch>
            <a:fillRect/>
          </a:stretch>
        </p:blipFill>
        <p:spPr>
          <a:xfrm>
            <a:off x="11801719" y="33258963"/>
            <a:ext cx="4448892" cy="5688994"/>
          </a:xfrm>
          <a:prstGeom prst="rect">
            <a:avLst/>
          </a:prstGeom>
        </p:spPr>
      </p:pic>
      <p:grpSp>
        <p:nvGrpSpPr>
          <p:cNvPr id="52" name="Group 51">
            <a:extLst>
              <a:ext uri="{FF2B5EF4-FFF2-40B4-BE49-F238E27FC236}">
                <a16:creationId xmlns:a16="http://schemas.microsoft.com/office/drawing/2014/main" id="{13442FD3-9954-4ECF-94AD-654B297889B9}"/>
              </a:ext>
            </a:extLst>
          </p:cNvPr>
          <p:cNvGrpSpPr/>
          <p:nvPr/>
        </p:nvGrpSpPr>
        <p:grpSpPr>
          <a:xfrm>
            <a:off x="21380394" y="14630400"/>
            <a:ext cx="10471206" cy="8182544"/>
            <a:chOff x="10615477" y="14651079"/>
            <a:chExt cx="10471206" cy="8034749"/>
          </a:xfrm>
        </p:grpSpPr>
        <p:sp>
          <p:nvSpPr>
            <p:cNvPr id="50" name="Rectangle 49">
              <a:extLst>
                <a:ext uri="{FF2B5EF4-FFF2-40B4-BE49-F238E27FC236}">
                  <a16:creationId xmlns:a16="http://schemas.microsoft.com/office/drawing/2014/main" id="{E1DBA714-98C6-4205-8CA7-C57DBB34A1C2}"/>
                </a:ext>
              </a:extLst>
            </p:cNvPr>
            <p:cNvSpPr/>
            <p:nvPr/>
          </p:nvSpPr>
          <p:spPr bwMode="auto">
            <a:xfrm>
              <a:off x="10615477" y="14651079"/>
              <a:ext cx="10471206" cy="8034749"/>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66" name="Text Box 19">
              <a:extLst>
                <a:ext uri="{FF2B5EF4-FFF2-40B4-BE49-F238E27FC236}">
                  <a16:creationId xmlns:a16="http://schemas.microsoft.com/office/drawing/2014/main" id="{A85CE252-C60E-4C51-8B5E-34644E67DD58}"/>
                </a:ext>
              </a:extLst>
            </p:cNvPr>
            <p:cNvSpPr txBox="1">
              <a:spLocks noChangeArrowheads="1"/>
            </p:cNvSpPr>
            <p:nvPr/>
          </p:nvSpPr>
          <p:spPr bwMode="auto">
            <a:xfrm>
              <a:off x="10689377" y="14703904"/>
              <a:ext cx="10397305" cy="730559"/>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Solution</a:t>
              </a:r>
            </a:p>
          </p:txBody>
        </p:sp>
        <p:pic>
          <p:nvPicPr>
            <p:cNvPr id="51" name="Picture 8" descr="A close up of a map&#10;&#10;Description generated with very high confidence">
              <a:extLst>
                <a:ext uri="{FF2B5EF4-FFF2-40B4-BE49-F238E27FC236}">
                  <a16:creationId xmlns:a16="http://schemas.microsoft.com/office/drawing/2014/main" id="{D36509AC-CF11-4981-97E0-FCB94877D180}"/>
                </a:ext>
              </a:extLst>
            </p:cNvPr>
            <p:cNvPicPr>
              <a:picLocks noChangeAspect="1"/>
            </p:cNvPicPr>
            <p:nvPr/>
          </p:nvPicPr>
          <p:blipFill>
            <a:blip r:embed="rId15"/>
            <a:stretch>
              <a:fillRect/>
            </a:stretch>
          </p:blipFill>
          <p:spPr>
            <a:xfrm>
              <a:off x="10822180" y="15487288"/>
              <a:ext cx="8910185" cy="5866736"/>
            </a:xfrm>
            <a:prstGeom prst="rect">
              <a:avLst/>
            </a:prstGeom>
          </p:spPr>
        </p:pic>
        <p:sp>
          <p:nvSpPr>
            <p:cNvPr id="48" name="TextBox 47">
              <a:extLst>
                <a:ext uri="{FF2B5EF4-FFF2-40B4-BE49-F238E27FC236}">
                  <a16:creationId xmlns:a16="http://schemas.microsoft.com/office/drawing/2014/main" id="{9553D517-2A47-4471-95A5-BC88D060208C}"/>
                </a:ext>
              </a:extLst>
            </p:cNvPr>
            <p:cNvSpPr txBox="1"/>
            <p:nvPr/>
          </p:nvSpPr>
          <p:spPr>
            <a:xfrm flipH="1">
              <a:off x="11008982" y="21777196"/>
              <a:ext cx="6343014" cy="769441"/>
            </a:xfrm>
            <a:prstGeom prst="rect">
              <a:avLst/>
            </a:prstGeom>
            <a:noFill/>
          </p:spPr>
          <p:txBody>
            <a:bodyPr wrap="square" rtlCol="0">
              <a:spAutoFit/>
            </a:bodyPr>
            <a:lstStyle/>
            <a:p>
              <a:r>
                <a:rPr lang="en-US" sz="4400" dirty="0"/>
                <a:t>Figure 3: System Design</a:t>
              </a:r>
            </a:p>
          </p:txBody>
        </p:sp>
      </p:grpSp>
      <p:pic>
        <p:nvPicPr>
          <p:cNvPr id="69" name="Content Placeholder 8" descr="A screenshot of a cell phone&#10;&#10;Description automatically generated">
            <a:extLst>
              <a:ext uri="{FF2B5EF4-FFF2-40B4-BE49-F238E27FC236}">
                <a16:creationId xmlns:a16="http://schemas.microsoft.com/office/drawing/2014/main" id="{FD5FB044-CF8B-4589-BA42-327A5298A959}"/>
              </a:ext>
            </a:extLst>
          </p:cNvPr>
          <p:cNvPicPr>
            <a:picLocks noChangeAspect="1"/>
          </p:cNvPicPr>
          <p:nvPr/>
        </p:nvPicPr>
        <p:blipFill>
          <a:blip r:embed="rId16"/>
          <a:stretch>
            <a:fillRect/>
          </a:stretch>
        </p:blipFill>
        <p:spPr>
          <a:xfrm>
            <a:off x="16027209" y="33286748"/>
            <a:ext cx="5486400" cy="5424539"/>
          </a:xfrm>
          <a:prstGeom prst="rect">
            <a:avLst/>
          </a:prstGeom>
        </p:spPr>
      </p:pic>
      <p:sp>
        <p:nvSpPr>
          <p:cNvPr id="53" name="TextBox 52">
            <a:extLst>
              <a:ext uri="{FF2B5EF4-FFF2-40B4-BE49-F238E27FC236}">
                <a16:creationId xmlns:a16="http://schemas.microsoft.com/office/drawing/2014/main" id="{178208E0-F2D1-437D-8BEE-9EACBCBAAB0E}"/>
              </a:ext>
            </a:extLst>
          </p:cNvPr>
          <p:cNvSpPr txBox="1"/>
          <p:nvPr/>
        </p:nvSpPr>
        <p:spPr>
          <a:xfrm>
            <a:off x="1568117" y="30156373"/>
            <a:ext cx="7150766" cy="707886"/>
          </a:xfrm>
          <a:prstGeom prst="rect">
            <a:avLst/>
          </a:prstGeom>
          <a:noFill/>
        </p:spPr>
        <p:txBody>
          <a:bodyPr wrap="square" rtlCol="0">
            <a:spAutoFit/>
          </a:bodyPr>
          <a:lstStyle/>
          <a:p>
            <a:r>
              <a:rPr lang="en-US" sz="4000" dirty="0"/>
              <a:t>Figure 4: Idle and menu</a:t>
            </a:r>
          </a:p>
        </p:txBody>
      </p:sp>
      <p:sp>
        <p:nvSpPr>
          <p:cNvPr id="54" name="TextBox 53">
            <a:extLst>
              <a:ext uri="{FF2B5EF4-FFF2-40B4-BE49-F238E27FC236}">
                <a16:creationId xmlns:a16="http://schemas.microsoft.com/office/drawing/2014/main" id="{CCDFEA1E-B2CA-4CE2-87A7-84F8F574F83B}"/>
              </a:ext>
            </a:extLst>
          </p:cNvPr>
          <p:cNvSpPr txBox="1"/>
          <p:nvPr/>
        </p:nvSpPr>
        <p:spPr>
          <a:xfrm>
            <a:off x="11801720" y="30184159"/>
            <a:ext cx="8583362" cy="1323439"/>
          </a:xfrm>
          <a:prstGeom prst="rect">
            <a:avLst/>
          </a:prstGeom>
          <a:noFill/>
        </p:spPr>
        <p:txBody>
          <a:bodyPr wrap="square" rtlCol="0">
            <a:spAutoFit/>
          </a:bodyPr>
          <a:lstStyle/>
          <a:p>
            <a:r>
              <a:rPr lang="en-US" sz="4000" dirty="0"/>
              <a:t>Figure 5: Top Priming </a:t>
            </a:r>
            <a:br>
              <a:rPr lang="en-US" sz="4000" dirty="0"/>
            </a:br>
            <a:r>
              <a:rPr lang="en-US" sz="4000" dirty="0"/>
              <a:t>Bottom  </a:t>
            </a:r>
            <a:r>
              <a:rPr lang="en-US" sz="4000" dirty="0" err="1"/>
              <a:t>Spherification</a:t>
            </a:r>
            <a:r>
              <a:rPr lang="en-US" sz="4000" dirty="0"/>
              <a:t> </a:t>
            </a:r>
          </a:p>
        </p:txBody>
      </p:sp>
      <p:pic>
        <p:nvPicPr>
          <p:cNvPr id="55" name="Picture 54">
            <a:extLst>
              <a:ext uri="{FF2B5EF4-FFF2-40B4-BE49-F238E27FC236}">
                <a16:creationId xmlns:a16="http://schemas.microsoft.com/office/drawing/2014/main" id="{3B7F6652-EFA6-4D4A-8883-77DAEC10632D}"/>
              </a:ext>
            </a:extLst>
          </p:cNvPr>
          <p:cNvPicPr>
            <a:picLocks noChangeAspect="1"/>
          </p:cNvPicPr>
          <p:nvPr/>
        </p:nvPicPr>
        <p:blipFill>
          <a:blip r:embed="rId17"/>
          <a:stretch>
            <a:fillRect/>
          </a:stretch>
        </p:blipFill>
        <p:spPr>
          <a:xfrm>
            <a:off x="11801720" y="23953815"/>
            <a:ext cx="8583362" cy="6210083"/>
          </a:xfrm>
          <a:prstGeom prst="rect">
            <a:avLst/>
          </a:prstGeom>
        </p:spPr>
      </p:pic>
      <p:sp>
        <p:nvSpPr>
          <p:cNvPr id="56" name="TextBox 55">
            <a:extLst>
              <a:ext uri="{FF2B5EF4-FFF2-40B4-BE49-F238E27FC236}">
                <a16:creationId xmlns:a16="http://schemas.microsoft.com/office/drawing/2014/main" id="{DC0EB9EA-BB35-4B83-AA94-8787DABB791E}"/>
              </a:ext>
            </a:extLst>
          </p:cNvPr>
          <p:cNvSpPr txBox="1"/>
          <p:nvPr/>
        </p:nvSpPr>
        <p:spPr>
          <a:xfrm>
            <a:off x="24564724" y="30015431"/>
            <a:ext cx="5932558" cy="707886"/>
          </a:xfrm>
          <a:prstGeom prst="rect">
            <a:avLst/>
          </a:prstGeom>
          <a:noFill/>
        </p:spPr>
        <p:txBody>
          <a:bodyPr wrap="square" rtlCol="0">
            <a:spAutoFit/>
          </a:bodyPr>
          <a:lstStyle/>
          <a:p>
            <a:r>
              <a:rPr lang="en-US" sz="4000" dirty="0"/>
              <a:t>Figure 6: Machine</a:t>
            </a:r>
          </a:p>
        </p:txBody>
      </p:sp>
      <p:sp>
        <p:nvSpPr>
          <p:cNvPr id="57" name="TextBox 56">
            <a:extLst>
              <a:ext uri="{FF2B5EF4-FFF2-40B4-BE49-F238E27FC236}">
                <a16:creationId xmlns:a16="http://schemas.microsoft.com/office/drawing/2014/main" id="{2FDFAD64-9388-42A6-B503-BB1BA9713B30}"/>
              </a:ext>
            </a:extLst>
          </p:cNvPr>
          <p:cNvSpPr txBox="1"/>
          <p:nvPr/>
        </p:nvSpPr>
        <p:spPr>
          <a:xfrm>
            <a:off x="11801719" y="38711287"/>
            <a:ext cx="3820772" cy="1323439"/>
          </a:xfrm>
          <a:prstGeom prst="rect">
            <a:avLst/>
          </a:prstGeom>
          <a:noFill/>
        </p:spPr>
        <p:txBody>
          <a:bodyPr wrap="square" rtlCol="0">
            <a:spAutoFit/>
          </a:bodyPr>
          <a:lstStyle/>
          <a:p>
            <a:r>
              <a:rPr lang="en-US" sz="4000" dirty="0"/>
              <a:t>Figure 7: Use Case Diagram</a:t>
            </a:r>
          </a:p>
        </p:txBody>
      </p:sp>
      <p:sp>
        <p:nvSpPr>
          <p:cNvPr id="58" name="TextBox 57">
            <a:extLst>
              <a:ext uri="{FF2B5EF4-FFF2-40B4-BE49-F238E27FC236}">
                <a16:creationId xmlns:a16="http://schemas.microsoft.com/office/drawing/2014/main" id="{15E38958-69B8-4E36-8016-8C556801A24E}"/>
              </a:ext>
            </a:extLst>
          </p:cNvPr>
          <p:cNvSpPr txBox="1"/>
          <p:nvPr/>
        </p:nvSpPr>
        <p:spPr>
          <a:xfrm>
            <a:off x="16263408" y="38795438"/>
            <a:ext cx="4762591" cy="1323439"/>
          </a:xfrm>
          <a:prstGeom prst="rect">
            <a:avLst/>
          </a:prstGeom>
          <a:noFill/>
        </p:spPr>
        <p:txBody>
          <a:bodyPr wrap="square" rtlCol="0">
            <a:spAutoFit/>
          </a:bodyPr>
          <a:lstStyle/>
          <a:p>
            <a:r>
              <a:rPr lang="en-US" sz="4000" dirty="0"/>
              <a:t>Figure 8: Class Diagram</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EC8B33-9BA8-4A77-8A24-7D371E15DBCB}">
  <ds:schemaRefs>
    <ds:schemaRef ds:uri="http://purl.org/dc/dcmitype/"/>
    <ds:schemaRef ds:uri="http://purl.org/dc/elements/1.1/"/>
    <ds:schemaRef ds:uri="5d610656-f6da-46b1-9092-422d3feedac8"/>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3.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11904</TotalTime>
  <Words>351</Words>
  <Application>Microsoft Office PowerPoint</Application>
  <PresentationFormat>Custom</PresentationFormat>
  <Paragraphs>44</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Stephanie Cliett</cp:lastModifiedBy>
  <cp:revision>57</cp:revision>
  <dcterms:created xsi:type="dcterms:W3CDTF">2012-11-19T15:27:41Z</dcterms:created>
  <dcterms:modified xsi:type="dcterms:W3CDTF">2020-04-27T22:09:47Z</dcterms:modified>
</cp:coreProperties>
</file>