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5986" autoAdjust="0"/>
  </p:normalViewPr>
  <p:slideViewPr>
    <p:cSldViewPr>
      <p:cViewPr varScale="1">
        <p:scale>
          <a:sx n="23" d="100"/>
          <a:sy n="23" d="100"/>
        </p:scale>
        <p:origin x="1830" y="78"/>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5115654-0105-4B1E-8371-5E49BAF5296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03890595-A021-4036-959F-77E3A3425F2D}"/>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73BEF8B-D3F6-45BB-B4F3-D9BF671D9B2B}" type="datetime1">
              <a:rPr lang="en-US" altLang="en-US"/>
              <a:pPr>
                <a:defRPr/>
              </a:pPr>
              <a:t>4/27/2020</a:t>
            </a:fld>
            <a:endParaRPr lang="en-US" altLang="en-US"/>
          </a:p>
        </p:txBody>
      </p:sp>
      <p:sp>
        <p:nvSpPr>
          <p:cNvPr id="4" name="Slide Image Placeholder 3">
            <a:extLst>
              <a:ext uri="{FF2B5EF4-FFF2-40B4-BE49-F238E27FC236}">
                <a16:creationId xmlns:a16="http://schemas.microsoft.com/office/drawing/2014/main" id="{675C4641-DA47-498E-9751-C796DC3465C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2EC45F0-5CE0-451A-91E6-E69F2ECEC4BD}"/>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52092F0-42F7-4339-99A5-C3ACC44A4FD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CB9748E1-8014-44FF-B4FE-FC2D240FF7C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D073CFD-DCC0-4730-BEC0-6B768428573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0D1A9743-6235-465D-B0CD-4967110012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645A468F-2720-4B18-8315-BB36E318FD6A}"/>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2265FF28-5046-4E37-8EEA-575A3629AF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075D58B-D347-417A-9386-3A946A99A1B3}" type="slidenum">
              <a:rPr lang="en-US" altLang="en-US" sz="1200" smtClean="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0D559A4-3D18-4E52-A4E7-36B119F12F4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4D82AA2-F6A2-49B3-AC14-989378D8C80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A1CE5F9-9DBB-42B2-9693-CC9305DE5418}"/>
              </a:ext>
            </a:extLst>
          </p:cNvPr>
          <p:cNvSpPr>
            <a:spLocks noGrp="1" noChangeArrowheads="1"/>
          </p:cNvSpPr>
          <p:nvPr>
            <p:ph type="sldNum" sz="quarter" idx="12"/>
          </p:nvPr>
        </p:nvSpPr>
        <p:spPr>
          <a:ln/>
        </p:spPr>
        <p:txBody>
          <a:bodyPr/>
          <a:lstStyle>
            <a:lvl1pPr>
              <a:defRPr/>
            </a:lvl1pPr>
          </a:lstStyle>
          <a:p>
            <a:pPr>
              <a:defRPr/>
            </a:pPr>
            <a:fld id="{72023A03-FFAA-47AD-BCB0-C720AE046956}" type="slidenum">
              <a:rPr lang="en-US" altLang="en-US"/>
              <a:pPr>
                <a:defRPr/>
              </a:pPr>
              <a:t>‹#›</a:t>
            </a:fld>
            <a:endParaRPr lang="en-US" altLang="en-US"/>
          </a:p>
        </p:txBody>
      </p:sp>
    </p:spTree>
    <p:extLst>
      <p:ext uri="{BB962C8B-B14F-4D97-AF65-F5344CB8AC3E}">
        <p14:creationId xmlns:p14="http://schemas.microsoft.com/office/powerpoint/2010/main" val="2537295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F4205C7-15D1-44BF-A24A-7D8BB7F17A6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5838652-C7B5-410E-9D64-24159FC1C0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1955A1B-8FCC-44EE-85C5-D16A6CB63F13}"/>
              </a:ext>
            </a:extLst>
          </p:cNvPr>
          <p:cNvSpPr>
            <a:spLocks noGrp="1" noChangeArrowheads="1"/>
          </p:cNvSpPr>
          <p:nvPr>
            <p:ph type="sldNum" sz="quarter" idx="12"/>
          </p:nvPr>
        </p:nvSpPr>
        <p:spPr>
          <a:ln/>
        </p:spPr>
        <p:txBody>
          <a:bodyPr/>
          <a:lstStyle>
            <a:lvl1pPr>
              <a:defRPr/>
            </a:lvl1pPr>
          </a:lstStyle>
          <a:p>
            <a:pPr>
              <a:defRPr/>
            </a:pPr>
            <a:fld id="{721FAFD7-91F8-4E2B-821D-060DF472ED23}" type="slidenum">
              <a:rPr lang="en-US" altLang="en-US"/>
              <a:pPr>
                <a:defRPr/>
              </a:pPr>
              <a:t>‹#›</a:t>
            </a:fld>
            <a:endParaRPr lang="en-US" altLang="en-US"/>
          </a:p>
        </p:txBody>
      </p:sp>
    </p:spTree>
    <p:extLst>
      <p:ext uri="{BB962C8B-B14F-4D97-AF65-F5344CB8AC3E}">
        <p14:creationId xmlns:p14="http://schemas.microsoft.com/office/powerpoint/2010/main" val="408831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2D383C4-0D8C-43FD-809D-72AA54EB47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25547C6-A0D8-4512-94BB-B0B0B45CCBA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DE92DC1-218F-454C-807A-85735489179F}"/>
              </a:ext>
            </a:extLst>
          </p:cNvPr>
          <p:cNvSpPr>
            <a:spLocks noGrp="1" noChangeArrowheads="1"/>
          </p:cNvSpPr>
          <p:nvPr>
            <p:ph type="sldNum" sz="quarter" idx="12"/>
          </p:nvPr>
        </p:nvSpPr>
        <p:spPr>
          <a:ln/>
        </p:spPr>
        <p:txBody>
          <a:bodyPr/>
          <a:lstStyle>
            <a:lvl1pPr>
              <a:defRPr/>
            </a:lvl1pPr>
          </a:lstStyle>
          <a:p>
            <a:pPr>
              <a:defRPr/>
            </a:pPr>
            <a:fld id="{DF0C720A-1373-4AF3-AD3B-EAF4DBF8B8FC}" type="slidenum">
              <a:rPr lang="en-US" altLang="en-US"/>
              <a:pPr>
                <a:defRPr/>
              </a:pPr>
              <a:t>‹#›</a:t>
            </a:fld>
            <a:endParaRPr lang="en-US" altLang="en-US"/>
          </a:p>
        </p:txBody>
      </p:sp>
    </p:spTree>
    <p:extLst>
      <p:ext uri="{BB962C8B-B14F-4D97-AF65-F5344CB8AC3E}">
        <p14:creationId xmlns:p14="http://schemas.microsoft.com/office/powerpoint/2010/main" val="1502851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98AB1A3-ADB5-4B76-92A4-B37E1245761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98C2CC5-7309-4FD4-A1AD-3F5CC89821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FF5868F-B819-4CF2-9FF3-547127F7AD2A}"/>
              </a:ext>
            </a:extLst>
          </p:cNvPr>
          <p:cNvSpPr>
            <a:spLocks noGrp="1" noChangeArrowheads="1"/>
          </p:cNvSpPr>
          <p:nvPr>
            <p:ph type="sldNum" sz="quarter" idx="12"/>
          </p:nvPr>
        </p:nvSpPr>
        <p:spPr>
          <a:ln/>
        </p:spPr>
        <p:txBody>
          <a:bodyPr/>
          <a:lstStyle>
            <a:lvl1pPr>
              <a:defRPr/>
            </a:lvl1pPr>
          </a:lstStyle>
          <a:p>
            <a:pPr>
              <a:defRPr/>
            </a:pPr>
            <a:fld id="{3A3A8438-1FFF-4CD2-AF1B-35755F6E1F49}" type="slidenum">
              <a:rPr lang="en-US" altLang="en-US"/>
              <a:pPr>
                <a:defRPr/>
              </a:pPr>
              <a:t>‹#›</a:t>
            </a:fld>
            <a:endParaRPr lang="en-US" altLang="en-US"/>
          </a:p>
        </p:txBody>
      </p:sp>
    </p:spTree>
    <p:extLst>
      <p:ext uri="{BB962C8B-B14F-4D97-AF65-F5344CB8AC3E}">
        <p14:creationId xmlns:p14="http://schemas.microsoft.com/office/powerpoint/2010/main" val="3795173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0D193010-32F3-4B49-A358-831BE982BB8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D977623-CB8C-4C20-90C8-13FDDA5DD0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3AA2B71-D74C-40AF-8315-293818C29D85}"/>
              </a:ext>
            </a:extLst>
          </p:cNvPr>
          <p:cNvSpPr>
            <a:spLocks noGrp="1" noChangeArrowheads="1"/>
          </p:cNvSpPr>
          <p:nvPr>
            <p:ph type="sldNum" sz="quarter" idx="12"/>
          </p:nvPr>
        </p:nvSpPr>
        <p:spPr>
          <a:ln/>
        </p:spPr>
        <p:txBody>
          <a:bodyPr/>
          <a:lstStyle>
            <a:lvl1pPr>
              <a:defRPr/>
            </a:lvl1pPr>
          </a:lstStyle>
          <a:p>
            <a:pPr>
              <a:defRPr/>
            </a:pPr>
            <a:fld id="{8651AF4A-78C3-44D6-A1ED-09682EA46BEA}" type="slidenum">
              <a:rPr lang="en-US" altLang="en-US"/>
              <a:pPr>
                <a:defRPr/>
              </a:pPr>
              <a:t>‹#›</a:t>
            </a:fld>
            <a:endParaRPr lang="en-US" altLang="en-US"/>
          </a:p>
        </p:txBody>
      </p:sp>
    </p:spTree>
    <p:extLst>
      <p:ext uri="{BB962C8B-B14F-4D97-AF65-F5344CB8AC3E}">
        <p14:creationId xmlns:p14="http://schemas.microsoft.com/office/powerpoint/2010/main" val="2167977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A98740B-2226-4FB4-A4D3-7A3ABF025D8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EF3306A-A073-46E6-927E-E3C84A7B3D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37FD7E8-59C6-47CC-904C-F00021A9148F}"/>
              </a:ext>
            </a:extLst>
          </p:cNvPr>
          <p:cNvSpPr>
            <a:spLocks noGrp="1" noChangeArrowheads="1"/>
          </p:cNvSpPr>
          <p:nvPr>
            <p:ph type="sldNum" sz="quarter" idx="12"/>
          </p:nvPr>
        </p:nvSpPr>
        <p:spPr>
          <a:ln/>
        </p:spPr>
        <p:txBody>
          <a:bodyPr/>
          <a:lstStyle>
            <a:lvl1pPr>
              <a:defRPr/>
            </a:lvl1pPr>
          </a:lstStyle>
          <a:p>
            <a:pPr>
              <a:defRPr/>
            </a:pPr>
            <a:fld id="{32EAD22A-5D62-42B1-A595-6887576FE5CE}" type="slidenum">
              <a:rPr lang="en-US" altLang="en-US"/>
              <a:pPr>
                <a:defRPr/>
              </a:pPr>
              <a:t>‹#›</a:t>
            </a:fld>
            <a:endParaRPr lang="en-US" altLang="en-US"/>
          </a:p>
        </p:txBody>
      </p:sp>
    </p:spTree>
    <p:extLst>
      <p:ext uri="{BB962C8B-B14F-4D97-AF65-F5344CB8AC3E}">
        <p14:creationId xmlns:p14="http://schemas.microsoft.com/office/powerpoint/2010/main" val="2261643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D9002EC9-AB7A-4425-A2A8-BC3F255BB40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A46D56AA-D3F7-4AE9-8296-64AE3BF97E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B76E876D-0745-4091-8F74-72B4FB955355}"/>
              </a:ext>
            </a:extLst>
          </p:cNvPr>
          <p:cNvSpPr>
            <a:spLocks noGrp="1" noChangeArrowheads="1"/>
          </p:cNvSpPr>
          <p:nvPr>
            <p:ph type="sldNum" sz="quarter" idx="12"/>
          </p:nvPr>
        </p:nvSpPr>
        <p:spPr>
          <a:ln/>
        </p:spPr>
        <p:txBody>
          <a:bodyPr/>
          <a:lstStyle>
            <a:lvl1pPr>
              <a:defRPr/>
            </a:lvl1pPr>
          </a:lstStyle>
          <a:p>
            <a:pPr>
              <a:defRPr/>
            </a:pPr>
            <a:fld id="{AA994893-313C-46C9-B5CC-BFF6E34282CD}" type="slidenum">
              <a:rPr lang="en-US" altLang="en-US"/>
              <a:pPr>
                <a:defRPr/>
              </a:pPr>
              <a:t>‹#›</a:t>
            </a:fld>
            <a:endParaRPr lang="en-US" altLang="en-US"/>
          </a:p>
        </p:txBody>
      </p:sp>
    </p:spTree>
    <p:extLst>
      <p:ext uri="{BB962C8B-B14F-4D97-AF65-F5344CB8AC3E}">
        <p14:creationId xmlns:p14="http://schemas.microsoft.com/office/powerpoint/2010/main" val="1130463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4229BA5-C5BE-4EF8-8F9F-CDDB40BB87A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D156FA2F-8270-47B7-AD29-886AB9932C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53E667BE-2400-4316-B3BC-DD6DEF8D157E}"/>
              </a:ext>
            </a:extLst>
          </p:cNvPr>
          <p:cNvSpPr>
            <a:spLocks noGrp="1" noChangeArrowheads="1"/>
          </p:cNvSpPr>
          <p:nvPr>
            <p:ph type="sldNum" sz="quarter" idx="12"/>
          </p:nvPr>
        </p:nvSpPr>
        <p:spPr>
          <a:ln/>
        </p:spPr>
        <p:txBody>
          <a:bodyPr/>
          <a:lstStyle>
            <a:lvl1pPr>
              <a:defRPr/>
            </a:lvl1pPr>
          </a:lstStyle>
          <a:p>
            <a:pPr>
              <a:defRPr/>
            </a:pPr>
            <a:fld id="{62313FFE-3492-4E6A-8B19-E2155BCCE685}" type="slidenum">
              <a:rPr lang="en-US" altLang="en-US"/>
              <a:pPr>
                <a:defRPr/>
              </a:pPr>
              <a:t>‹#›</a:t>
            </a:fld>
            <a:endParaRPr lang="en-US" altLang="en-US"/>
          </a:p>
        </p:txBody>
      </p:sp>
    </p:spTree>
    <p:extLst>
      <p:ext uri="{BB962C8B-B14F-4D97-AF65-F5344CB8AC3E}">
        <p14:creationId xmlns:p14="http://schemas.microsoft.com/office/powerpoint/2010/main" val="726251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09BC190-2FEB-4469-9B75-C595CCE4872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1C9006DA-0B3E-419D-A3DF-01DE52A5B4A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017DDDA-253F-44C1-9336-5C96603DBDAB}"/>
              </a:ext>
            </a:extLst>
          </p:cNvPr>
          <p:cNvSpPr>
            <a:spLocks noGrp="1" noChangeArrowheads="1"/>
          </p:cNvSpPr>
          <p:nvPr>
            <p:ph type="sldNum" sz="quarter" idx="12"/>
          </p:nvPr>
        </p:nvSpPr>
        <p:spPr>
          <a:ln/>
        </p:spPr>
        <p:txBody>
          <a:bodyPr/>
          <a:lstStyle>
            <a:lvl1pPr>
              <a:defRPr/>
            </a:lvl1pPr>
          </a:lstStyle>
          <a:p>
            <a:pPr>
              <a:defRPr/>
            </a:pPr>
            <a:fld id="{D48E0213-EB53-4E5B-A127-BBFE41875A22}" type="slidenum">
              <a:rPr lang="en-US" altLang="en-US"/>
              <a:pPr>
                <a:defRPr/>
              </a:pPr>
              <a:t>‹#›</a:t>
            </a:fld>
            <a:endParaRPr lang="en-US" altLang="en-US"/>
          </a:p>
        </p:txBody>
      </p:sp>
    </p:spTree>
    <p:extLst>
      <p:ext uri="{BB962C8B-B14F-4D97-AF65-F5344CB8AC3E}">
        <p14:creationId xmlns:p14="http://schemas.microsoft.com/office/powerpoint/2010/main" val="1465399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1ED44ED-75B6-4D33-A032-0C9C8F641DF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F9A4C11-94F7-4642-9CAE-8A4D10F80F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64A0F08-F03E-499C-9CD3-7CD1CE535F30}"/>
              </a:ext>
            </a:extLst>
          </p:cNvPr>
          <p:cNvSpPr>
            <a:spLocks noGrp="1" noChangeArrowheads="1"/>
          </p:cNvSpPr>
          <p:nvPr>
            <p:ph type="sldNum" sz="quarter" idx="12"/>
          </p:nvPr>
        </p:nvSpPr>
        <p:spPr>
          <a:ln/>
        </p:spPr>
        <p:txBody>
          <a:bodyPr/>
          <a:lstStyle>
            <a:lvl1pPr>
              <a:defRPr/>
            </a:lvl1pPr>
          </a:lstStyle>
          <a:p>
            <a:pPr>
              <a:defRPr/>
            </a:pPr>
            <a:fld id="{630DE20B-5300-4B8B-A102-E5E25F6C7D36}" type="slidenum">
              <a:rPr lang="en-US" altLang="en-US"/>
              <a:pPr>
                <a:defRPr/>
              </a:pPr>
              <a:t>‹#›</a:t>
            </a:fld>
            <a:endParaRPr lang="en-US" altLang="en-US"/>
          </a:p>
        </p:txBody>
      </p:sp>
    </p:spTree>
    <p:extLst>
      <p:ext uri="{BB962C8B-B14F-4D97-AF65-F5344CB8AC3E}">
        <p14:creationId xmlns:p14="http://schemas.microsoft.com/office/powerpoint/2010/main" val="3926725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B7268BCC-2143-4080-9347-3954EFC1DF4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CE769CB-40F9-4697-AEBA-418E270753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C081FB8-B29A-4A15-8CA2-BE69A7A5897B}"/>
              </a:ext>
            </a:extLst>
          </p:cNvPr>
          <p:cNvSpPr>
            <a:spLocks noGrp="1" noChangeArrowheads="1"/>
          </p:cNvSpPr>
          <p:nvPr>
            <p:ph type="sldNum" sz="quarter" idx="12"/>
          </p:nvPr>
        </p:nvSpPr>
        <p:spPr>
          <a:ln/>
        </p:spPr>
        <p:txBody>
          <a:bodyPr/>
          <a:lstStyle>
            <a:lvl1pPr>
              <a:defRPr/>
            </a:lvl1pPr>
          </a:lstStyle>
          <a:p>
            <a:pPr>
              <a:defRPr/>
            </a:pPr>
            <a:fld id="{A11AB354-F85D-4111-AD42-2A4BA4232C0E}" type="slidenum">
              <a:rPr lang="en-US" altLang="en-US"/>
              <a:pPr>
                <a:defRPr/>
              </a:pPr>
              <a:t>‹#›</a:t>
            </a:fld>
            <a:endParaRPr lang="en-US" altLang="en-US"/>
          </a:p>
        </p:txBody>
      </p:sp>
    </p:spTree>
    <p:extLst>
      <p:ext uri="{BB962C8B-B14F-4D97-AF65-F5344CB8AC3E}">
        <p14:creationId xmlns:p14="http://schemas.microsoft.com/office/powerpoint/2010/main" val="841114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94D278B-BF87-4A6A-AD90-C5AA8E41BFCF}"/>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9ECDB2D6-06EB-4EDA-B02C-0A880C13F7C7}"/>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AFEF0D62-013A-41BF-AB4B-3B2B5CC33C6A}"/>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A88853EF-08CB-438F-A8FE-8A451D745A5B}"/>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76E8C5EA-C51A-48ED-BBED-50F2D25EC23A}"/>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a:lvl1pPr>
          </a:lstStyle>
          <a:p>
            <a:pPr>
              <a:defRPr/>
            </a:pPr>
            <a:fld id="{FEE71D82-7D1D-43A2-80B7-5DDD4141A44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jpeg"/><Relationship Id="rId12" Type="http://schemas.openxmlformats.org/officeDocument/2006/relationships/image" Target="../media/image10.jpe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B904F6E5-7641-4A39-AE87-BE29AB003FDD}"/>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Automated Spherification Apparatus for Multisensory Molecular Gastronomy Experiences</a:t>
            </a:r>
          </a:p>
          <a:p>
            <a:pPr algn="ctr" eaLnBrk="1" hangingPunct="1">
              <a:spcBef>
                <a:spcPct val="0"/>
              </a:spcBef>
              <a:buFontTx/>
              <a:buNone/>
              <a:defRPr/>
            </a:pPr>
            <a:r>
              <a:rPr lang="en-US" altLang="en-US" sz="2625" b="1" dirty="0">
                <a:solidFill>
                  <a:srgbClr val="081E3F"/>
                </a:solidFill>
              </a:rPr>
              <a:t>Students: </a:t>
            </a:r>
            <a:r>
              <a:rPr lang="en-US" altLang="en-US" sz="2625" dirty="0">
                <a:solidFill>
                  <a:srgbClr val="081E3F"/>
                </a:solidFill>
              </a:rPr>
              <a:t>Alex Collantes, Stephanie </a:t>
            </a:r>
            <a:r>
              <a:rPr lang="en-US" altLang="en-US" sz="2625" dirty="0" err="1">
                <a:solidFill>
                  <a:srgbClr val="081E3F"/>
                </a:solidFill>
              </a:rPr>
              <a:t>Cliett</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Mentor:</a:t>
            </a:r>
            <a:r>
              <a:rPr lang="en-US" altLang="en-US" sz="2625" b="1" i="1" dirty="0">
                <a:solidFill>
                  <a:srgbClr val="081E3F"/>
                </a:solidFill>
              </a:rPr>
              <a:t> </a:t>
            </a:r>
            <a:r>
              <a:rPr lang="en-US" altLang="en-US" sz="2625" i="1" dirty="0" err="1">
                <a:solidFill>
                  <a:srgbClr val="081E3F"/>
                </a:solidFill>
              </a:rPr>
              <a:t>Hadi</a:t>
            </a:r>
            <a:r>
              <a:rPr lang="en-US" altLang="en-US" sz="2625" i="1" dirty="0">
                <a:solidFill>
                  <a:srgbClr val="081E3F"/>
                </a:solidFill>
              </a:rPr>
              <a:t> </a:t>
            </a:r>
            <a:r>
              <a:rPr lang="en-US" altLang="en-US" sz="2625" i="1" dirty="0" err="1">
                <a:solidFill>
                  <a:srgbClr val="081E3F"/>
                </a:solidFill>
              </a:rPr>
              <a:t>Alhaffar</a:t>
            </a:r>
            <a:r>
              <a:rPr lang="en-US" altLang="ja-JP" sz="2625" dirty="0">
                <a:solidFill>
                  <a:srgbClr val="081E3F"/>
                </a:solidFill>
              </a:rPr>
              <a:t>,</a:t>
            </a:r>
            <a:r>
              <a:rPr lang="en-US" altLang="ja-JP" sz="2625" i="1" dirty="0">
                <a:solidFill>
                  <a:srgbClr val="081E3F"/>
                </a:solidFill>
              </a:rPr>
              <a:t> Research Associate</a:t>
            </a:r>
            <a:endParaRPr lang="en-US" altLang="ja-JP" sz="2625" dirty="0">
              <a:solidFill>
                <a:srgbClr val="3333CC"/>
              </a:solidFill>
            </a:endParaRPr>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6AE8690A-DF21-483F-875B-AAD98A0500C2}"/>
              </a:ext>
            </a:extLst>
          </p:cNvPr>
          <p:cNvSpPr txBox="1">
            <a:spLocks noChangeArrowheads="1"/>
          </p:cNvSpPr>
          <p:nvPr/>
        </p:nvSpPr>
        <p:spPr bwMode="auto">
          <a:xfrm>
            <a:off x="1436688" y="31775400"/>
            <a:ext cx="41344850" cy="444500"/>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Xavier Gonzalez. </a:t>
            </a:r>
            <a:r>
              <a:rPr lang="en-US" altLang="en-US" sz="2400" dirty="0"/>
              <a:t>I am thankful for the help that I received from my project partner Stephanie </a:t>
            </a:r>
            <a:r>
              <a:rPr lang="en-US" altLang="en-US" sz="2400" dirty="0" err="1"/>
              <a:t>Cliett</a:t>
            </a:r>
            <a:r>
              <a:rPr lang="en-US" altLang="en-US" sz="2400" dirty="0"/>
              <a:t>.</a:t>
            </a:r>
          </a:p>
        </p:txBody>
      </p:sp>
      <p:sp>
        <p:nvSpPr>
          <p:cNvPr id="3076" name="Rectangle 18">
            <a:extLst>
              <a:ext uri="{FF2B5EF4-FFF2-40B4-BE49-F238E27FC236}">
                <a16:creationId xmlns:a16="http://schemas.microsoft.com/office/drawing/2014/main" id="{B6E7137B-A2C2-472C-B5EA-64288D4D14F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5FC3A24F-E623-452B-B4AD-A2FA9F5E5244}"/>
              </a:ext>
            </a:extLst>
          </p:cNvPr>
          <p:cNvSpPr txBox="1">
            <a:spLocks noChangeArrowheads="1"/>
          </p:cNvSpPr>
          <p:nvPr/>
        </p:nvSpPr>
        <p:spPr bwMode="auto">
          <a:xfrm>
            <a:off x="5770563" y="4586288"/>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3078" name="Rectangle 18">
            <a:extLst>
              <a:ext uri="{FF2B5EF4-FFF2-40B4-BE49-F238E27FC236}">
                <a16:creationId xmlns:a16="http://schemas.microsoft.com/office/drawing/2014/main" id="{06589E15-92F6-42C3-A9D6-12B01645D748}"/>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4457405E-4566-4EA3-80D4-5A5E7A515C1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4B0E8342-DF2F-407E-B202-3AD933C8CC14}"/>
              </a:ext>
            </a:extLst>
          </p:cNvPr>
          <p:cNvSpPr txBox="1">
            <a:spLocks noChangeArrowheads="1"/>
          </p:cNvSpPr>
          <p:nvPr/>
        </p:nvSpPr>
        <p:spPr bwMode="auto">
          <a:xfrm>
            <a:off x="19921538" y="4562475"/>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5AAFFB7A-ECD1-4395-9D5A-9FFFABAC0166}"/>
              </a:ext>
            </a:extLst>
          </p:cNvPr>
          <p:cNvSpPr txBox="1">
            <a:spLocks noChangeArrowheads="1"/>
          </p:cNvSpPr>
          <p:nvPr/>
        </p:nvSpPr>
        <p:spPr bwMode="auto">
          <a:xfrm>
            <a:off x="34107438" y="4586288"/>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Requirements</a:t>
            </a:r>
          </a:p>
        </p:txBody>
      </p:sp>
      <p:sp>
        <p:nvSpPr>
          <p:cNvPr id="36" name="Text Box 19">
            <a:extLst>
              <a:ext uri="{FF2B5EF4-FFF2-40B4-BE49-F238E27FC236}">
                <a16:creationId xmlns:a16="http://schemas.microsoft.com/office/drawing/2014/main" id="{A2802A73-ABF4-4F26-8D99-BBE806D665E3}"/>
              </a:ext>
            </a:extLst>
          </p:cNvPr>
          <p:cNvSpPr txBox="1">
            <a:spLocks noChangeArrowheads="1"/>
          </p:cNvSpPr>
          <p:nvPr/>
        </p:nvSpPr>
        <p:spPr bwMode="auto">
          <a:xfrm>
            <a:off x="5770563" y="12542838"/>
            <a:ext cx="4114800" cy="547687"/>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7" name="Text Box 19">
            <a:extLst>
              <a:ext uri="{FF2B5EF4-FFF2-40B4-BE49-F238E27FC236}">
                <a16:creationId xmlns:a16="http://schemas.microsoft.com/office/drawing/2014/main" id="{FF6BEC5F-0818-4BDF-A89E-062FB1C343DE}"/>
              </a:ext>
            </a:extLst>
          </p:cNvPr>
          <p:cNvSpPr txBox="1">
            <a:spLocks noChangeArrowheads="1"/>
          </p:cNvSpPr>
          <p:nvPr/>
        </p:nvSpPr>
        <p:spPr bwMode="auto">
          <a:xfrm>
            <a:off x="19921538" y="11552238"/>
            <a:ext cx="4114800" cy="547687"/>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Class Diagram</a:t>
            </a:r>
          </a:p>
        </p:txBody>
      </p:sp>
      <p:sp>
        <p:nvSpPr>
          <p:cNvPr id="38" name="Text Box 19">
            <a:extLst>
              <a:ext uri="{FF2B5EF4-FFF2-40B4-BE49-F238E27FC236}">
                <a16:creationId xmlns:a16="http://schemas.microsoft.com/office/drawing/2014/main" id="{ECA064DD-EF4D-4F3D-85B0-70EF7AAB0CF0}"/>
              </a:ext>
            </a:extLst>
          </p:cNvPr>
          <p:cNvSpPr txBox="1">
            <a:spLocks noChangeArrowheads="1"/>
          </p:cNvSpPr>
          <p:nvPr/>
        </p:nvSpPr>
        <p:spPr bwMode="auto">
          <a:xfrm>
            <a:off x="34107438" y="12542838"/>
            <a:ext cx="4114800" cy="547687"/>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Sequence Diagram</a:t>
            </a:r>
          </a:p>
        </p:txBody>
      </p:sp>
      <p:sp>
        <p:nvSpPr>
          <p:cNvPr id="39" name="Text Box 19">
            <a:extLst>
              <a:ext uri="{FF2B5EF4-FFF2-40B4-BE49-F238E27FC236}">
                <a16:creationId xmlns:a16="http://schemas.microsoft.com/office/drawing/2014/main" id="{4838F3A7-64DF-4698-8B57-60851CB0ED3F}"/>
              </a:ext>
            </a:extLst>
          </p:cNvPr>
          <p:cNvSpPr txBox="1">
            <a:spLocks noChangeArrowheads="1"/>
          </p:cNvSpPr>
          <p:nvPr/>
        </p:nvSpPr>
        <p:spPr bwMode="auto">
          <a:xfrm>
            <a:off x="6786563" y="22429788"/>
            <a:ext cx="4114800" cy="547687"/>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Verification</a:t>
            </a:r>
          </a:p>
        </p:txBody>
      </p:sp>
      <p:sp>
        <p:nvSpPr>
          <p:cNvPr id="40" name="Text Box 19">
            <a:extLst>
              <a:ext uri="{FF2B5EF4-FFF2-40B4-BE49-F238E27FC236}">
                <a16:creationId xmlns:a16="http://schemas.microsoft.com/office/drawing/2014/main" id="{2B71F65C-BE55-4F05-A66D-1A39CC861C1F}"/>
              </a:ext>
            </a:extLst>
          </p:cNvPr>
          <p:cNvSpPr txBox="1">
            <a:spLocks noChangeArrowheads="1"/>
          </p:cNvSpPr>
          <p:nvPr/>
        </p:nvSpPr>
        <p:spPr bwMode="auto">
          <a:xfrm>
            <a:off x="26933525" y="22429788"/>
            <a:ext cx="4114800" cy="547687"/>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Pictures</a:t>
            </a:r>
          </a:p>
        </p:txBody>
      </p:sp>
      <p:sp>
        <p:nvSpPr>
          <p:cNvPr id="3087" name="TextBox 3">
            <a:extLst>
              <a:ext uri="{FF2B5EF4-FFF2-40B4-BE49-F238E27FC236}">
                <a16:creationId xmlns:a16="http://schemas.microsoft.com/office/drawing/2014/main" id="{F1C7C731-02C9-42ED-B675-A46217E85FD3}"/>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2020 Senior Design Project</a:t>
            </a:r>
          </a:p>
        </p:txBody>
      </p:sp>
      <p:pic>
        <p:nvPicPr>
          <p:cNvPr id="3088" name="Picture 2">
            <a:extLst>
              <a:ext uri="{FF2B5EF4-FFF2-40B4-BE49-F238E27FC236}">
                <a16:creationId xmlns:a16="http://schemas.microsoft.com/office/drawing/2014/main" id="{168FA9FF-C600-4F5A-AE9E-B793EC2A9D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338" y="622300"/>
            <a:ext cx="7667625"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Picture 21" descr="data:image/png;base64,iVBORw0KGgoAAAANSUhEUgAAAH4AAAB+CAMAAADV/VW6AAAAbFBMVEX///8XFRUAAAANCgoSEBD09PT5+fnw8PDd3d3h4eH8/PwVEhIJBQWwsLAGAADq6upPT09VVFTW1taJiYmPj4/FxcUpKCi/v7/Pz882NTVCQkIfHh6np6eYmJh5eXm3t7ddXV1oaGhwcHCBgYGl7+WJAAAFe0lEQVRoge1a2cKyIBC1ATXDPbPULK33f8dfLRdAPgHtv/LctcABnOUwo2Hs2LFjx44dO3aIcLLML06n/0ztPJNHlMEHbl69y6v9n6hvZfhhxeTQgSC3+6L2jj+mPsXntCE+zIEAoLz84Qpsr9l3v+fZFSDA0cX6CbmZpIDE1P0KXMjv25uilTQbXyTvgODgbczuHeCPQ2eBIbtsSH6MZHc+nsBrM0/0ANTIW0Bx24TcqlXOfQSGZAP2GGls/XsAobmW/ekuO5uYv1gZhTxVm6PhHlYZwF3vsY9AeAX/avaGH2nzb8De8sd67Lct2NsIpGX/AV5ldSMg1MiBVj7xd9TKCWkP9Nt/T/nf6vSPyQQ4u8XXJJTKec1K6/JyfFL8yhmQHn5uvzoF5WLGR022/zzqaqKJcOGosZvFlAd647XvWb8sgt2v1PRRr4Aw5Nfezkpq/ZEa/Xs6mMBoO3YCLumIi7x6nJPk/Ipy8jENgPv4x5hKFfBUYT9SY1E4VU9OCFH5PFLWbMbeOYfH1MNMagrsqlh/5VNLf9C/Cmaiv7Yyyk5Vsu+FzrEfy1PEKaSslOBAemjkb0AfIc1JbozA2GL3B5zKbj9i6V8a9FbKxCgo5QYeEZNqUK4RtG1Wo+FMbmDJiTvQEM0XfhY57e9ykR3u6vQPnv6xPIoNOd3hZxoZ+8irBZAZx509AXmXnUDv9Fl/1Tv6Fi+WX8aBTXYQkrRYDsGBMSI6d8yDjTkHuGrS02mzm2rZhhJmjJbTf+CwlRCJh19vEXG/iJgq0HLgM5lQPSodDbBOtOz5AROqCVlRJogZerdasj026CAdkd4jYEIPypdsj12wX+uzGzZzlMtJl41VcoFaADNnDWlJcD9Zeo0byh/0S+UG77e7V6bXUToDfcYqHlV6v15RIbULNuyp0q90vIMiPWt6uFgRdjjlskjPiQQ9rfEBuxfiLjkev2DtfMtnXJwtHaXDSrQ1js8KJ7RY5rRZX5GRKAI4rOEvR/ATm6NXZFzWi2ROktPn+qefcaJ1ucZz5y5Huq43o7SXK8z8LUNXbuXsY5wWaUSw2AumrutfuX24MtqBux00IkWDnfNgySs2G6oOWmnPzn1+GpnqHnfNOWhYv82WKBpgIjU0nOnRQq2U+Jx8bg9y5Y2Z02/GpgptAW+uy0x8ucbOqejjblcz/X7AUEmGv2s22wjwQ8nF99c88Gzzdk5hWEx4WYxAjicqO0unzj5VdNHeuwyeSHzIas+xBTnIsm9lVYhq3gpX1W/cx0VzI73G00svbp5GWr3f3AqOj1eIAFxh/0Whpt+HDNzJ7CqmZQP256Z6AR8u9TY/uZpCdDJuNyOkq+OzUYjLb/TmVTrq1lAX6fbv3aZtJUJmPYjL7hS7Wj9hnKttBMBzmobdanZIwOqkCYhEqqUwHDdObcO0mscxPFlR9Krm32jphqj20scuXjf0db8A+Jhg5INIffHF2IFdNuKMeI7bb2zWCw3Lq7Miy+u7KPTMButuBqTYyGpxHqy/LSueDK8OzDi2jUTkwFxJbti8Uh+pR58z8UcjxS/HqMCxUlGRU0SvKdas4qsY/LwPcuZfpyigV+3hDQjSLz/kMg9vnh4qTfYmkA/8RbmstmfpoVpzQ+75MaQPz2nfDXQuieCiNkcP0aq3h4Ji8D8YINDdM/Sgf0H8wOI0I/EF9NythqyqS31wOjNde2Fzg6V3dfsQNJ70e0uy9JCtKEZPEeSUdpSiR/Ba/cbUgDtMFiBBTyDd8oU9w36PCxDRX0cnwZu/L3ms0XcBC/QYiveKapgQ8YO0TiA0vc7vERSJRnqVQlAW7evAgl/NtPkx937znuwXx/sflxXP+8Wp79ixY8eOHTt2rMA/e7FBp7YpxVIAAAAASUVORK5CYII=">
            <a:extLst>
              <a:ext uri="{FF2B5EF4-FFF2-40B4-BE49-F238E27FC236}">
                <a16:creationId xmlns:a16="http://schemas.microsoft.com/office/drawing/2014/main" id="{21074314-4B40-4EB7-88FA-7A55116FD3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04788" y="409575"/>
            <a:ext cx="164465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Picture 23" descr="data:image/png;base64,iVBORw0KGgoAAAANSUhEUgAAALIAAAB5CAMAAACqe4stAAAAY1BMVEX///8Al5wAk5gAkJUAjpT6/f0AipDv9/fn8vPO5ucVmJ1YrLDK4+RGpal7ubxNpag8nqNxsrZaqK2aysyx1NbZ6+yn0NJmsrW8292QxsmIwsUAgIc4o6glnqNOq69ut7qXwsVz0x6oAAANM0lEQVR4nO1c2Zajug4tbDMkDEkgEKBDpf//Ky+WDHiQmdLrPh09dFelQGxkWbPz87NBSd02RfoeRsp/01dRPbM62bppF8V1VhW/Q4A0/H6q9vI957h55QHnjCm+jDHOeXAviyz8lvMnZ4JPjIE5F+xedpcvuCZNHvGAJiai9Fmf5vx8RwZanXMkHll8im1c3H1cJ6EMr1Ogk23O994CHT7Ksr/9tIV/cZNCrHKdJJI/jypIXUR7OItPZt73aZM/WXHzPS6sBp9GOAK5tUcAh911B2DgHKTGGhZZUqZF6oGcvcU+tkBRun/DZHtFAaBFoRmQUcp/h6YkIYfduqa5rJmteR4KP4f4BgEfmvnmOg6TOr5QkJPbEREjiWGPoLP3ARFPnF/bljobjolYEes2OVfHAUvGbGuvZKf4BlIc68oRfk5z7lcZN2f5SnGsKUd9O7V4QPyxIo3ncTXWQT/9iO/nEY+YUy/mFcQytmCS1liLysM4u/pvGhkLIbQ4hrom92zCi0crRpbvV9F1xecxBklR5PeLnN6EtReKiN6frmnbtuk+ufDGHQG7kXKuyet5UHZmJFG3Rcl8b0dtlYwGwlnZm5yT5uGLPkjMIbVBRgdEGe/w0gla1sKVc01qBYt6inOSpYIUB/+4FxNGiLHCv1efN1IgjkmqA0oUrPeGU2F3p/aUu4Ctexl/r/q0uKXABKIxr6IWb4NzUlHS4FZol7irR+qlSR2Fmeu2LkzdS1jQeDlOL0o5nqtpNj4O5xUru1BNuXembaqeULf7noCkdY0eM9Q5i5xX2hlREpiCYd4BRFzBH/uSgiR17o20cCO8OYh3p0hPYuV/1d9qQsbd3jQmLpy788UaOKHFfsTSiDmgldmIXTfNNtVYo942CXy5e7D/dCg5IgII3Agv53O+Z4NomB1RTktkxxbeWMFDiYtZjLu7cezmIRlLsg3HZEHD1GK8c4MsVOc2ZpaGrtc7KOORYttGKr9txwDieOEjcbwK75zXIJz5NmNLzAz9SWHy5kdXT1JtbweXPK6pKYA+nvDSsgzsBZ9aKuetbqxjdiy7RexG3/gSEIf/8UC2tVbID63oQmT0vVtE2GeDfFH6C/8c+TLpiwVPGjNLL4ZziAkralDks/TKEnoh/7zNxSpkqGV8dMwkG/S7lgp5jcUmZCvpT0M7y7mfL0on/i2ods0pyMndYDXUlipLuZ+mzKsaV/9Nm5AtzR33mhnzivN68UOHdSCIFa7bkE2hiueP6V/EN4jp/NFjkesLUJ1OsrqoDxwbGxv2k3U/plt9mxAu2RoROEjVGKjs+MWuQNNFV/UrUWYxV+xj/W7KIywj4SdKQSsqS6EsfeiGeXhx6UI2TNEYjJtL+LT4kmzJFVF35M5lVDrvh0xJ2czy3paU2318vZCJAg6lFscgm7t6sCBn+/j6Idsxgc+J/DPIgQVZmhMWQPkQ/2PazyRkpx7iKZYfgWwa5g0pF/kKpQQSy1UBT9LihiVnRilViYMT2++ILh+nwpUdo7dfhXFy/56uwt+Lyo1981WL8SVk0mWTRm6mreBzJEMMtl0+lZEsFLtqEWhlDRrypsM2vR/vLMXwR1x7qKe3lFgTxDZkswAwRkFWxPgNYtpdjzSsrPo25IepGBdrO3qThx1Eq8XW4h2OlxMrhWXbFVovEdZCW83TkFsnK7GaOuezknYtx/YX+TYthpX79U76c9rMraRR8km57740AvIVBexqAxQArGhtJedZpY1mJPdlaKEi7yuZfCAHseoxJ1OpbquVvKsr4JJVfcPcNLR08H5mFsltfjtFxOjMaFZosVGe1IqpdrR1HHIbs2ni9jJOGFB78TyVz+PicOuyoiYET8d0a9TurS8PB8XhNhhkM5uIiI8ydlp7zFfFZ8fUOaYK4vJztx8RHMLsMOZLe8E2qSw9sITh24WGr9y6du96pK7qFPk0P/e01c47AEEgdquHc57euXGS2G3r3MasHhG6f2V7xRG7MtZMDtEO5iszkOuM2a9+J1GD57vaUjWhFVpOGBNenOd7LBLF2LyPqPKw9Xa+pLAhvLQRWFFzKTtGASnG9kgNsYfkGq5rdP0ivDQ3X5TYglLQ6xqdPNxNwJweTkKxZuJDTiwiYHL41slNna2NoIfWK+mkohgTvpMe32K8rEjez09AYYncHVDR6ZVIacaeqV4yWvMNOLIo6Ns6maUdJ5fnr6DHlsg962f8fl5M2En7oWeWPKl/4e0bcBHk5aMo+r4oHumd+cbOBB0Ue+QsGbP80agieHxpHrlngMvDeMS8HvOyrdk+z5jcek+Q8TEn4UxEET26BYz9HRy/nPeQICtZQHZEdoy4bzZcEjnftJfxWpxNeIYDjFf95XlxbGQGcX6W82bKUZ9kvR3uuBMl+xBv56LhSgXFS2zYkeRmJyaC2X1XeJaRA4xrxDdGxCdp9OvDxC5tzZ7PFFd7D38AsevuOoI70fOPGI9eqON7VZpz2vF66Ln7zAoT/bH0Nunve1aRXzeiPYfC5y7GLDhxACuWkcSGHIbmRNUxbF8bjMfw43Vy+CbpysE3ts3ZvTjJVjK+Xf1T7Ox+UCVMqp/9OxJiOaQIRwkjnlYnD+UpCi9NSk31M8ELfyh9AHfbf17lLc/z2618fbr235wE/an71/06glTEhvzVfdFGcCiMJfmrqucoqbO2qfq+r5o2q/+BeP+j/+g/+j8R0WgJFzIujSdyGjPWtcu9YZ3YFJKPtZ9WN/1nNKyUNelx9inS8u9kHodi1/enmW1mfI8mEizvNXbNH6MjFl7lNdBBy/5EFuFpjozDA+4TyuzP6Kry6bekCiJ5TG286OMU3GI1yaS36IwaEhtjIMXJHBQdPex8HBuKQ0vfMYRGIxQWL04Ih0X9C5bq51EQGJCYElT9SDFzBmiSiWW0rIpd9uKqRhjbpzrENF9zHvI036xDtqpj9jDY3I7Rsi0FealfsFeoQdYKG9N8mx9yFumXy5mcqw5ZdoRsyDWzHmONSczDj9qoKkK+9X3xGoS2fgj59req+peqzfHXBuSkAYKL30/4OdYhT+MEC2TVKxGv8dIUH28UE7Xuz9J1AMhQaAtDLPlgig6QVaczrPBOPCnmh6wIri21DybIE5wFslp3EFLYao9XBIhuMJ0h5ldZIEsOcFNuQf6ZRkfYYw/kEFDoc/kzZAVngQwtgLnkiY/X52hlLYA94FTTUlszIKsRERey2iVgs76AHIjQgAwtVM1+QU0hWtKKUL4Sb+D4A5vn8Q3IoRcyqjbI4yxk+Q8asRkyVNs0WwDNYW3GBRo8UYw9JD5phgEZJi5wHMuCjNxhIO4k5BwmqcCETpCxO6vtN9S/h/EKUrpQzJ/PMrm6jL/YkLGU9/4CMtgzaBhOkGO4VTsZnATmB9L18b/qzPR8SgohwwvEWFPDt7YhoxuS0yfwysch33FegWmQ0cC+Fr+G7zA3vKDXL21uDD34aUoMbmOjXewKNNsR7kwbMs50sC8gh+Ac5RjODNnSA7Vj5gE2MIHQbQelmo7w4JvKb+fBH1il3a2fjkDI4ReQUXXLcIYMqss0yDjRME8bgD0GzjDNO6ExYww2f0XKCuRzujxKCxzDaCj9kOGlJsghn3X2Z1ZLGzJbus8eyD8u5GE3ZDjIwFITcuCVcqYtJ3T+Vb94CYvkf3zeCzZknCSV79mcljI2rkR88eryr/zgrXiDXig/A3JSoelk5GKMI+YTojZkmC0Ck21DzvdDRrvfz5DhytS2GMrIKcYYaqFbQIEudhmj3Wm72pChGwkxAirGbP+PSBl3ft4adllr4uMJyynemwwDpEyoC4kJGe0mpy0GHuYAM4MWY4E8aI/ZggyqwNASTN5Pm2jIdMNAfMULtms0yGrOK6YgX9i8BNlkXhVCZu3TNcja+NsSYywt5o9ufol2AA6C6A4bfImgXAmuPgYsEKuw+Tmw7fVu1SrkZdxOQsYImU3Xxbid1C+432eCm66xBRmPXyBvA3KN4zgcVCmGp84n6VEyWj6/CnmZU5OQcRJxioSxUzaF+BgKTUfBLjVsRsiYdMiolirgmCCHSaa+CEzJH6ejplMO6B6Mfi4ioiEvp1LgFhxFZNDaqB9aiIMqpPOtZjNHZCVwRh7dPS4JCmaecsKr2L3LLg0Od6l0PxPayTP48V7bkOeTAYBGzYez6/AemC4X/Av7u7w37jRZ/TDjZVSmdoaskZjfOFRfmSHND/6gJL5aFJggT4Ms6ZKgaMSnnBHVXOt7JKAZ8msBDMjqrJLUU/uM7lWvMJlNw9ll7oI81X+UBBqjebV8TZQcwGNXXd9AU6SrS6YfgHA0Tcbhy2gjYzxildEtSN7L9/LxaG7zjyKzTlqpOkagj2yiWGY1zfj8okwsX62RliMZQxqt/KQc3Xss/7/NNupvqS6Ni5eiR0H00dpHfpVfVXkttfGy+uEQ3FnDs5boBZ8x61lT3uU3Uw1lp9sdt7A5f0QVJfd0S+L6kmXEOVSKqEfoNyYjL53V/wAlu7OsebYvXwAAAABJRU5ErkJggg==">
            <a:extLst>
              <a:ext uri="{FF2B5EF4-FFF2-40B4-BE49-F238E27FC236}">
                <a16:creationId xmlns:a16="http://schemas.microsoft.com/office/drawing/2014/main" id="{C04C7D2A-ED6D-43C1-92F3-38596B47F6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93363" y="622300"/>
            <a:ext cx="16954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1" name="Picture 25" descr="data:image/png;base64,iVBORw0KGgoAAAANSUhEUgAAAH4AAACOCAMAAADAb0yjAAAAwFBMVEX///9lmtIARIIAWZwAQoEAV5thmNFdltBalNAAUpkAT5cAVJkAOHwAPX8AQIAAM3rq7fJxodUALHeVt956ptfj6/ZMjc3a5fPv9PoAI3P2+Py/0+qpxOR4kLmMsduxyebP3e+Fmr8ASpWJocM8ZaLN1eFZbpq8xdUpXp+ZsM1Eda09XZA1VYtygqd+kbELUI+jrcUoS4aLmrcAGHApaqk+erisvNVqi7oAQ5NYfrFUh70uYZlJZpZhfKcmWJOvusysHTZ4AAAISElEQVR4nL1ciXaiShANioDKqqKIjpoFzbiNOlleMhr//69e4xaBqu5iMffMmTgOcqtrvd1q7u4yw+41W5LUavbs7PfIDL+paKoiSYqqSU3/p9l7iipdoCq9HyUfSZoUgSaNfozcHcTIDwYM3J9h76tqkp1FQO3/AHlPBZZ+coB26xToOJqCsbMq0JzODcm9Jo/8aEDTuxG5P2yDQY+lQHt4ky4wctCgxwxwRoWTg8WGoegi9JsUv39DaRfYh/1IhyVGQOkVZAC/2FAHFFOE7qCdnvuIdu4U8JAOSwPrw7m6QI9abBg0J3sfzhb0KDKngD3IT340IEMK+MP0xYZBVdL24dxBj0KT0qRAp1UouRRGoEVNAb+Zp9gwqCqtD/duQX40QByBkVJMvkNgtx5xyVON1SzgFmFfS+d3RWF/0jlL1TA9nCLoCruNpkmO02o5zKcaM5tsBZwCrNiId1CYmWxj2XE9z/N99pfbCTebZOOBIvSFGvby2rbUHwEl5I2GUlul3iSqh/tELaW2W0POCLX7rTbNALX9nQIescmp6gBad8SLoxbRA1rrvA6HtvQ2rW92WjR5pDrH6wcU9hRN+25Ey2J1cLiY4nlVGlLJQwwlypK0Ebu0RbBUc1IqBpcwsLXyEwuV2E5WJ+nIQ4gq+fOlWq4Fd30hvUKYVAB6vBJQXiuVcrn2SPC9llGtu/j6P5/rZYbK9E64dimzVPeQBDyRhxDRK2mTLrJ+B1i/+hL6nUavZPX8iT/p/9crchF9TvYk/2e5Xi6T6fMfVfWu6//zJUouoM9S73E0v/lfIn4X0itOfvbvrvqaJOfT5w38Ee5h+dozxM6jR0VhSgw1VmzxoAvplVYx7Mz90zq0cj79YRzi8Jm+dMLrHKY6uRro7Rkj59ArA94tvX6LqWvlAKa5W/ghSjB9QMk59BpH3HjNmKZV1DZ8lmu//4cvnUPPi/wQkvSqmtRD3u+HKo8cp8cj7yOHLkwNxlJg8vTAXTpOrzhYNrm4LlYj0zH44PudR4++MeLyjnxU5cJv/3pASp1CjzU8n7+VVKST096eefkupI+H8QzRnuCo3YMnGjlGj/l+KJTP2vCu8yHMOAE9kvc25SzhviIoNjF9G158U7wneC3XyEtH6eFB7wn3jlca9hope74KqxzRjkR5AXieGa75K+ETlyEE0mvgftIX7EhegVXW38PTl/srn1QD9kRw1h4wPZh5Ltf3bdDF1V/hK++vkrEWdpQOl14Bp12PU3XaC6wostArEtjzOHkPk9fr9Ycj/QN7yK6ohM8c6OvHJ2B6B5zdLYz8FV555RfDKnzlW/iIac1p+DP8pIcdPphWUtFDGzbpUGwwey2auE+Vh7fIM79rGD3U8X2QXkWCHkY5Qf+7YHp1WkK4C6cHnD8tmaXSH4Q95vy7FM4npd7nl1FikDH++iPDgXHCHtw/V+of4c/w3nb4Xx/1VIUXnfXqly6XjsAMqFar58JjD1mK1GvV2rHwquxR2ArhkQO2nethr0zlM/kBmAcydT1h052ujVIMsAHZ6MFThUvqn4IeBRwBgD5sO26ZR88duMq/qN+5Dqg8PzFENnnhE0/cgYucKxy8fyg2GDJgQOWAxDNlHj0mtgbSZwnwe9QDFHl/ASI14f1l58tE/P7tgNI7XeeiQhs5Pl9afPZSyVreTV7oahOmx/a3/kzge3MW9uu3GtUAbJOFHBfYFtf7sn7sl/Z9lZYCGD325sVE5/DL+uSSJlNSCmD7e/R0IdDRwjP14OpC0i4To1dHGL8712F2fR6bVI/lWmZ6/GTJX1hAAhrWIqES3HfRJh89WmpzjjSDbdeIpIBsdLcBeKUgBVB6pO+fb7tYN05JIJt6Y70AyUPwU4BzrMh/29CeLOeybJrmer6c8D4m7d1z1s+h33Hpj7e2bcI7PTs8AdBzvX+GtRLfmYK9hcpBjH66Nlk+FfLRc/vQqBADIHrnJGeMcRH046MehjcEAL16GauNTX72VeNcnZADkvTXckZH64mK4HpGJA2I03/8ue5osp4z/HZsQsUNiNInNKwp5+K35dh8iqfANT2kYY1tDn57CwyHPwg9rGH1Wfa3kGfQbIzo4cvG8bOEyEgjq/9tE1VmJwMq09Pe4fMLFRElY50p/4PkRizOX3s8fnJkyhXQZpb2u7LwBZ0NqDFt5jBy/pWs/+xSBsDeNQS3ZAZUntiVvXhxQNDXEyHlFSZrRJBFYB3OHqDqSMDsLsjv6Lq7LmFFrKYPV/sGhb9kdJekCLiLLu1+xkkbBph2jUGXl8IPTgULk3iz+aWe7AXJW+w11oKbA/txg0bOYnntymDbEOxdTzAa3d0e9EFnv/srKLYz5EZCF+9JyXqwwCrNF6vAtT2fRc/3PdsNVrt5CVL/IPT1Pmm9vWxQX890mNWw1rPteLcbb2dr9g+D5rzQ+gaSwuQUONkQymwG7KgHhNnldLDJTHh+kA/WjJu6/oqYupmgN1aij4l7KVIgHVjQKdLB3fKPMLJBtrbUrk2bGKmQbmZtrEIN0K2UOwYbPEPIBsNapNdrwayYFJAFxYZib+TvArJlAB2WBn9DnJ4odGOZ53tx7hg/RxPD1Md5vxQ3mRNHcQJyY54t6FGs5EwpYMkFnY7YSz11ERo6TRmSEMzSRUBuzHKfDEQwmYn3Dd9+LyToEdCLUDc3t/gesr34SyhC82+GDktDMBalgNwYFxv0KPYyNwK6vL/tb4HwNvgWyuhubvXt92+wvTOYAmbqXXhGBJAe1jOO1SxI6GGmYX+MnMFfXoshw8o1VrOgs9WPJ5ayrm9v+QsfMASbGeOXZ5sclf4/MsPI0bWeOaoAAAAASUVORK5CYII=">
            <a:extLst>
              <a:ext uri="{FF2B5EF4-FFF2-40B4-BE49-F238E27FC236}">
                <a16:creationId xmlns:a16="http://schemas.microsoft.com/office/drawing/2014/main" id="{95F2355D-C88C-4D9D-9D38-EBB30F0561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65413" y="520700"/>
            <a:ext cx="120015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2" name="Picture 2" descr="A picture containing drawing&#10;&#10;Description automatically generated">
            <a:extLst>
              <a:ext uri="{FF2B5EF4-FFF2-40B4-BE49-F238E27FC236}">
                <a16:creationId xmlns:a16="http://schemas.microsoft.com/office/drawing/2014/main" id="{21ABD29E-E2BC-4B06-AF5C-2385D247A5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983863" y="2222500"/>
            <a:ext cx="13144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3" name="Picture 4" descr="A picture containing drawing&#10;&#10;Description automatically generated">
            <a:extLst>
              <a:ext uri="{FF2B5EF4-FFF2-40B4-BE49-F238E27FC236}">
                <a16:creationId xmlns:a16="http://schemas.microsoft.com/office/drawing/2014/main" id="{8706D1C7-EEF4-4C3C-BB07-CEBDD1F51B5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907913" y="2178050"/>
            <a:ext cx="25336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Picture 6" descr="A picture containing drawing&#10;&#10;Description automatically generated">
            <a:extLst>
              <a:ext uri="{FF2B5EF4-FFF2-40B4-BE49-F238E27FC236}">
                <a16:creationId xmlns:a16="http://schemas.microsoft.com/office/drawing/2014/main" id="{18704B02-338E-4307-8FCC-048542F7220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598725" y="1981200"/>
            <a:ext cx="153352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5" name="TextBox 7">
            <a:extLst>
              <a:ext uri="{FF2B5EF4-FFF2-40B4-BE49-F238E27FC236}">
                <a16:creationId xmlns:a16="http://schemas.microsoft.com/office/drawing/2014/main" id="{8ACF5A6B-C2AC-45E2-A2CB-0EE3EEF0DCB4}"/>
              </a:ext>
            </a:extLst>
          </p:cNvPr>
          <p:cNvSpPr txBox="1">
            <a:spLocks noChangeArrowheads="1"/>
          </p:cNvSpPr>
          <p:nvPr/>
        </p:nvSpPr>
        <p:spPr bwMode="auto">
          <a:xfrm>
            <a:off x="3810000" y="5638800"/>
            <a:ext cx="8339138" cy="649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3200"/>
              <a:t>The manual spherification process requires the tedious steps of having to accurately weigh and mix ingredients at the right concentration for the pearls to form. Many times, the pearls are of uneven size, shape, and thickness. </a:t>
            </a:r>
          </a:p>
          <a:p>
            <a:pPr algn="ctr"/>
            <a:endParaRPr lang="en-US" altLang="en-US" sz="3200"/>
          </a:p>
          <a:p>
            <a:pPr algn="ctr"/>
            <a:r>
              <a:rPr lang="en-US" altLang="en-US" sz="3200"/>
              <a:t>This project solves the productivity, labor cost, and quality problems with its automated dispensing machine and refill pack system. It only takes 2.5 minutes to consistently produce uniform pearls of any flavor with no gel residue. </a:t>
            </a:r>
          </a:p>
        </p:txBody>
      </p:sp>
      <p:sp>
        <p:nvSpPr>
          <p:cNvPr id="3096" name="TextBox 7">
            <a:extLst>
              <a:ext uri="{FF2B5EF4-FFF2-40B4-BE49-F238E27FC236}">
                <a16:creationId xmlns:a16="http://schemas.microsoft.com/office/drawing/2014/main" id="{0C4A0BD0-2F03-4F01-815C-0C6B3F7A5D6C}"/>
              </a:ext>
            </a:extLst>
          </p:cNvPr>
          <p:cNvSpPr txBox="1">
            <a:spLocks noChangeArrowheads="1"/>
          </p:cNvSpPr>
          <p:nvPr/>
        </p:nvSpPr>
        <p:spPr bwMode="auto">
          <a:xfrm>
            <a:off x="16340138" y="5740400"/>
            <a:ext cx="112776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3200"/>
              <a:t>The Automated Spherification Apparatus allows the user to navigate through a menu of options to select from. Whether it be to start the spherification process or do maintenance.  Currently, ingredients needed to mix in with the desired liquid the user wants to spherify, are included in the refill packs. But the user has to accurately measure the liquid (food liquid or alcohol) he/she wants to spherify before pouring into the machine. The machine produces a consistent geometry and taste for a limited amount of liquids. Also, waste is manually extracted.</a:t>
            </a:r>
          </a:p>
        </p:txBody>
      </p:sp>
      <p:sp>
        <p:nvSpPr>
          <p:cNvPr id="3097" name="TextBox 7">
            <a:extLst>
              <a:ext uri="{FF2B5EF4-FFF2-40B4-BE49-F238E27FC236}">
                <a16:creationId xmlns:a16="http://schemas.microsoft.com/office/drawing/2014/main" id="{19177FB6-96F7-4756-BF21-AE6380DBCE91}"/>
              </a:ext>
            </a:extLst>
          </p:cNvPr>
          <p:cNvSpPr txBox="1">
            <a:spLocks noChangeArrowheads="1"/>
          </p:cNvSpPr>
          <p:nvPr/>
        </p:nvSpPr>
        <p:spPr bwMode="auto">
          <a:xfrm>
            <a:off x="31996063" y="5740400"/>
            <a:ext cx="8339137" cy="649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3200"/>
              <a:t>Further developing an integrated apparatus that uses both sensors and internal intelligence to automate the chemical reaction, known as spherification, used in molecular gastronomy applications. </a:t>
            </a:r>
          </a:p>
          <a:p>
            <a:pPr algn="ctr"/>
            <a:endParaRPr lang="en-US" altLang="en-US" sz="3200"/>
          </a:p>
          <a:p>
            <a:pPr algn="ctr"/>
            <a:r>
              <a:rPr lang="en-US" altLang="en-US" sz="3200"/>
              <a:t>The goal in optimizing the current prototype consists of configuring sensors and small robotics using Arduino/Raspberry Pi, and peristaltic pumps to streamline the current process using human centered design concepts to maintain a healthy balance between form and function.</a:t>
            </a:r>
          </a:p>
        </p:txBody>
      </p:sp>
      <p:pic>
        <p:nvPicPr>
          <p:cNvPr id="3098" name="Picture 29">
            <a:extLst>
              <a:ext uri="{FF2B5EF4-FFF2-40B4-BE49-F238E27FC236}">
                <a16:creationId xmlns:a16="http://schemas.microsoft.com/office/drawing/2014/main" id="{E39A99E2-B986-4C72-80F6-88869135C77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27275" y="13798550"/>
            <a:ext cx="11202988" cy="754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9" name="Picture 31">
            <a:extLst>
              <a:ext uri="{FF2B5EF4-FFF2-40B4-BE49-F238E27FC236}">
                <a16:creationId xmlns:a16="http://schemas.microsoft.com/office/drawing/2014/main" id="{8D36C01D-F0DD-46BF-9A3C-A36264BCFA4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78100" y="12511088"/>
            <a:ext cx="13712825" cy="945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0" name="Picture 33">
            <a:extLst>
              <a:ext uri="{FF2B5EF4-FFF2-40B4-BE49-F238E27FC236}">
                <a16:creationId xmlns:a16="http://schemas.microsoft.com/office/drawing/2014/main" id="{3393AB39-A2D0-41B7-8823-622728C16F4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b="3017"/>
          <a:stretch>
            <a:fillRect/>
          </a:stretch>
        </p:blipFill>
        <p:spPr bwMode="auto">
          <a:xfrm>
            <a:off x="30519688" y="13598525"/>
            <a:ext cx="10928350" cy="837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1" name="Picture 35">
            <a:extLst>
              <a:ext uri="{FF2B5EF4-FFF2-40B4-BE49-F238E27FC236}">
                <a16:creationId xmlns:a16="http://schemas.microsoft.com/office/drawing/2014/main" id="{7E5D6C81-66F3-4191-9B0F-E452BCF0A2D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234525" y="23482300"/>
            <a:ext cx="4383088"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2" name="Picture 36">
            <a:extLst>
              <a:ext uri="{FF2B5EF4-FFF2-40B4-BE49-F238E27FC236}">
                <a16:creationId xmlns:a16="http://schemas.microsoft.com/office/drawing/2014/main" id="{A3061D22-256F-4E67-AC1C-6712A50E15F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191663" y="26820813"/>
            <a:ext cx="4425950"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3" name="Picture 37">
            <a:extLst>
              <a:ext uri="{FF2B5EF4-FFF2-40B4-BE49-F238E27FC236}">
                <a16:creationId xmlns:a16="http://schemas.microsoft.com/office/drawing/2014/main" id="{FEFB7F71-9852-4B7F-B361-7AB263EE40E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820813" y="23483888"/>
            <a:ext cx="4413250" cy="310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4" name="Picture 38">
            <a:extLst>
              <a:ext uri="{FF2B5EF4-FFF2-40B4-BE49-F238E27FC236}">
                <a16:creationId xmlns:a16="http://schemas.microsoft.com/office/drawing/2014/main" id="{CA1247F8-6E02-4BDA-90B7-D11AC75C388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841450" y="26820813"/>
            <a:ext cx="4413250" cy="310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5" name="Picture 39">
            <a:extLst>
              <a:ext uri="{FF2B5EF4-FFF2-40B4-BE49-F238E27FC236}">
                <a16:creationId xmlns:a16="http://schemas.microsoft.com/office/drawing/2014/main" id="{129475F9-6D54-4734-9B37-1F2298462CF6}"/>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435675" y="23512463"/>
            <a:ext cx="4384675" cy="310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6" name="Picture 40">
            <a:extLst>
              <a:ext uri="{FF2B5EF4-FFF2-40B4-BE49-F238E27FC236}">
                <a16:creationId xmlns:a16="http://schemas.microsoft.com/office/drawing/2014/main" id="{7110975F-D089-4D65-9B35-E2ACD352060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400750" y="26817638"/>
            <a:ext cx="445611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7" name="Picture 41">
            <a:extLst>
              <a:ext uri="{FF2B5EF4-FFF2-40B4-BE49-F238E27FC236}">
                <a16:creationId xmlns:a16="http://schemas.microsoft.com/office/drawing/2014/main" id="{2333310F-9258-43D7-B4C7-78A3FA77D10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6023550" y="23488650"/>
            <a:ext cx="4411663"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8" name="Picture 42">
            <a:extLst>
              <a:ext uri="{FF2B5EF4-FFF2-40B4-BE49-F238E27FC236}">
                <a16:creationId xmlns:a16="http://schemas.microsoft.com/office/drawing/2014/main" id="{CF6A1C5B-6BA5-4205-9293-D92FF9DA6A8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047363" y="26819225"/>
            <a:ext cx="4427537"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9" name="Picture 1">
            <a:extLst>
              <a:ext uri="{FF2B5EF4-FFF2-40B4-BE49-F238E27FC236}">
                <a16:creationId xmlns:a16="http://schemas.microsoft.com/office/drawing/2014/main" id="{009B47FE-63D4-415D-B706-DA041F7B69E4}"/>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l="4976" t="4123" r="7597" b="9656"/>
          <a:stretch>
            <a:fillRect/>
          </a:stretch>
        </p:blipFill>
        <p:spPr bwMode="auto">
          <a:xfrm>
            <a:off x="16703675" y="23482300"/>
            <a:ext cx="5307013" cy="642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10" name="Rectangle 2">
            <a:extLst>
              <a:ext uri="{FF2B5EF4-FFF2-40B4-BE49-F238E27FC236}">
                <a16:creationId xmlns:a16="http://schemas.microsoft.com/office/drawing/2014/main" id="{37BDF23C-AA42-412B-830E-F8DC555EAC18}"/>
              </a:ext>
            </a:extLst>
          </p:cNvPr>
          <p:cNvSpPr>
            <a:spLocks noChangeArrowheads="1"/>
          </p:cNvSpPr>
          <p:nvPr/>
        </p:nvSpPr>
        <p:spPr bwMode="auto">
          <a:xfrm>
            <a:off x="2327275" y="23622000"/>
            <a:ext cx="13339763"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3200" b="1"/>
              <a:t>Test Case 1:​</a:t>
            </a:r>
          </a:p>
          <a:p>
            <a:r>
              <a:rPr lang="en-US" altLang="en-US" sz="3200" b="1"/>
              <a:t>Purpose: </a:t>
            </a:r>
            <a:r>
              <a:rPr lang="en-US" altLang="en-US" sz="3200"/>
              <a:t>Ensure menu system works properly and machine runs spherification process fully​Input: User navigates through menu and selects start​</a:t>
            </a:r>
          </a:p>
          <a:p>
            <a:r>
              <a:rPr lang="en-US" altLang="en-US" sz="3200" b="1"/>
              <a:t>Expected Results: </a:t>
            </a:r>
            <a:r>
              <a:rPr lang="en-US" altLang="en-US" sz="3200"/>
              <a:t>User is able to navigate to start by pressing right button and start the spherification process by pressing right button again​</a:t>
            </a:r>
          </a:p>
          <a:p>
            <a:r>
              <a:rPr lang="en-US" altLang="en-US" sz="3200" b="1"/>
              <a:t>Status (Fail/Pass): Pass​</a:t>
            </a:r>
            <a:endParaRPr lang="en-US" altLang="en-US" sz="3200"/>
          </a:p>
          <a:p>
            <a:pPr algn="ctr"/>
            <a:endParaRPr lang="en-US" altLang="en-US" sz="3200" b="1"/>
          </a:p>
          <a:p>
            <a:pPr algn="ctr"/>
            <a:r>
              <a:rPr lang="en-US" altLang="en-US" sz="3200" b="1"/>
              <a:t>Test Case 2:​</a:t>
            </a:r>
          </a:p>
          <a:p>
            <a:r>
              <a:rPr lang="en-US" altLang="en-US" sz="3200" b="1"/>
              <a:t>Purpose: </a:t>
            </a:r>
            <a:r>
              <a:rPr lang="en-US" altLang="en-US" sz="3200"/>
              <a:t>Ensure pearls are approximately round​</a:t>
            </a:r>
          </a:p>
          <a:p>
            <a:r>
              <a:rPr lang="en-US" altLang="en-US" sz="3200" b="1"/>
              <a:t>Expected Results: </a:t>
            </a:r>
            <a:r>
              <a:rPr lang="en-US" altLang="en-US" sz="3200"/>
              <a:t>Pearls are formed without tails​</a:t>
            </a:r>
          </a:p>
          <a:p>
            <a:r>
              <a:rPr lang="en-US" altLang="en-US" sz="3200" b="1"/>
              <a:t>Status (Pass/Fail): Pass​</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1F2623-ACDD-4F46-B5B8-42479CE5C8C9}">
  <ds:schemaRefs>
    <ds:schemaRef ds:uri="http://schemas.microsoft.com/sharepoint/v3/contenttype/forms"/>
  </ds:schemaRefs>
</ds:datastoreItem>
</file>

<file path=customXml/itemProps2.xml><?xml version="1.0" encoding="utf-8"?>
<ds:datastoreItem xmlns:ds="http://schemas.openxmlformats.org/officeDocument/2006/customXml" ds:itemID="{BDB2E234-D0C5-4B04-A68D-C00A330CDE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34E983A-8F6D-42F2-93AE-94ECFCF259E8}">
  <ds:schemaRefs>
    <ds:schemaRef ds:uri="http://purl.org/dc/terms/"/>
    <ds:schemaRef ds:uri="http://www.w3.org/XML/1998/namespace"/>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5d610656-f6da-46b1-9092-422d3feedac8"/>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11690</TotalTime>
  <Words>363</Words>
  <Application>Microsoft Office PowerPoint</Application>
  <PresentationFormat>Custom</PresentationFormat>
  <Paragraphs>33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ＭＳ Ｐゴシック</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Alex Collantes</cp:lastModifiedBy>
  <cp:revision>46</cp:revision>
  <dcterms:created xsi:type="dcterms:W3CDTF">2012-11-19T15:27:41Z</dcterms:created>
  <dcterms:modified xsi:type="dcterms:W3CDTF">2020-04-27T22:16:15Z</dcterms:modified>
</cp:coreProperties>
</file>