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j+4BCzueMQAKUFGp8v5ARcM+BTM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4.png"/><Relationship Id="rId10" Type="http://schemas.openxmlformats.org/officeDocument/2006/relationships/image" Target="../media/image9.png"/><Relationship Id="rId13" Type="http://schemas.openxmlformats.org/officeDocument/2006/relationships/image" Target="../media/image13.png"/><Relationship Id="rId12"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3.png"/><Relationship Id="rId15" Type="http://schemas.openxmlformats.org/officeDocument/2006/relationships/image" Target="../media/image10.png"/><Relationship Id="rId14" Type="http://schemas.openxmlformats.org/officeDocument/2006/relationships/image" Target="../media/image11.png"/><Relationship Id="rId5" Type="http://schemas.openxmlformats.org/officeDocument/2006/relationships/image" Target="../media/image5.png"/><Relationship Id="rId6" Type="http://schemas.openxmlformats.org/officeDocument/2006/relationships/image" Target="../media/image2.png"/><Relationship Id="rId7" Type="http://schemas.openxmlformats.org/officeDocument/2006/relationships/image" Target="../media/image6.jpg"/><Relationship Id="rId8"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6561137" y="2738437"/>
            <a:ext cx="19346862" cy="2452687"/>
          </a:xfrm>
          <a:prstGeom prst="rect">
            <a:avLst/>
          </a:prstGeom>
          <a:noFill/>
          <a:ln>
            <a:noFill/>
          </a:ln>
        </p:spPr>
        <p:txBody>
          <a:bodyPr anchorCtr="0" anchor="t" bIns="49325" lIns="98650" spcFirstLastPara="1" rIns="98650" wrap="square" tIns="49325">
            <a:spAutoFit/>
          </a:bodyPr>
          <a:lstStyle/>
          <a:p>
            <a:pPr indent="0" lvl="0" marL="0" rtl="0" algn="ctr">
              <a:spcBef>
                <a:spcPts val="0"/>
              </a:spcBef>
              <a:spcAft>
                <a:spcPts val="0"/>
              </a:spcAft>
              <a:buClr>
                <a:srgbClr val="081E3F"/>
              </a:buClr>
              <a:buSzPts val="3600"/>
              <a:buFont typeface="Arial"/>
              <a:buNone/>
            </a:pPr>
            <a:r>
              <a:rPr b="1" lang="en-US" sz="4800">
                <a:solidFill>
                  <a:srgbClr val="081E3F"/>
                </a:solidFill>
              </a:rPr>
              <a:t>Basic Learning Management System on Facebook Ver 4.0</a:t>
            </a:r>
            <a:endParaRPr sz="4800">
              <a:solidFill>
                <a:schemeClr val="dk1"/>
              </a:solidFill>
            </a:endParaRPr>
          </a:p>
          <a:p>
            <a:pPr indent="0" lvl="0" marL="0" rtl="0" algn="ctr">
              <a:spcBef>
                <a:spcPts val="0"/>
              </a:spcBef>
              <a:spcAft>
                <a:spcPts val="0"/>
              </a:spcAft>
              <a:buClr>
                <a:srgbClr val="081E3F"/>
              </a:buClr>
              <a:buSzPts val="2600"/>
              <a:buFont typeface="Arial"/>
              <a:buNone/>
            </a:pPr>
            <a:r>
              <a:rPr b="1" lang="en-US" sz="3000">
                <a:solidFill>
                  <a:srgbClr val="081E3F"/>
                </a:solidFill>
              </a:rPr>
              <a:t>Students: </a:t>
            </a:r>
            <a:r>
              <a:rPr i="1" lang="en-US" sz="3000">
                <a:solidFill>
                  <a:srgbClr val="081E3F"/>
                </a:solidFill>
              </a:rPr>
              <a:t>Nicolas Arevalo &amp; James Watson III</a:t>
            </a:r>
            <a:endParaRPr sz="3000">
              <a:solidFill>
                <a:schemeClr val="dk1"/>
              </a:solidFill>
            </a:endParaRPr>
          </a:p>
          <a:p>
            <a:pPr indent="0" lvl="0" marL="0" rtl="0" algn="ctr">
              <a:spcBef>
                <a:spcPts val="0"/>
              </a:spcBef>
              <a:spcAft>
                <a:spcPts val="0"/>
              </a:spcAft>
              <a:buClr>
                <a:srgbClr val="081E3F"/>
              </a:buClr>
              <a:buSzPts val="2600"/>
              <a:buFont typeface="Arial"/>
              <a:buNone/>
            </a:pPr>
            <a:r>
              <a:rPr b="1" lang="en-US" sz="3000">
                <a:solidFill>
                  <a:srgbClr val="081E3F"/>
                </a:solidFill>
              </a:rPr>
              <a:t>Mentor:</a:t>
            </a:r>
            <a:r>
              <a:rPr b="1" i="1" lang="en-US" sz="3000">
                <a:solidFill>
                  <a:srgbClr val="081E3F"/>
                </a:solidFill>
              </a:rPr>
              <a:t> Dr. Alejandro Arrieta</a:t>
            </a:r>
            <a:r>
              <a:rPr lang="en-US" sz="3000">
                <a:solidFill>
                  <a:srgbClr val="081E3F"/>
                </a:solidFill>
              </a:rPr>
              <a:t>,</a:t>
            </a:r>
            <a:r>
              <a:rPr i="1" lang="en-US" sz="3000">
                <a:solidFill>
                  <a:srgbClr val="081E3F"/>
                </a:solidFill>
              </a:rPr>
              <a:t> Product Owner</a:t>
            </a:r>
            <a:r>
              <a:rPr lang="en-US" sz="3000">
                <a:solidFill>
                  <a:srgbClr val="3333CC"/>
                </a:solidFill>
              </a:rPr>
              <a:t> </a:t>
            </a:r>
            <a:endParaRPr sz="3000">
              <a:solidFill>
                <a:schemeClr val="dk1"/>
              </a:solidFill>
            </a:endParaRPr>
          </a:p>
          <a:p>
            <a:pPr indent="0" lvl="0" marL="0" rtl="0" algn="ctr">
              <a:spcBef>
                <a:spcPts val="0"/>
              </a:spcBef>
              <a:spcAft>
                <a:spcPts val="0"/>
              </a:spcAft>
              <a:buClr>
                <a:srgbClr val="081E3F"/>
              </a:buClr>
              <a:buSzPts val="2600"/>
              <a:buFont typeface="Arial"/>
              <a:buNone/>
            </a:pPr>
            <a:r>
              <a:rPr b="1" lang="en-US" sz="3000">
                <a:solidFill>
                  <a:srgbClr val="081E3F"/>
                </a:solidFill>
              </a:rPr>
              <a:t>Instructor:</a:t>
            </a:r>
            <a:r>
              <a:rPr b="1" i="1" lang="en-US" sz="3000">
                <a:solidFill>
                  <a:srgbClr val="081E3F"/>
                </a:solidFill>
              </a:rPr>
              <a:t> </a:t>
            </a:r>
            <a:r>
              <a:rPr i="1" lang="en-US" sz="3000">
                <a:solidFill>
                  <a:srgbClr val="081E3F"/>
                </a:solidFill>
              </a:rPr>
              <a:t>Dr. Masoud Sadjadi</a:t>
            </a:r>
            <a:r>
              <a:rPr lang="en-US" sz="3000">
                <a:solidFill>
                  <a:srgbClr val="081E3F"/>
                </a:solidFill>
              </a:rPr>
              <a:t>,</a:t>
            </a:r>
            <a:r>
              <a:rPr i="1" lang="en-US" sz="3000">
                <a:solidFill>
                  <a:srgbClr val="081E3F"/>
                </a:solidFill>
              </a:rPr>
              <a:t> </a:t>
            </a:r>
            <a:r>
              <a:rPr lang="en-US" sz="3000">
                <a:solidFill>
                  <a:srgbClr val="081E3F"/>
                </a:solidFill>
              </a:rPr>
              <a:t>Florida International University</a:t>
            </a:r>
            <a:endParaRPr b="1" sz="3000">
              <a:solidFill>
                <a:srgbClr val="081E3F"/>
              </a:solidFill>
            </a:endParaRPr>
          </a:p>
        </p:txBody>
      </p:sp>
      <p:sp>
        <p:nvSpPr>
          <p:cNvPr id="90" name="Google Shape;90;p1"/>
          <p:cNvSpPr txBox="1"/>
          <p:nvPr/>
        </p:nvSpPr>
        <p:spPr>
          <a:xfrm>
            <a:off x="1219200" y="42367200"/>
            <a:ext cx="30632401" cy="102235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rPr lang="en-US" sz="3000">
                <a:solidFill>
                  <a:schemeClr val="dk1"/>
                </a:solidFill>
              </a:rPr>
              <a:t>We/I thank Dr. Alejandro Arrieta and Dr. Masoud Sadjadi for their assistance, cooperation and mentorship throughout the course of this project.</a:t>
            </a:r>
            <a:endParaRPr/>
          </a:p>
        </p:txBody>
      </p:sp>
      <p:sp>
        <p:nvSpPr>
          <p:cNvPr id="91" name="Google Shape;91;p1"/>
          <p:cNvSpPr txBox="1"/>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2" name="Google Shape;92;p1"/>
          <p:cNvSpPr txBox="1"/>
          <p:nvPr/>
        </p:nvSpPr>
        <p:spPr>
          <a:xfrm>
            <a:off x="4019550" y="5792712"/>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Problem</a:t>
            </a:r>
            <a:endParaRPr/>
          </a:p>
        </p:txBody>
      </p:sp>
      <p:sp>
        <p:nvSpPr>
          <p:cNvPr id="93" name="Google Shape;93;p1"/>
          <p:cNvSpPr txBox="1"/>
          <p:nvPr/>
        </p:nvSpPr>
        <p:spPr>
          <a:xfrm>
            <a:off x="1192212" y="41605200"/>
            <a:ext cx="4979987" cy="73025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Acknowledgement</a:t>
            </a:r>
            <a:endParaRPr/>
          </a:p>
        </p:txBody>
      </p:sp>
      <p:sp>
        <p:nvSpPr>
          <p:cNvPr id="94" name="Google Shape;94;p1"/>
          <p:cNvSpPr txBox="1"/>
          <p:nvPr/>
        </p:nvSpPr>
        <p:spPr>
          <a:xfrm>
            <a:off x="13792200" y="5792787"/>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Current System</a:t>
            </a:r>
            <a:endParaRPr/>
          </a:p>
        </p:txBody>
      </p:sp>
      <p:sp>
        <p:nvSpPr>
          <p:cNvPr id="95" name="Google Shape;95;p1"/>
          <p:cNvSpPr txBox="1"/>
          <p:nvPr/>
        </p:nvSpPr>
        <p:spPr>
          <a:xfrm>
            <a:off x="23317200" y="5792787"/>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Requirements</a:t>
            </a:r>
            <a:endParaRPr/>
          </a:p>
        </p:txBody>
      </p:sp>
      <p:sp>
        <p:nvSpPr>
          <p:cNvPr id="96" name="Google Shape;96;p1"/>
          <p:cNvSpPr txBox="1"/>
          <p:nvPr/>
        </p:nvSpPr>
        <p:spPr>
          <a:xfrm>
            <a:off x="41148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System Design</a:t>
            </a:r>
            <a:endParaRPr/>
          </a:p>
        </p:txBody>
      </p:sp>
      <p:sp>
        <p:nvSpPr>
          <p:cNvPr id="97" name="Google Shape;97;p1"/>
          <p:cNvSpPr txBox="1"/>
          <p:nvPr/>
        </p:nvSpPr>
        <p:spPr>
          <a:xfrm>
            <a:off x="137160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Object Design</a:t>
            </a:r>
            <a:endParaRPr/>
          </a:p>
        </p:txBody>
      </p:sp>
      <p:sp>
        <p:nvSpPr>
          <p:cNvPr id="98" name="Google Shape;98;p1"/>
          <p:cNvSpPr txBox="1"/>
          <p:nvPr/>
        </p:nvSpPr>
        <p:spPr>
          <a:xfrm>
            <a:off x="233172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Implementation</a:t>
            </a:r>
            <a:endParaRPr/>
          </a:p>
        </p:txBody>
      </p:sp>
      <p:sp>
        <p:nvSpPr>
          <p:cNvPr id="99" name="Google Shape;99;p1"/>
          <p:cNvSpPr txBox="1"/>
          <p:nvPr/>
        </p:nvSpPr>
        <p:spPr>
          <a:xfrm>
            <a:off x="4019550" y="35506300"/>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Verification</a:t>
            </a:r>
            <a:endParaRPr/>
          </a:p>
        </p:txBody>
      </p:sp>
      <p:sp>
        <p:nvSpPr>
          <p:cNvPr id="100" name="Google Shape;100;p1"/>
          <p:cNvSpPr txBox="1"/>
          <p:nvPr/>
        </p:nvSpPr>
        <p:spPr>
          <a:xfrm>
            <a:off x="12534888" y="28021738"/>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Screenshots</a:t>
            </a:r>
            <a:endParaRPr/>
          </a:p>
        </p:txBody>
      </p:sp>
      <p:sp>
        <p:nvSpPr>
          <p:cNvPr id="101" name="Google Shape;101;p1"/>
          <p:cNvSpPr txBox="1"/>
          <p:nvPr/>
        </p:nvSpPr>
        <p:spPr>
          <a:xfrm>
            <a:off x="18535650" y="35506300"/>
            <a:ext cx="5486400" cy="7317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Summary</a:t>
            </a:r>
            <a:endParaRPr/>
          </a:p>
        </p:txBody>
      </p:sp>
      <p:sp>
        <p:nvSpPr>
          <p:cNvPr id="102" name="Google Shape;102;p1"/>
          <p:cNvSpPr txBox="1"/>
          <p:nvPr/>
        </p:nvSpPr>
        <p:spPr>
          <a:xfrm>
            <a:off x="6561137" y="0"/>
            <a:ext cx="19346862" cy="2278062"/>
          </a:xfrm>
          <a:prstGeom prst="rect">
            <a:avLst/>
          </a:prstGeom>
          <a:solidFill>
            <a:schemeClr val="lt1"/>
          </a:solidFill>
          <a:ln cap="flat" cmpd="sng" w="25400">
            <a:solidFill>
              <a:srgbClr val="FFFFFF"/>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b="0" i="1" lang="en-US" sz="7200" u="none">
                <a:solidFill>
                  <a:srgbClr val="B6862C"/>
                </a:solidFill>
                <a:latin typeface="Arial"/>
                <a:ea typeface="Arial"/>
                <a:cs typeface="Arial"/>
                <a:sym typeface="Arial"/>
              </a:rPr>
              <a:t>Spring 2020 Senior Design Project</a:t>
            </a:r>
            <a:endParaRPr/>
          </a:p>
        </p:txBody>
      </p:sp>
      <p:pic>
        <p:nvPicPr>
          <p:cNvPr id="103" name="Google Shape;103;p1"/>
          <p:cNvPicPr preferRelativeResize="0"/>
          <p:nvPr/>
        </p:nvPicPr>
        <p:blipFill rotWithShape="1">
          <a:blip r:embed="rId3">
            <a:alphaModFix/>
          </a:blip>
          <a:srcRect b="0" l="0" r="0" t="0"/>
          <a:stretch/>
        </p:blipFill>
        <p:spPr>
          <a:xfrm>
            <a:off x="1230312" y="695325"/>
            <a:ext cx="3913187" cy="3876675"/>
          </a:xfrm>
          <a:prstGeom prst="rect">
            <a:avLst/>
          </a:prstGeom>
          <a:noFill/>
          <a:ln>
            <a:noFill/>
          </a:ln>
        </p:spPr>
      </p:pic>
      <p:pic>
        <p:nvPicPr>
          <p:cNvPr descr="Nodejs, Express" id="104" name="Google Shape;104;p1"/>
          <p:cNvPicPr preferRelativeResize="0"/>
          <p:nvPr/>
        </p:nvPicPr>
        <p:blipFill rotWithShape="1">
          <a:blip r:embed="rId4">
            <a:alphaModFix/>
          </a:blip>
          <a:srcRect b="0" l="0" r="0" t="0"/>
          <a:stretch/>
        </p:blipFill>
        <p:spPr>
          <a:xfrm>
            <a:off x="23572788" y="1292237"/>
            <a:ext cx="3097212" cy="1704975"/>
          </a:xfrm>
          <a:prstGeom prst="rect">
            <a:avLst/>
          </a:prstGeom>
          <a:noFill/>
          <a:ln>
            <a:noFill/>
          </a:ln>
        </p:spPr>
      </p:pic>
      <p:pic>
        <p:nvPicPr>
          <p:cNvPr descr="A picture containing plate, light&#10;&#10;Description automatically generated" id="105" name="Google Shape;105;p1"/>
          <p:cNvPicPr preferRelativeResize="0"/>
          <p:nvPr/>
        </p:nvPicPr>
        <p:blipFill rotWithShape="1">
          <a:blip r:embed="rId5">
            <a:alphaModFix/>
          </a:blip>
          <a:srcRect b="0" l="0" r="0" t="0"/>
          <a:stretch/>
        </p:blipFill>
        <p:spPr>
          <a:xfrm>
            <a:off x="23572788" y="3092462"/>
            <a:ext cx="2557461" cy="1319211"/>
          </a:xfrm>
          <a:prstGeom prst="rect">
            <a:avLst/>
          </a:prstGeom>
          <a:noFill/>
          <a:ln>
            <a:noFill/>
          </a:ln>
        </p:spPr>
      </p:pic>
      <p:pic>
        <p:nvPicPr>
          <p:cNvPr descr="A close up of a sign&#10;&#10;Description automatically generated" id="106" name="Google Shape;106;p1"/>
          <p:cNvPicPr preferRelativeResize="0"/>
          <p:nvPr/>
        </p:nvPicPr>
        <p:blipFill rotWithShape="1">
          <a:blip r:embed="rId6">
            <a:alphaModFix/>
          </a:blip>
          <a:srcRect b="0" l="0" r="0" t="0"/>
          <a:stretch/>
        </p:blipFill>
        <p:spPr>
          <a:xfrm>
            <a:off x="26704925" y="1211275"/>
            <a:ext cx="1706562" cy="1706562"/>
          </a:xfrm>
          <a:prstGeom prst="rect">
            <a:avLst/>
          </a:prstGeom>
          <a:noFill/>
          <a:ln>
            <a:noFill/>
          </a:ln>
        </p:spPr>
      </p:pic>
      <p:pic>
        <p:nvPicPr>
          <p:cNvPr descr="A picture containing drawing&#10;&#10;Description automatically generated" id="107" name="Google Shape;107;p1"/>
          <p:cNvPicPr preferRelativeResize="0"/>
          <p:nvPr/>
        </p:nvPicPr>
        <p:blipFill rotWithShape="1">
          <a:blip r:embed="rId7">
            <a:alphaModFix/>
          </a:blip>
          <a:srcRect b="0" l="0" r="0" t="0"/>
          <a:stretch/>
        </p:blipFill>
        <p:spPr>
          <a:xfrm>
            <a:off x="28411488" y="1387487"/>
            <a:ext cx="1892300" cy="1704975"/>
          </a:xfrm>
          <a:prstGeom prst="rect">
            <a:avLst/>
          </a:prstGeom>
          <a:noFill/>
          <a:ln>
            <a:noFill/>
          </a:ln>
        </p:spPr>
      </p:pic>
      <p:pic>
        <p:nvPicPr>
          <p:cNvPr descr="A close up of a sign&#10;&#10;Description automatically generated" id="108" name="Google Shape;108;p1"/>
          <p:cNvPicPr preferRelativeResize="0"/>
          <p:nvPr/>
        </p:nvPicPr>
        <p:blipFill rotWithShape="1">
          <a:blip r:embed="rId8">
            <a:alphaModFix/>
          </a:blip>
          <a:srcRect b="0" l="0" r="0" t="0"/>
          <a:stretch/>
        </p:blipFill>
        <p:spPr>
          <a:xfrm>
            <a:off x="26188987" y="3022612"/>
            <a:ext cx="3122611" cy="2082800"/>
          </a:xfrm>
          <a:prstGeom prst="rect">
            <a:avLst/>
          </a:prstGeom>
          <a:noFill/>
          <a:ln>
            <a:noFill/>
          </a:ln>
        </p:spPr>
      </p:pic>
      <p:pic>
        <p:nvPicPr>
          <p:cNvPr id="109" name="Google Shape;109;p1"/>
          <p:cNvPicPr preferRelativeResize="0"/>
          <p:nvPr/>
        </p:nvPicPr>
        <p:blipFill rotWithShape="1">
          <a:blip r:embed="rId9">
            <a:alphaModFix/>
          </a:blip>
          <a:srcRect b="0" l="0" r="0" t="0"/>
          <a:stretch/>
        </p:blipFill>
        <p:spPr>
          <a:xfrm>
            <a:off x="30133925" y="1352562"/>
            <a:ext cx="1714500" cy="2057400"/>
          </a:xfrm>
          <a:prstGeom prst="rect">
            <a:avLst/>
          </a:prstGeom>
          <a:noFill/>
          <a:ln>
            <a:noFill/>
          </a:ln>
        </p:spPr>
      </p:pic>
      <p:pic>
        <p:nvPicPr>
          <p:cNvPr descr="A picture containing plate&#10;&#10;Description automatically generated" id="110" name="Google Shape;110;p1"/>
          <p:cNvPicPr preferRelativeResize="0"/>
          <p:nvPr/>
        </p:nvPicPr>
        <p:blipFill rotWithShape="1">
          <a:blip r:embed="rId10">
            <a:alphaModFix/>
          </a:blip>
          <a:srcRect b="0" l="0" r="0" t="0"/>
          <a:stretch/>
        </p:blipFill>
        <p:spPr>
          <a:xfrm>
            <a:off x="29357638" y="3379800"/>
            <a:ext cx="1697037" cy="1533524"/>
          </a:xfrm>
          <a:prstGeom prst="rect">
            <a:avLst/>
          </a:prstGeom>
          <a:noFill/>
          <a:ln>
            <a:noFill/>
          </a:ln>
        </p:spPr>
      </p:pic>
      <p:pic>
        <p:nvPicPr>
          <p:cNvPr descr="A picture containing drawing, clock&#10;&#10;Description automatically generated" id="111" name="Google Shape;111;p1"/>
          <p:cNvPicPr preferRelativeResize="0"/>
          <p:nvPr/>
        </p:nvPicPr>
        <p:blipFill rotWithShape="1">
          <a:blip r:embed="rId11">
            <a:alphaModFix/>
          </a:blip>
          <a:srcRect b="0" l="0" r="0" t="0"/>
          <a:stretch/>
        </p:blipFill>
        <p:spPr>
          <a:xfrm>
            <a:off x="31192788" y="3497275"/>
            <a:ext cx="1479549" cy="1479549"/>
          </a:xfrm>
          <a:prstGeom prst="rect">
            <a:avLst/>
          </a:prstGeom>
          <a:noFill/>
          <a:ln>
            <a:noFill/>
          </a:ln>
        </p:spPr>
      </p:pic>
      <p:sp>
        <p:nvSpPr>
          <p:cNvPr id="112" name="Google Shape;112;p1"/>
          <p:cNvSpPr txBox="1"/>
          <p:nvPr/>
        </p:nvSpPr>
        <p:spPr>
          <a:xfrm>
            <a:off x="2857500" y="6919950"/>
            <a:ext cx="8001000" cy="81057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US" sz="3200">
                <a:solidFill>
                  <a:schemeClr val="dk1"/>
                </a:solidFill>
              </a:rPr>
              <a:t>In today’s age of technology, getting an education online via online courses has never been easier. However, people from underdeveloped countries are often cut off from accessing these courses due to limitations on their internet data. Facebook allows underdeveloped regions to access their application for free with no data charges. The purpose of the application we have developed is to provide a Learning Management System that is accessible entirely through Facebook, allowing students from anywhere in the world to come and take online courses with no data charges.</a:t>
            </a:r>
            <a:endParaRPr sz="3200"/>
          </a:p>
        </p:txBody>
      </p:sp>
      <p:sp>
        <p:nvSpPr>
          <p:cNvPr id="113" name="Google Shape;113;p1"/>
          <p:cNvSpPr txBox="1"/>
          <p:nvPr/>
        </p:nvSpPr>
        <p:spPr>
          <a:xfrm>
            <a:off x="12534888" y="6905625"/>
            <a:ext cx="8001000" cy="81057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4000"/>
              <a:buFont typeface="Arial"/>
              <a:buNone/>
            </a:pPr>
            <a:r>
              <a:rPr lang="en-US" sz="3600"/>
              <a:t>A learning management system which is integrated into the Facebook platform.</a:t>
            </a:r>
            <a:endParaRPr sz="3600"/>
          </a:p>
          <a:p>
            <a:pPr indent="0" lvl="0" marL="0" rtl="0" algn="ctr">
              <a:spcBef>
                <a:spcPts val="0"/>
              </a:spcBef>
              <a:spcAft>
                <a:spcPts val="0"/>
              </a:spcAft>
              <a:buClr>
                <a:schemeClr val="dk1"/>
              </a:buClr>
              <a:buSzPts val="4000"/>
              <a:buFont typeface="Arial"/>
              <a:buNone/>
            </a:pPr>
            <a:r>
              <a:t/>
            </a:r>
            <a:endParaRPr sz="3600"/>
          </a:p>
          <a:p>
            <a:pPr indent="0" lvl="0" marL="0" rtl="0" algn="ctr">
              <a:spcBef>
                <a:spcPts val="0"/>
              </a:spcBef>
              <a:spcAft>
                <a:spcPts val="0"/>
              </a:spcAft>
              <a:buClr>
                <a:schemeClr val="dk1"/>
              </a:buClr>
              <a:buSzPts val="4000"/>
              <a:buFont typeface="Arial"/>
              <a:buNone/>
            </a:pPr>
            <a:r>
              <a:rPr lang="en-US" sz="3600"/>
              <a:t>My primary features: Users are automatically logged in via Facebook upon entering the app, and assigned an accurate role from the database. Admin users can modify the role of other users. </a:t>
            </a:r>
            <a:endParaRPr sz="3600"/>
          </a:p>
        </p:txBody>
      </p:sp>
      <p:sp>
        <p:nvSpPr>
          <p:cNvPr id="114" name="Google Shape;114;p1"/>
          <p:cNvSpPr txBox="1"/>
          <p:nvPr/>
        </p:nvSpPr>
        <p:spPr>
          <a:xfrm>
            <a:off x="22059900" y="6905625"/>
            <a:ext cx="8001000" cy="81057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3600">
                <a:solidFill>
                  <a:schemeClr val="dk1"/>
                </a:solidFill>
              </a:rPr>
              <a:t>To create a learning management system where:</a:t>
            </a:r>
            <a:endParaRPr sz="3600">
              <a:solidFill>
                <a:schemeClr val="dk1"/>
              </a:solidFill>
            </a:endParaRPr>
          </a:p>
          <a:p>
            <a:pPr indent="0" lvl="0" marL="0" rtl="0" algn="ctr">
              <a:spcBef>
                <a:spcPts val="0"/>
              </a:spcBef>
              <a:spcAft>
                <a:spcPts val="0"/>
              </a:spcAft>
              <a:buClr>
                <a:schemeClr val="dk1"/>
              </a:buClr>
              <a:buSzPts val="2800"/>
              <a:buFont typeface="Arial"/>
              <a:buNone/>
            </a:pPr>
            <a:r>
              <a:t/>
            </a:r>
            <a:endParaRPr sz="3600">
              <a:solidFill>
                <a:schemeClr val="dk1"/>
              </a:solidFill>
            </a:endParaRPr>
          </a:p>
          <a:p>
            <a:pPr indent="-457200" lvl="0" marL="457200" rtl="0" algn="ctr">
              <a:spcBef>
                <a:spcPts val="0"/>
              </a:spcBef>
              <a:spcAft>
                <a:spcPts val="0"/>
              </a:spcAft>
              <a:buClr>
                <a:schemeClr val="dk1"/>
              </a:buClr>
              <a:buSzPts val="3600"/>
              <a:buChar char="-"/>
            </a:pPr>
            <a:r>
              <a:rPr lang="en-US" sz="3600">
                <a:solidFill>
                  <a:schemeClr val="dk1"/>
                </a:solidFill>
              </a:rPr>
              <a:t>App is accessible via Facebook</a:t>
            </a:r>
            <a:endParaRPr sz="3600">
              <a:solidFill>
                <a:schemeClr val="dk1"/>
              </a:solidFill>
            </a:endParaRPr>
          </a:p>
          <a:p>
            <a:pPr indent="-457200" lvl="0" marL="457200" rtl="0" algn="ctr">
              <a:spcBef>
                <a:spcPts val="0"/>
              </a:spcBef>
              <a:spcAft>
                <a:spcPts val="0"/>
              </a:spcAft>
              <a:buClr>
                <a:schemeClr val="dk1"/>
              </a:buClr>
              <a:buSzPts val="3600"/>
              <a:buChar char="-"/>
            </a:pPr>
            <a:r>
              <a:rPr lang="en-US" sz="3600">
                <a:solidFill>
                  <a:schemeClr val="dk1"/>
                </a:solidFill>
              </a:rPr>
              <a:t>Users can reach the app from the PO’s website (hma.fiu.edu)</a:t>
            </a:r>
            <a:endParaRPr sz="3600">
              <a:solidFill>
                <a:schemeClr val="dk1"/>
              </a:solidFill>
            </a:endParaRPr>
          </a:p>
          <a:p>
            <a:pPr indent="-457200" lvl="0" marL="457200" rtl="0" algn="ctr">
              <a:spcBef>
                <a:spcPts val="0"/>
              </a:spcBef>
              <a:spcAft>
                <a:spcPts val="0"/>
              </a:spcAft>
              <a:buClr>
                <a:schemeClr val="dk1"/>
              </a:buClr>
              <a:buSzPts val="3600"/>
              <a:buChar char="-"/>
            </a:pPr>
            <a:r>
              <a:rPr lang="en-US" sz="3600">
                <a:solidFill>
                  <a:schemeClr val="dk1"/>
                </a:solidFill>
              </a:rPr>
              <a:t>Users can navigate through a course with a sidebar similar to Canvas</a:t>
            </a:r>
            <a:endParaRPr sz="3600">
              <a:solidFill>
                <a:schemeClr val="dk1"/>
              </a:solidFill>
            </a:endParaRPr>
          </a:p>
          <a:p>
            <a:pPr indent="-457200" lvl="0" marL="457200" rtl="0" algn="ctr">
              <a:spcBef>
                <a:spcPts val="0"/>
              </a:spcBef>
              <a:spcAft>
                <a:spcPts val="0"/>
              </a:spcAft>
              <a:buClr>
                <a:schemeClr val="dk1"/>
              </a:buClr>
              <a:buSzPts val="3600"/>
              <a:buChar char="-"/>
            </a:pPr>
            <a:r>
              <a:rPr lang="en-US" sz="3600">
                <a:solidFill>
                  <a:schemeClr val="dk1"/>
                </a:solidFill>
              </a:rPr>
              <a:t>Admins can promote or demote other users to any role (admin, instructor, student)</a:t>
            </a:r>
            <a:endParaRPr sz="3600">
              <a:solidFill>
                <a:schemeClr val="dk1"/>
              </a:solidFill>
            </a:endParaRPr>
          </a:p>
        </p:txBody>
      </p:sp>
      <p:sp>
        <p:nvSpPr>
          <p:cNvPr id="115" name="Google Shape;115;p1"/>
          <p:cNvSpPr txBox="1"/>
          <p:nvPr/>
        </p:nvSpPr>
        <p:spPr>
          <a:xfrm>
            <a:off x="21964650" y="18676975"/>
            <a:ext cx="8001000" cy="81057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387350" lvl="0" marL="914400" rtl="0" algn="l">
              <a:spcBef>
                <a:spcPts val="0"/>
              </a:spcBef>
              <a:spcAft>
                <a:spcPts val="0"/>
              </a:spcAft>
              <a:buClr>
                <a:schemeClr val="dk1"/>
              </a:buClr>
              <a:buSzPts val="2500"/>
              <a:buChar char="-"/>
            </a:pPr>
            <a:r>
              <a:rPr lang="en-US" sz="2500">
                <a:solidFill>
                  <a:schemeClr val="dk1"/>
                </a:solidFill>
              </a:rPr>
              <a:t>NodeJS w/ Express was used to develop the back-end RESTful API. It runs on a Javascript runtime environment built on Chrome’s V8 engine.</a:t>
            </a:r>
            <a:endParaRPr sz="2500">
              <a:solidFill>
                <a:schemeClr val="dk1"/>
              </a:solidFill>
            </a:endParaRPr>
          </a:p>
          <a:p>
            <a:pPr indent="0" lvl="0" marL="914400" rtl="0" algn="l">
              <a:spcBef>
                <a:spcPts val="0"/>
              </a:spcBef>
              <a:spcAft>
                <a:spcPts val="0"/>
              </a:spcAft>
              <a:buNone/>
            </a:pPr>
            <a:r>
              <a:t/>
            </a:r>
            <a:endParaRPr sz="2500">
              <a:solidFill>
                <a:schemeClr val="dk1"/>
              </a:solidFill>
            </a:endParaRPr>
          </a:p>
          <a:p>
            <a:pPr indent="-387350" lvl="0" marL="914400" rtl="0" algn="l">
              <a:spcBef>
                <a:spcPts val="0"/>
              </a:spcBef>
              <a:spcAft>
                <a:spcPts val="0"/>
              </a:spcAft>
              <a:buClr>
                <a:schemeClr val="dk1"/>
              </a:buClr>
              <a:buSzPts val="2500"/>
              <a:buChar char="-"/>
            </a:pPr>
            <a:r>
              <a:rPr lang="en-US" sz="2500">
                <a:solidFill>
                  <a:schemeClr val="dk1"/>
                </a:solidFill>
              </a:rPr>
              <a:t>The database of choice was MySQL. It was chosen to maintain the data in structured tables.</a:t>
            </a:r>
            <a:endParaRPr sz="2500">
              <a:solidFill>
                <a:schemeClr val="dk1"/>
              </a:solidFill>
            </a:endParaRPr>
          </a:p>
          <a:p>
            <a:pPr indent="0" lvl="0" marL="914400" rtl="0" algn="l">
              <a:spcBef>
                <a:spcPts val="0"/>
              </a:spcBef>
              <a:spcAft>
                <a:spcPts val="0"/>
              </a:spcAft>
              <a:buNone/>
            </a:pPr>
            <a:r>
              <a:t/>
            </a:r>
            <a:endParaRPr sz="2500">
              <a:solidFill>
                <a:schemeClr val="dk1"/>
              </a:solidFill>
            </a:endParaRPr>
          </a:p>
          <a:p>
            <a:pPr indent="-387350" lvl="0" marL="914400" rtl="0" algn="l">
              <a:spcBef>
                <a:spcPts val="0"/>
              </a:spcBef>
              <a:spcAft>
                <a:spcPts val="0"/>
              </a:spcAft>
              <a:buClr>
                <a:schemeClr val="dk1"/>
              </a:buClr>
              <a:buSzPts val="2500"/>
              <a:buChar char="-"/>
            </a:pPr>
            <a:r>
              <a:rPr lang="en-US" sz="2500">
                <a:solidFill>
                  <a:schemeClr val="dk1"/>
                </a:solidFill>
              </a:rPr>
              <a:t>The Front-End was implemented using the Angular framework. Along with the Angular CLI for generating services/components/modules/etc. The MVC Architecture is used with Angular.</a:t>
            </a:r>
            <a:endParaRPr sz="2500">
              <a:solidFill>
                <a:schemeClr val="dk1"/>
              </a:solidFill>
            </a:endParaRPr>
          </a:p>
          <a:p>
            <a:pPr indent="0" lvl="0" marL="914400" rtl="0" algn="l">
              <a:spcBef>
                <a:spcPts val="0"/>
              </a:spcBef>
              <a:spcAft>
                <a:spcPts val="0"/>
              </a:spcAft>
              <a:buNone/>
            </a:pPr>
            <a:r>
              <a:t/>
            </a:r>
            <a:endParaRPr sz="2500">
              <a:solidFill>
                <a:schemeClr val="dk1"/>
              </a:solidFill>
            </a:endParaRPr>
          </a:p>
          <a:p>
            <a:pPr indent="-387350" lvl="0" marL="914400" rtl="0" algn="l">
              <a:spcBef>
                <a:spcPts val="0"/>
              </a:spcBef>
              <a:spcAft>
                <a:spcPts val="0"/>
              </a:spcAft>
              <a:buClr>
                <a:schemeClr val="dk1"/>
              </a:buClr>
              <a:buSzPts val="2500"/>
              <a:buChar char="-"/>
            </a:pPr>
            <a:r>
              <a:rPr lang="en-US" sz="2500">
                <a:solidFill>
                  <a:schemeClr val="dk1"/>
                </a:solidFill>
              </a:rPr>
              <a:t>The DevOps used were Heroku and Github. Heroku is a platform as a service which let us deploy our code to run on their servers; along with connecting a MySQL Server DB (ClearDB) with our app. We linked our Github repositories with Heroku to continuously deploy the application.</a:t>
            </a:r>
            <a:endParaRPr sz="2500">
              <a:solidFill>
                <a:schemeClr val="dk1"/>
              </a:solidFill>
            </a:endParaRPr>
          </a:p>
        </p:txBody>
      </p:sp>
      <p:sp>
        <p:nvSpPr>
          <p:cNvPr id="116" name="Google Shape;116;p1"/>
          <p:cNvSpPr txBox="1"/>
          <p:nvPr/>
        </p:nvSpPr>
        <p:spPr>
          <a:xfrm>
            <a:off x="2857500" y="36550525"/>
            <a:ext cx="8001000" cy="37449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3200">
                <a:solidFill>
                  <a:schemeClr val="dk1"/>
                </a:solidFill>
              </a:rPr>
              <a:t>Testing was mostly done via log output debugging. However, our PO also reached out to a few student assistants to manually test the app - one as an admin, one as a student. This allowed us to verify functionality and accessibility to first-time users. </a:t>
            </a:r>
            <a:endParaRPr sz="3200">
              <a:solidFill>
                <a:schemeClr val="dk1"/>
              </a:solidFill>
            </a:endParaRPr>
          </a:p>
        </p:txBody>
      </p:sp>
      <p:sp>
        <p:nvSpPr>
          <p:cNvPr id="117" name="Google Shape;117;p1"/>
          <p:cNvSpPr txBox="1"/>
          <p:nvPr/>
        </p:nvSpPr>
        <p:spPr>
          <a:xfrm>
            <a:off x="15821100" y="36484675"/>
            <a:ext cx="10915500" cy="38766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2800"/>
              <a:buFont typeface="Arial"/>
              <a:buNone/>
            </a:pPr>
            <a:r>
              <a:rPr lang="en-US" sz="2600">
                <a:solidFill>
                  <a:schemeClr val="dk1"/>
                </a:solidFill>
              </a:rPr>
              <a:t>Our learning management system allows for instructors to create and teach courses through Facebook. Facebook allows free access (no data charges) in underdeveloped regions of the world. Due to this, our platform can be leveraged for those students who want an education even if they cannot afford access to the internet.</a:t>
            </a:r>
            <a:endParaRPr sz="2600">
              <a:solidFill>
                <a:schemeClr val="dk1"/>
              </a:solidFill>
            </a:endParaRPr>
          </a:p>
          <a:p>
            <a:pPr indent="0" lvl="0" marL="0" rtl="0" algn="ctr">
              <a:spcBef>
                <a:spcPts val="0"/>
              </a:spcBef>
              <a:spcAft>
                <a:spcPts val="0"/>
              </a:spcAft>
              <a:buClr>
                <a:schemeClr val="dk1"/>
              </a:buClr>
              <a:buSzPts val="2800"/>
              <a:buFont typeface="Arial"/>
              <a:buNone/>
            </a:pPr>
            <a:r>
              <a:t/>
            </a:r>
            <a:endParaRPr sz="2600">
              <a:solidFill>
                <a:schemeClr val="dk1"/>
              </a:solidFill>
            </a:endParaRPr>
          </a:p>
          <a:p>
            <a:pPr indent="0" lvl="0" marL="0" rtl="0" algn="ctr">
              <a:spcBef>
                <a:spcPts val="0"/>
              </a:spcBef>
              <a:spcAft>
                <a:spcPts val="0"/>
              </a:spcAft>
              <a:buNone/>
            </a:pPr>
            <a:r>
              <a:rPr lang="en-US" sz="2600">
                <a:solidFill>
                  <a:schemeClr val="dk1"/>
                </a:solidFill>
              </a:rPr>
              <a:t>The application was developed using the MEAN stack. These technologies leverage a three-tier architecture and MVC design pattern. The application was deployed on Heroku, with continuous integration via Github.</a:t>
            </a:r>
            <a:endParaRPr sz="2600">
              <a:solidFill>
                <a:schemeClr val="dk1"/>
              </a:solidFill>
            </a:endParaRPr>
          </a:p>
        </p:txBody>
      </p:sp>
      <p:pic>
        <p:nvPicPr>
          <p:cNvPr id="118" name="Google Shape;118;p1"/>
          <p:cNvPicPr preferRelativeResize="0"/>
          <p:nvPr/>
        </p:nvPicPr>
        <p:blipFill>
          <a:blip r:embed="rId12">
            <a:alphaModFix/>
          </a:blip>
          <a:stretch>
            <a:fillRect/>
          </a:stretch>
        </p:blipFill>
        <p:spPr>
          <a:xfrm>
            <a:off x="1662550" y="19446725"/>
            <a:ext cx="9541050" cy="7400425"/>
          </a:xfrm>
          <a:prstGeom prst="rect">
            <a:avLst/>
          </a:prstGeom>
          <a:noFill/>
          <a:ln>
            <a:noFill/>
          </a:ln>
        </p:spPr>
      </p:pic>
      <p:sp>
        <p:nvSpPr>
          <p:cNvPr id="119" name="Google Shape;119;p1"/>
          <p:cNvSpPr txBox="1"/>
          <p:nvPr/>
        </p:nvSpPr>
        <p:spPr>
          <a:xfrm>
            <a:off x="4133850" y="18410225"/>
            <a:ext cx="5257800" cy="7317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sz="3000"/>
              <a:t>Deployment Diagram</a:t>
            </a:r>
            <a:endParaRPr sz="3000"/>
          </a:p>
        </p:txBody>
      </p:sp>
      <p:pic>
        <p:nvPicPr>
          <p:cNvPr id="120" name="Google Shape;120;p1"/>
          <p:cNvPicPr preferRelativeResize="0"/>
          <p:nvPr/>
        </p:nvPicPr>
        <p:blipFill>
          <a:blip r:embed="rId13">
            <a:alphaModFix/>
          </a:blip>
          <a:stretch>
            <a:fillRect/>
          </a:stretch>
        </p:blipFill>
        <p:spPr>
          <a:xfrm>
            <a:off x="11203588" y="19017198"/>
            <a:ext cx="10511200" cy="7765475"/>
          </a:xfrm>
          <a:prstGeom prst="rect">
            <a:avLst/>
          </a:prstGeom>
          <a:noFill/>
          <a:ln>
            <a:noFill/>
          </a:ln>
        </p:spPr>
      </p:pic>
      <p:pic>
        <p:nvPicPr>
          <p:cNvPr id="121" name="Google Shape;121;p1"/>
          <p:cNvPicPr preferRelativeResize="0"/>
          <p:nvPr/>
        </p:nvPicPr>
        <p:blipFill>
          <a:blip r:embed="rId14">
            <a:alphaModFix/>
          </a:blip>
          <a:stretch>
            <a:fillRect/>
          </a:stretch>
        </p:blipFill>
        <p:spPr>
          <a:xfrm>
            <a:off x="1550877" y="29251023"/>
            <a:ext cx="16589097" cy="5766474"/>
          </a:xfrm>
          <a:prstGeom prst="rect">
            <a:avLst/>
          </a:prstGeom>
          <a:noFill/>
          <a:ln>
            <a:noFill/>
          </a:ln>
        </p:spPr>
      </p:pic>
      <p:pic>
        <p:nvPicPr>
          <p:cNvPr id="122" name="Google Shape;122;p1"/>
          <p:cNvPicPr preferRelativeResize="0"/>
          <p:nvPr/>
        </p:nvPicPr>
        <p:blipFill>
          <a:blip r:embed="rId15">
            <a:alphaModFix/>
          </a:blip>
          <a:stretch>
            <a:fillRect/>
          </a:stretch>
        </p:blipFill>
        <p:spPr>
          <a:xfrm>
            <a:off x="19655074" y="28336213"/>
            <a:ext cx="9053275" cy="6594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