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12192000"/>
  <p:notesSz cx="6858000" cy="9144000"/>
  <p:embeddedFontLst>
    <p:embeddedFont>
      <p:font typeface="Century Gothic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8" roundtripDataSignature="AMtx7mhRA92pORkmc6fo+2yfbV+AAllP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BE4DC02B-F8E7-4B84-A757-4AA02A42C6CA}">
  <a:tblStyle styleId="{BE4DC02B-F8E7-4B84-A757-4AA02A42C6C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CenturyGothic-regular.fntdata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enturyGothic-italic.fntdata"/><Relationship Id="rId25" Type="http://schemas.openxmlformats.org/officeDocument/2006/relationships/font" Target="fonts/CenturyGothic-bold.fntdata"/><Relationship Id="rId28" Type="http://customschemas.google.com/relationships/presentationmetadata" Target="metadata"/><Relationship Id="rId27" Type="http://schemas.openxmlformats.org/officeDocument/2006/relationships/font" Target="fonts/CenturyGothic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2e8a15336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52e8a15336_1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2e8a15336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52e8a15336_1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2e8a15336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52e8a15336_1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52e8a15336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52e8a15336_1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2e8a15336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52e8a15336_1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showMasterSp="0" type="title">
  <p:cSld name="TITLE">
    <p:bg>
      <p:bgPr>
        <a:solidFill>
          <a:schemeClr val="lt1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7"/>
          <p:cNvSpPr/>
          <p:nvPr/>
        </p:nvSpPr>
        <p:spPr>
          <a:xfrm flipH="1">
            <a:off x="-1" y="4450188"/>
            <a:ext cx="12192000" cy="24078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" name="Google Shape;14;p17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" name="Google Shape;15;p17"/>
          <p:cNvSpPr txBox="1"/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Century Gothic"/>
              <a:buNone/>
              <a:defRPr sz="8000" cap="none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7"/>
          <p:cNvSpPr txBox="1"/>
          <p:nvPr>
            <p:ph idx="1" type="subTitle"/>
          </p:nvPr>
        </p:nvSpPr>
        <p:spPr>
          <a:xfrm>
            <a:off x="1100051" y="4645152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7" name="Google Shape;17;p17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7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7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 showMasterSp="0">
  <p:cSld name="Quote"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6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6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6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26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26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5" name="Google Shape;95;p26"/>
          <p:cNvCxnSpPr/>
          <p:nvPr/>
        </p:nvCxnSpPr>
        <p:spPr>
          <a:xfrm>
            <a:off x="6818393" y="999565"/>
            <a:ext cx="0" cy="4858871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6" name="Google Shape;96;p26"/>
          <p:cNvSpPr txBox="1"/>
          <p:nvPr>
            <p:ph type="title"/>
          </p:nvPr>
        </p:nvSpPr>
        <p:spPr>
          <a:xfrm>
            <a:off x="635000" y="3135207"/>
            <a:ext cx="5460992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800"/>
              <a:buFont typeface="Century Gothic"/>
              <a:buNone/>
              <a:defRPr sz="48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6"/>
          <p:cNvSpPr txBox="1"/>
          <p:nvPr>
            <p:ph idx="1" type="body"/>
          </p:nvPr>
        </p:nvSpPr>
        <p:spPr>
          <a:xfrm>
            <a:off x="7540794" y="831286"/>
            <a:ext cx="4016206" cy="5195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AutoNum type="arabicPeriod"/>
              <a:defRPr sz="1400"/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/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genda" showMasterSp="0">
  <p:cSld name="Agenda"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7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7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Google Shape;102;p27"/>
          <p:cNvSpPr/>
          <p:nvPr/>
        </p:nvSpPr>
        <p:spPr>
          <a:xfrm>
            <a:off x="3351057" y="0"/>
            <a:ext cx="884094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27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27"/>
          <p:cNvSpPr txBox="1"/>
          <p:nvPr>
            <p:ph type="title"/>
          </p:nvPr>
        </p:nvSpPr>
        <p:spPr>
          <a:xfrm>
            <a:off x="635000" y="3135207"/>
            <a:ext cx="4886854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27"/>
          <p:cNvSpPr txBox="1"/>
          <p:nvPr>
            <p:ph idx="1" type="body"/>
          </p:nvPr>
        </p:nvSpPr>
        <p:spPr>
          <a:xfrm>
            <a:off x="5575829" y="633875"/>
            <a:ext cx="5981171" cy="559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entury Gothic"/>
              <a:buAutoNum type="arabicPeriod"/>
              <a:defRPr sz="1400">
                <a:solidFill>
                  <a:schemeClr val="dk1"/>
                </a:solidFill>
              </a:defRPr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>
                <a:solidFill>
                  <a:schemeClr val="dk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>
                <a:solidFill>
                  <a:schemeClr val="dk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entury Gothic"/>
              <a:buAutoNum type="arabicPeriod"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showMasterSp="0" type="picTx">
  <p:cSld name="PICTURE_WITH_CAPTION_TEXT">
    <p:bg>
      <p:bgPr>
        <a:solidFill>
          <a:schemeClr val="lt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/>
          <p:nvPr/>
        </p:nvSpPr>
        <p:spPr>
          <a:xfrm>
            <a:off x="10993582" y="0"/>
            <a:ext cx="119841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8" name="Google Shape;108;p28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28"/>
          <p:cNvSpPr/>
          <p:nvPr/>
        </p:nvSpPr>
        <p:spPr>
          <a:xfrm>
            <a:off x="634999" y="3927894"/>
            <a:ext cx="10922000" cy="2326856"/>
          </a:xfrm>
          <a:prstGeom prst="rect">
            <a:avLst/>
          </a:prstGeom>
          <a:solidFill>
            <a:srgbClr val="F6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8"/>
          <p:cNvSpPr/>
          <p:nvPr>
            <p:ph idx="2" type="pic"/>
          </p:nvPr>
        </p:nvSpPr>
        <p:spPr>
          <a:xfrm>
            <a:off x="635001" y="603250"/>
            <a:ext cx="10921998" cy="329401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457200" spcFirstLastPara="1" rIns="0" wrap="square" tIns="4572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b="0" i="0" sz="3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alibri"/>
              <a:buNone/>
              <a:defRPr b="0" i="0" sz="2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Calibri"/>
              <a:buNone/>
              <a:defRPr b="0" i="0" sz="2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2000"/>
              <a:buFont typeface="Calibri"/>
              <a:buNone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type="title"/>
          </p:nvPr>
        </p:nvSpPr>
        <p:spPr>
          <a:xfrm>
            <a:off x="1097279" y="4298078"/>
            <a:ext cx="10113645" cy="74368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entury Gothic"/>
              <a:buNone/>
              <a:defRPr b="0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097279" y="5213716"/>
            <a:ext cx="10113264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13" name="Google Shape;113;p28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8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8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and Image" showMasterSp="0">
  <p:cSld name="Content and Image"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8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8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18"/>
          <p:cNvSpPr/>
          <p:nvPr/>
        </p:nvSpPr>
        <p:spPr>
          <a:xfrm flipH="1">
            <a:off x="0" y="0"/>
            <a:ext cx="1195754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" name="Google Shape;25;p18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" name="Google Shape;26;p18"/>
          <p:cNvSpPr/>
          <p:nvPr>
            <p:ph idx="2" type="pic"/>
          </p:nvPr>
        </p:nvSpPr>
        <p:spPr>
          <a:xfrm>
            <a:off x="5924550" y="633875"/>
            <a:ext cx="5632450" cy="559117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7" name="Google Shape;27;p18"/>
          <p:cNvSpPr txBox="1"/>
          <p:nvPr>
            <p:ph type="title"/>
          </p:nvPr>
        </p:nvSpPr>
        <p:spPr>
          <a:xfrm>
            <a:off x="1195754" y="942870"/>
            <a:ext cx="4157296" cy="129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8"/>
          <p:cNvSpPr txBox="1"/>
          <p:nvPr>
            <p:ph idx="1" type="body"/>
          </p:nvPr>
        </p:nvSpPr>
        <p:spPr>
          <a:xfrm>
            <a:off x="1195754" y="2281657"/>
            <a:ext cx="4157296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showMasterSp="0">
  <p:cSld name="Two Content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9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9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19"/>
          <p:cNvSpPr/>
          <p:nvPr/>
        </p:nvSpPr>
        <p:spPr>
          <a:xfrm>
            <a:off x="1" y="1714500"/>
            <a:ext cx="12192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" name="Google Shape;34;p19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" name="Google Shape;35;p19"/>
          <p:cNvSpPr txBox="1"/>
          <p:nvPr>
            <p:ph type="title"/>
          </p:nvPr>
        </p:nvSpPr>
        <p:spPr>
          <a:xfrm>
            <a:off x="5443870" y="942871"/>
            <a:ext cx="571181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9"/>
          <p:cNvSpPr txBox="1"/>
          <p:nvPr>
            <p:ph idx="1" type="body"/>
          </p:nvPr>
        </p:nvSpPr>
        <p:spPr>
          <a:xfrm>
            <a:off x="5443870" y="1973589"/>
            <a:ext cx="5711810" cy="3941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 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>
                <a:solidFill>
                  <a:schemeClr val="dk1"/>
                </a:solidFill>
              </a:defRPr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2" type="body"/>
          </p:nvPr>
        </p:nvSpPr>
        <p:spPr>
          <a:xfrm>
            <a:off x="605170" y="621039"/>
            <a:ext cx="4589130" cy="5603086"/>
          </a:xfrm>
          <a:prstGeom prst="rect">
            <a:avLst/>
          </a:prstGeom>
          <a:solidFill>
            <a:srgbClr val="EDEFF7"/>
          </a:solidFill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 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>
                <a:solidFill>
                  <a:schemeClr val="dk1"/>
                </a:solidFill>
              </a:defRPr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>
  <p:cSld name="Comparison"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0"/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" name="Google Shape;40;p20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" name="Google Shape;41;p20"/>
          <p:cNvSpPr txBox="1"/>
          <p:nvPr>
            <p:ph idx="1" type="body"/>
          </p:nvPr>
        </p:nvSpPr>
        <p:spPr>
          <a:xfrm>
            <a:off x="1097280" y="2057400"/>
            <a:ext cx="4639736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20"/>
          <p:cNvSpPr txBox="1"/>
          <p:nvPr>
            <p:ph idx="2" type="body"/>
          </p:nvPr>
        </p:nvSpPr>
        <p:spPr>
          <a:xfrm>
            <a:off x="1097280" y="2958274"/>
            <a:ext cx="4639736" cy="29108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 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◦"/>
              <a:defRPr sz="1400">
                <a:solidFill>
                  <a:schemeClr val="dk1"/>
                </a:solidFill>
              </a:defRPr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3" name="Google Shape;43;p20"/>
          <p:cNvSpPr txBox="1"/>
          <p:nvPr>
            <p:ph idx="3" type="body"/>
          </p:nvPr>
        </p:nvSpPr>
        <p:spPr>
          <a:xfrm>
            <a:off x="6515944" y="2057400"/>
            <a:ext cx="4639736" cy="736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  <a:defRPr b="0" sz="20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20"/>
          <p:cNvSpPr txBox="1"/>
          <p:nvPr>
            <p:ph idx="4" type="body"/>
          </p:nvPr>
        </p:nvSpPr>
        <p:spPr>
          <a:xfrm>
            <a:off x="6515944" y="2958273"/>
            <a:ext cx="4639736" cy="29108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 "/>
              <a:defRPr sz="16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◦"/>
              <a:defRPr sz="1400">
                <a:solidFill>
                  <a:schemeClr val="dk1"/>
                </a:solidFill>
              </a:defRPr>
            </a:lvl2pPr>
            <a:lvl3pPr indent="-2984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◦"/>
              <a:defRPr sz="11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45" name="Google Shape;45;p20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0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20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showMasterSp="0">
  <p:cSld name="Section Header">
    <p:bg>
      <p:bgPr>
        <a:solidFill>
          <a:schemeClr val="lt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/>
          <p:nvPr/>
        </p:nvSpPr>
        <p:spPr>
          <a:xfrm flipH="1">
            <a:off x="4217870" y="0"/>
            <a:ext cx="3599236" cy="6857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1" name="Google Shape;51;p21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2" name="Google Shape;52;p21"/>
          <p:cNvSpPr txBox="1"/>
          <p:nvPr>
            <p:ph type="ctrTitle"/>
          </p:nvPr>
        </p:nvSpPr>
        <p:spPr>
          <a:xfrm>
            <a:off x="1097280" y="758952"/>
            <a:ext cx="10058400" cy="35661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8000"/>
              <a:buFont typeface="Century Gothic"/>
              <a:buNone/>
              <a:defRPr sz="8000" cap="none">
                <a:solidFill>
                  <a:srgbClr val="26262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" type="subTitle"/>
          </p:nvPr>
        </p:nvSpPr>
        <p:spPr>
          <a:xfrm>
            <a:off x="1100051" y="4645152"/>
            <a:ext cx="10058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  <a:defRPr sz="2400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4" name="Google Shape;54;p21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1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>
  <p:cSld name="Title and Content">
    <p:bg>
      <p:bgPr>
        <a:solidFill>
          <a:schemeClr val="lt1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2"/>
          <p:cNvSpPr/>
          <p:nvPr/>
        </p:nvSpPr>
        <p:spPr>
          <a:xfrm flipH="1">
            <a:off x="0" y="0"/>
            <a:ext cx="3351057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9" name="Google Shape;59;p22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0" name="Google Shape;60;p22"/>
          <p:cNvSpPr txBox="1"/>
          <p:nvPr>
            <p:ph idx="1" type="body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 "/>
              <a:defRPr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◦"/>
              <a:defRPr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◦"/>
              <a:defRPr>
                <a:solidFill>
                  <a:schemeClr val="dk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◦"/>
              <a:defRPr>
                <a:solidFill>
                  <a:schemeClr val="dk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◦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7pPr>
            <a:lvl8pPr indent="-3429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800"/>
              <a:buChar char="◦"/>
              <a:defRPr/>
            </a:lvl9pPr>
          </a:lstStyle>
          <a:p/>
        </p:txBody>
      </p:sp>
      <p:sp>
        <p:nvSpPr>
          <p:cNvPr id="61" name="Google Shape;61;p22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2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22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bg>
      <p:bgPr>
        <a:solidFill>
          <a:schemeClr val="lt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/>
          <p:nvPr/>
        </p:nvSpPr>
        <p:spPr>
          <a:xfrm flipH="1">
            <a:off x="0" y="0"/>
            <a:ext cx="3351057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7" name="Google Shape;67;p23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8" name="Google Shape;68;p23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3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" name="Google Shape;71;p23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m ">
  <p:cSld name="Team "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/>
          <p:nvPr/>
        </p:nvSpPr>
        <p:spPr>
          <a:xfrm>
            <a:off x="1" y="3429000"/>
            <a:ext cx="12192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4" name="Google Shape;74;p24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24"/>
          <p:cNvSpPr/>
          <p:nvPr>
            <p:ph idx="2" type="pic"/>
          </p:nvPr>
        </p:nvSpPr>
        <p:spPr>
          <a:xfrm>
            <a:off x="1097279" y="1930861"/>
            <a:ext cx="2919413" cy="2919413"/>
          </a:xfrm>
          <a:prstGeom prst="rect">
            <a:avLst/>
          </a:prstGeom>
          <a:solidFill>
            <a:srgbClr val="EDEFF7"/>
          </a:solidFill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9" name="Google Shape;79;p24"/>
          <p:cNvSpPr/>
          <p:nvPr>
            <p:ph idx="3" type="pic"/>
          </p:nvPr>
        </p:nvSpPr>
        <p:spPr>
          <a:xfrm>
            <a:off x="4659186" y="1930861"/>
            <a:ext cx="2919413" cy="2919413"/>
          </a:xfrm>
          <a:prstGeom prst="rect">
            <a:avLst/>
          </a:prstGeom>
          <a:solidFill>
            <a:srgbClr val="EDEFF7"/>
          </a:solidFill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0" name="Google Shape;80;p24"/>
          <p:cNvSpPr/>
          <p:nvPr>
            <p:ph idx="4" type="pic"/>
          </p:nvPr>
        </p:nvSpPr>
        <p:spPr>
          <a:xfrm>
            <a:off x="8221093" y="1930861"/>
            <a:ext cx="2919413" cy="2919413"/>
          </a:xfrm>
          <a:prstGeom prst="rect">
            <a:avLst/>
          </a:prstGeom>
          <a:solidFill>
            <a:srgbClr val="EDEFF7"/>
          </a:solidFill>
          <a:ln>
            <a:noFill/>
          </a:ln>
        </p:spPr>
        <p:txBody>
          <a:bodyPr anchorCtr="0" anchor="ctr" bIns="45700" lIns="0" spcFirstLastPara="1" rIns="0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1" name="Google Shape;81;p24"/>
          <p:cNvSpPr txBox="1"/>
          <p:nvPr>
            <p:ph idx="1" type="body"/>
          </p:nvPr>
        </p:nvSpPr>
        <p:spPr>
          <a:xfrm>
            <a:off x="1097279" y="5257321"/>
            <a:ext cx="2919413" cy="5835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2" name="Google Shape;82;p24"/>
          <p:cNvSpPr txBox="1"/>
          <p:nvPr>
            <p:ph idx="5" type="body"/>
          </p:nvPr>
        </p:nvSpPr>
        <p:spPr>
          <a:xfrm>
            <a:off x="4666773" y="5257321"/>
            <a:ext cx="2919413" cy="5835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3" name="Google Shape;83;p24"/>
          <p:cNvSpPr txBox="1"/>
          <p:nvPr>
            <p:ph idx="6" type="body"/>
          </p:nvPr>
        </p:nvSpPr>
        <p:spPr>
          <a:xfrm>
            <a:off x="8236267" y="5257321"/>
            <a:ext cx="2919413" cy="5835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4" name="Google Shape;84;p24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 type="blank">
  <p:cSld name="BLANK">
    <p:bg>
      <p:bgPr>
        <a:solidFill>
          <a:schemeClr val="lt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5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5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5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/>
          <p:nvPr/>
        </p:nvSpPr>
        <p:spPr>
          <a:xfrm>
            <a:off x="635000" y="633875"/>
            <a:ext cx="10922000" cy="5590250"/>
          </a:xfrm>
          <a:prstGeom prst="rect">
            <a:avLst/>
          </a:prstGeom>
          <a:solidFill>
            <a:srgbClr val="F6F9FF"/>
          </a:solidFill>
          <a:ln>
            <a:noFill/>
          </a:ln>
          <a:effectLst>
            <a:outerShdw blurRad="254000" rotWithShape="0" dir="2700000" dist="25400">
              <a:srgbClr val="1F2125">
                <a:alpha val="14901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7;p16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  <a:defRPr b="0" i="0" sz="2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6"/>
          <p:cNvSpPr txBox="1"/>
          <p:nvPr>
            <p:ph idx="1" type="body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 "/>
              <a:defRPr b="0" i="0" sz="20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Calibri"/>
              <a:buChar char="◦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400"/>
              <a:buFont typeface="Calibri"/>
              <a:buChar char="◦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" name="Google Shape;9;p16"/>
          <p:cNvSpPr txBox="1"/>
          <p:nvPr>
            <p:ph idx="10" type="dt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" name="Google Shape;10;p16"/>
          <p:cNvSpPr txBox="1"/>
          <p:nvPr>
            <p:ph idx="11" type="ftr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" name="Google Shape;11;p16"/>
          <p:cNvSpPr txBox="1"/>
          <p:nvPr>
            <p:ph idx="12" type="sldNum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050" u="none" cap="none" strike="noStrik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hyperlink" Target="mailto:vtura001@fiu.edu" TargetMode="External"/><Relationship Id="rId4" Type="http://schemas.openxmlformats.org/officeDocument/2006/relationships/hyperlink" Target="mailto:jpere904@fiu.ed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"/>
          <p:cNvSpPr txBox="1"/>
          <p:nvPr>
            <p:ph type="ctrTitle"/>
          </p:nvPr>
        </p:nvSpPr>
        <p:spPr>
          <a:xfrm>
            <a:off x="954577" y="454496"/>
            <a:ext cx="10349346" cy="12390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entury Gothic"/>
              <a:buNone/>
            </a:pPr>
            <a:r>
              <a:rPr lang="en-US" sz="2800"/>
              <a:t>VIP/SENIOR PROJECT FINAL PRESENTATION</a:t>
            </a:r>
            <a:br>
              <a:rPr lang="en-US" sz="2800"/>
            </a:br>
            <a:r>
              <a:rPr lang="en-US" sz="2800"/>
              <a:t>SPRING 2020</a:t>
            </a:r>
            <a:endParaRPr/>
          </a:p>
        </p:txBody>
      </p:sp>
      <p:sp>
        <p:nvSpPr>
          <p:cNvPr id="121" name="Google Shape;121;p1"/>
          <p:cNvSpPr txBox="1"/>
          <p:nvPr>
            <p:ph idx="1" type="subTitle"/>
          </p:nvPr>
        </p:nvSpPr>
        <p:spPr>
          <a:xfrm>
            <a:off x="3216679" y="2657996"/>
            <a:ext cx="57585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US" sz="1600"/>
              <a:t>TEAM MEMBERS: </a:t>
            </a:r>
            <a:r>
              <a:rPr lang="en-US" sz="1600"/>
              <a:t>VIACHESLAV TOURACHEV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1600"/>
              <a:buNone/>
            </a:pPr>
            <a:r>
              <a:rPr lang="en-US" sz="1600"/>
              <a:t>		  </a:t>
            </a:r>
            <a:r>
              <a:rPr lang="en-US" sz="1600"/>
              <a:t>JESSE PEREZ</a:t>
            </a:r>
            <a:endParaRPr/>
          </a:p>
        </p:txBody>
      </p:sp>
      <p:sp>
        <p:nvSpPr>
          <p:cNvPr id="122" name="Google Shape;122;p1"/>
          <p:cNvSpPr txBox="1"/>
          <p:nvPr/>
        </p:nvSpPr>
        <p:spPr>
          <a:xfrm>
            <a:off x="954577" y="1996504"/>
            <a:ext cx="10000800" cy="927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Century Gothic"/>
              <a:buNone/>
            </a:pPr>
            <a:r>
              <a:rPr b="0" i="0" lang="en-US" sz="2800" u="none" cap="none" strike="noStrik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BOLO V14.0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Century Gothic"/>
              <a:buNone/>
            </a:pPr>
            <a:r>
              <a:t/>
            </a:r>
            <a:endParaRPr b="0" i="0" sz="3200" u="none" cap="none" strike="noStrike">
              <a:solidFill>
                <a:srgbClr val="262626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2846589" y="3429000"/>
            <a:ext cx="6291003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PRODUCT OWNERS: 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JASON COHEN</a:t>
            </a:r>
            <a:endParaRPr b="0" i="0" sz="16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	       FRANK ALVARADO</a:t>
            </a:r>
            <a:endParaRPr/>
          </a:p>
        </p:txBody>
      </p:sp>
      <p:sp>
        <p:nvSpPr>
          <p:cNvPr id="124" name="Google Shape;124;p1"/>
          <p:cNvSpPr txBox="1"/>
          <p:nvPr/>
        </p:nvSpPr>
        <p:spPr>
          <a:xfrm>
            <a:off x="3698643" y="4283240"/>
            <a:ext cx="6291003" cy="4680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PROFESSOR:</a:t>
            </a: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MASOUD SADJADI</a:t>
            </a:r>
            <a:endParaRPr/>
          </a:p>
        </p:txBody>
      </p:sp>
      <p:sp>
        <p:nvSpPr>
          <p:cNvPr id="125" name="Google Shape;125;p1"/>
          <p:cNvSpPr txBox="1"/>
          <p:nvPr/>
        </p:nvSpPr>
        <p:spPr>
          <a:xfrm>
            <a:off x="2537114" y="5186815"/>
            <a:ext cx="711777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SCHOOL OF COMPUTING AND INFORMATION SCIENCES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FLORIDA INTERNATIONAL UNIVERSITY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52e8a15336_1_8"/>
          <p:cNvSpPr txBox="1"/>
          <p:nvPr>
            <p:ph idx="2" type="body"/>
          </p:nvPr>
        </p:nvSpPr>
        <p:spPr>
          <a:xfrm>
            <a:off x="4824300" y="1042625"/>
            <a:ext cx="25434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Class </a:t>
            </a:r>
            <a:r>
              <a:rPr lang="en-US" sz="2800">
                <a:solidFill>
                  <a:srgbClr val="3F3F3F"/>
                </a:solidFill>
              </a:rPr>
              <a:t>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Tier 1 User 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Viacheslav Tourachev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80" name="Google Shape;180;g52e8a15336_1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5401" y="2148475"/>
            <a:ext cx="9401200" cy="388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52e8a15336_1_13"/>
          <p:cNvSpPr txBox="1"/>
          <p:nvPr>
            <p:ph idx="2" type="body"/>
          </p:nvPr>
        </p:nvSpPr>
        <p:spPr>
          <a:xfrm>
            <a:off x="2264675" y="2949300"/>
            <a:ext cx="43848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Use Case 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Tier 3 User 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Jesse Perez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86" name="Google Shape;186;g52e8a15336_1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7450" y="684125"/>
            <a:ext cx="4554775" cy="548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2e8a15336_1_25"/>
          <p:cNvSpPr txBox="1"/>
          <p:nvPr>
            <p:ph idx="2" type="body"/>
          </p:nvPr>
        </p:nvSpPr>
        <p:spPr>
          <a:xfrm>
            <a:off x="2264675" y="2949300"/>
            <a:ext cx="43848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Sequence</a:t>
            </a:r>
            <a:r>
              <a:rPr lang="en-US" sz="2800">
                <a:solidFill>
                  <a:srgbClr val="3F3F3F"/>
                </a:solidFill>
              </a:rPr>
              <a:t> 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User Password Reset</a:t>
            </a:r>
            <a:r>
              <a:rPr lang="en-US" sz="1800">
                <a:solidFill>
                  <a:srgbClr val="3F3F3F"/>
                </a:solidFill>
              </a:rPr>
              <a:t> 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Jesse Perez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92" name="Google Shape;192;g52e8a15336_1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250" y="751925"/>
            <a:ext cx="4715950" cy="535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52e8a15336_1_32"/>
          <p:cNvSpPr txBox="1"/>
          <p:nvPr>
            <p:ph idx="2" type="body"/>
          </p:nvPr>
        </p:nvSpPr>
        <p:spPr>
          <a:xfrm>
            <a:off x="2264675" y="2949300"/>
            <a:ext cx="43848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Class</a:t>
            </a:r>
            <a:r>
              <a:rPr lang="en-US" sz="2800">
                <a:solidFill>
                  <a:srgbClr val="3F3F3F"/>
                </a:solidFill>
              </a:rPr>
              <a:t> 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Archive of a BOLO</a:t>
            </a:r>
            <a:r>
              <a:rPr lang="en-US" sz="1800">
                <a:solidFill>
                  <a:srgbClr val="3F3F3F"/>
                </a:solidFill>
              </a:rPr>
              <a:t> 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Jesse Perez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98" name="Google Shape;198;g52e8a15336_1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8400" y="1506188"/>
            <a:ext cx="6298350" cy="384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04" name="Google Shape;204;p10"/>
          <p:cNvSpPr txBox="1"/>
          <p:nvPr>
            <p:ph idx="2" type="body"/>
          </p:nvPr>
        </p:nvSpPr>
        <p:spPr>
          <a:xfrm>
            <a:off x="935980" y="1782894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1" marL="48691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Angular 6 – Presentation Layer</a:t>
            </a:r>
            <a:endParaRPr/>
          </a:p>
          <a:p>
            <a:pPr indent="-27940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Redesigned UI</a:t>
            </a:r>
            <a:endParaRPr sz="1400"/>
          </a:p>
          <a:p>
            <a:pPr indent="-27940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Additional Features (Filter, Sort, Status)</a:t>
            </a:r>
            <a:endParaRPr sz="1400"/>
          </a:p>
          <a:p>
            <a:pPr indent="-27940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Corrected authentication/authorization</a:t>
            </a:r>
            <a:endParaRPr sz="1400"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SpringBoot – Application Layer</a:t>
            </a:r>
            <a:endParaRPr/>
          </a:p>
          <a:p>
            <a:pPr indent="-27940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/>
              <a:t>Additional features (User account creation, Email Alert/Subscription system)</a:t>
            </a:r>
            <a:endParaRPr sz="1400"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Microsoft Sequel Server – Data Layer</a:t>
            </a:r>
            <a:endParaRPr/>
          </a:p>
          <a:p>
            <a:pPr indent="-182879" lvl="2" marL="566928" rtl="0" algn="l">
              <a:spcBef>
                <a:spcPts val="600"/>
              </a:spcBef>
              <a:spcAft>
                <a:spcPts val="0"/>
              </a:spcAft>
              <a:buSzPts val="1100"/>
              <a:buChar char="•"/>
            </a:pPr>
            <a:r>
              <a:rPr lang="en-US"/>
              <a:t>  </a:t>
            </a:r>
            <a:r>
              <a:rPr lang="en-US" sz="1400"/>
              <a:t>Cleaned and indexed tables for efficiency and verification control</a:t>
            </a:r>
            <a:endParaRPr sz="1400"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Pattern used – Three Tier REST API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SYSTEM DESIGN: SECURITY AND PRIVACY</a:t>
            </a:r>
            <a:endParaRPr/>
          </a:p>
        </p:txBody>
      </p:sp>
      <p:sp>
        <p:nvSpPr>
          <p:cNvPr id="210" name="Google Shape;210;p11"/>
          <p:cNvSpPr txBox="1"/>
          <p:nvPr>
            <p:ph idx="2" type="body"/>
          </p:nvPr>
        </p:nvSpPr>
        <p:spPr>
          <a:xfrm>
            <a:off x="935980" y="1782894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1" marL="48691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Authentication done via Springboot</a:t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Rights are separated at the presentation layer at multiple instances. </a:t>
            </a:r>
            <a:endParaRPr/>
          </a:p>
          <a:p>
            <a:pPr indent="-28575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lang="en-US" sz="1500"/>
              <a:t>HTTP requests done manually using software like Postman will not result in any data leaks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Passwords are stored hashed in the database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First password assigned to user is a randomly generated sequence.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Logging out or closing browser window now destroys the user token in the browser cache.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"/>
          <p:cNvSpPr txBox="1"/>
          <p:nvPr>
            <p:ph type="title"/>
          </p:nvPr>
        </p:nvSpPr>
        <p:spPr>
          <a:xfrm>
            <a:off x="1097275" y="942900"/>
            <a:ext cx="9072900" cy="498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216" name="Google Shape;216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625" y="47800"/>
            <a:ext cx="4087274" cy="6762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"/>
          <p:cNvSpPr txBox="1"/>
          <p:nvPr>
            <p:ph type="title"/>
          </p:nvPr>
        </p:nvSpPr>
        <p:spPr>
          <a:xfrm>
            <a:off x="1097280" y="942871"/>
            <a:ext cx="10058400" cy="58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22" name="Google Shape;222;p14"/>
          <p:cNvGraphicFramePr/>
          <p:nvPr/>
        </p:nvGraphicFramePr>
        <p:xfrm>
          <a:off x="1097275" y="1530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{BE4DC02B-F8E7-4B84-A757-4AA02A42C6CA}</a:tableStyleId>
              </a:tblPr>
              <a:tblGrid>
                <a:gridCol w="876475"/>
                <a:gridCol w="3115775"/>
              </a:tblGrid>
              <a:tr h="206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Case ID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010-Sunny-1-JessePerez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20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 receive an Email containing a PDF attachment when a BOLO is edited under the correct subscription parameters.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534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logged into their corresponding Email Account</a:t>
                      </a:r>
                      <a:b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logged into the application</a:t>
                      </a:r>
                      <a:b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on the Homepage of the application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534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“Edit” on the first BOLO available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into the “Additional Info” section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appends “Test of BOLO Email” to the text box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“Save”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09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 User receives an Email from “bolodev2019” with the subject “BOLO UPDATED” and an attached PDF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graphicFrame>
        <p:nvGraphicFramePr>
          <p:cNvPr id="223" name="Google Shape;223;p14"/>
          <p:cNvGraphicFramePr/>
          <p:nvPr/>
        </p:nvGraphicFramePr>
        <p:xfrm>
          <a:off x="1097275" y="3870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{BE4DC02B-F8E7-4B84-A757-4AA02A42C6CA}</a:tableStyleId>
              </a:tblPr>
              <a:tblGrid>
                <a:gridCol w="876525"/>
                <a:gridCol w="3115725"/>
              </a:tblGrid>
              <a:tr h="26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Case ID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010-Rainy-1-JessePerez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8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 receive an Email containing a PDF attachment when a BOLO is edited under the correct subscription parameters.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8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logged into the application</a:t>
                      </a:r>
                      <a:b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on the Homepage of the application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647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“Edit” on the first BOLO available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into the “Additional Info” section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appends “Test of BOLO Email” to the text box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“Save”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89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 User does NOT receive an Email from “bolodev2019”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graphicFrame>
        <p:nvGraphicFramePr>
          <p:cNvPr id="224" name="Google Shape;224;p14"/>
          <p:cNvGraphicFramePr/>
          <p:nvPr/>
        </p:nvGraphicFramePr>
        <p:xfrm>
          <a:off x="6738263" y="15661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{BE4DC02B-F8E7-4B84-A757-4AA02A42C6CA}</a:tableStyleId>
              </a:tblPr>
              <a:tblGrid>
                <a:gridCol w="820225"/>
                <a:gridCol w="2915825"/>
              </a:tblGrid>
              <a:tr h="308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Case ID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011-Sunny-1-ViacheslavTourachev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08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 change the status of of a BOLO to a “completed” status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60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logged into the application</a:t>
                      </a:r>
                      <a:b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on the Homepage of the application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764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“Edit” on the first BOLO available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into the “Status” section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selects “Located” from the dropdown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“Save”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60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 BOLO will display with the new “Located” status on the Homepage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graphicFrame>
        <p:nvGraphicFramePr>
          <p:cNvPr id="225" name="Google Shape;225;p14"/>
          <p:cNvGraphicFramePr/>
          <p:nvPr/>
        </p:nvGraphicFramePr>
        <p:xfrm>
          <a:off x="6715925" y="3870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{BE4DC02B-F8E7-4B84-A757-4AA02A42C6CA}</a:tableStyleId>
              </a:tblPr>
              <a:tblGrid>
                <a:gridCol w="830050"/>
                <a:gridCol w="2950675"/>
              </a:tblGrid>
              <a:tr h="287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Case ID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011-Rainy-1-ViacheslavTourachev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287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 change the status of of a BOLO to a “completed” status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29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logged into the application</a:t>
                      </a:r>
                      <a:b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</a:b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-The user is on the Homepage of the application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7126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“Edit” on the first BOLO available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into the “Status” section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selects “Located” from the dropdown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-User clicks “Save”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361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Output</a:t>
                      </a:r>
                      <a:endParaRPr b="1"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 BOLO will display on the Homepage unchanged</a:t>
                      </a:r>
                      <a:endParaRPr sz="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5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31" name="Google Shape;231;p15"/>
          <p:cNvSpPr txBox="1"/>
          <p:nvPr>
            <p:ph idx="2" type="body"/>
          </p:nvPr>
        </p:nvSpPr>
        <p:spPr>
          <a:xfrm>
            <a:off x="935980" y="1782894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1" marL="48691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Previously promised functionality is fixed and delivered.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New features added.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New, redesigned, efficient UI.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Project at 95% completion.</a:t>
            </a:r>
            <a:endParaRPr/>
          </a:p>
          <a:p>
            <a:pPr indent="0" lvl="1" marL="20116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Contact info</a:t>
            </a:r>
            <a:endParaRPr/>
          </a:p>
          <a:p>
            <a:pPr indent="-28575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lang="en-US" sz="1500"/>
              <a:t>Viacheslav Tourachev – </a:t>
            </a:r>
            <a:r>
              <a:rPr lang="en-US" sz="1500" u="sng">
                <a:solidFill>
                  <a:schemeClr val="hlink"/>
                </a:solidFill>
                <a:hlinkClick r:id="rId3"/>
              </a:rPr>
              <a:t>vtura001@fiu.edu</a:t>
            </a:r>
            <a:endParaRPr sz="1500"/>
          </a:p>
          <a:p>
            <a:pPr indent="-285750" lvl="2" marL="66979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lang="en-US" sz="1500"/>
              <a:t>Jesse Perez - </a:t>
            </a:r>
            <a:r>
              <a:rPr lang="en-US" sz="1500" u="sng">
                <a:solidFill>
                  <a:schemeClr val="hlink"/>
                </a:solidFill>
                <a:hlinkClick r:id="rId4"/>
              </a:rPr>
              <a:t>jpere904@fiu.edu</a:t>
            </a:r>
            <a:endParaRPr/>
          </a:p>
          <a:p>
            <a:pPr indent="-1714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EDEFF7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"/>
          <p:cNvSpPr txBox="1"/>
          <p:nvPr>
            <p:ph type="title"/>
          </p:nvPr>
        </p:nvSpPr>
        <p:spPr>
          <a:xfrm>
            <a:off x="1195754" y="942870"/>
            <a:ext cx="4157296" cy="129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31" name="Google Shape;131;p2"/>
          <p:cNvSpPr txBox="1"/>
          <p:nvPr>
            <p:ph idx="1" type="body"/>
          </p:nvPr>
        </p:nvSpPr>
        <p:spPr>
          <a:xfrm>
            <a:off x="1195753" y="2281657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Whole Project: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 Create a centralized system of BOLO flyer distribution.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Easy, efficient, automated substitution to physical or manual distribution.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Previous version lacking most functionality and security features.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Previous user interface creates an unnecessary learning curve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"/>
          <p:cNvSpPr txBox="1"/>
          <p:nvPr>
            <p:ph type="title"/>
          </p:nvPr>
        </p:nvSpPr>
        <p:spPr>
          <a:xfrm>
            <a:off x="1195754" y="942870"/>
            <a:ext cx="4157296" cy="129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37" name="Google Shape;137;p3"/>
          <p:cNvSpPr txBox="1"/>
          <p:nvPr>
            <p:ph idx="1" type="body"/>
          </p:nvPr>
        </p:nvSpPr>
        <p:spPr>
          <a:xfrm>
            <a:off x="1195753" y="2281657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My Part (Viacheslav Tourachev):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Complete UI redesign and implementation based on old and new functionality.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Creating a status feature.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Filtering feature.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Sorting Feature.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Authentication service fix.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Separation of authorization rights fix.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Cache fix.</a:t>
            </a:r>
            <a:endParaRPr/>
          </a:p>
          <a:p>
            <a:pPr indent="-158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"/>
          <p:cNvSpPr txBox="1"/>
          <p:nvPr>
            <p:ph type="title"/>
          </p:nvPr>
        </p:nvSpPr>
        <p:spPr>
          <a:xfrm>
            <a:off x="1195754" y="942870"/>
            <a:ext cx="4157296" cy="129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43" name="Google Shape;143;p4"/>
          <p:cNvSpPr txBox="1"/>
          <p:nvPr>
            <p:ph idx="1" type="body"/>
          </p:nvPr>
        </p:nvSpPr>
        <p:spPr>
          <a:xfrm>
            <a:off x="1195753" y="2281657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/>
              <a:t>My Part (Jesse Perez):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Implement new features, fix features from older versions</a:t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Account creation</a:t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User Password Control</a:t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Email Subscription system</a:t>
            </a:r>
            <a:endParaRPr sz="1800"/>
          </a:p>
          <a:p>
            <a:pPr indent="-285750" lvl="1" marL="486918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Transfer control to Exchange Server</a:t>
            </a:r>
            <a:endParaRPr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"/>
          <p:cNvSpPr txBox="1"/>
          <p:nvPr>
            <p:ph type="title"/>
          </p:nvPr>
        </p:nvSpPr>
        <p:spPr>
          <a:xfrm>
            <a:off x="8869229" y="1223425"/>
            <a:ext cx="2718000" cy="326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49" name="Google Shape;149;p5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750" y="993675"/>
            <a:ext cx="7873475" cy="4870649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5"/>
          <p:cNvSpPr txBox="1"/>
          <p:nvPr/>
        </p:nvSpPr>
        <p:spPr>
          <a:xfrm rot="-5400000">
            <a:off x="3726450" y="2529925"/>
            <a:ext cx="1297500" cy="3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Spring Break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USER STORIES – VIACHESLAV TOURACHEV</a:t>
            </a:r>
            <a:endParaRPr/>
          </a:p>
        </p:txBody>
      </p:sp>
      <p:sp>
        <p:nvSpPr>
          <p:cNvPr id="156" name="Google Shape;156;p6"/>
          <p:cNvSpPr txBox="1"/>
          <p:nvPr>
            <p:ph idx="2" type="body"/>
          </p:nvPr>
        </p:nvSpPr>
        <p:spPr>
          <a:xfrm>
            <a:off x="935980" y="1782894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1" marL="48691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001: Set Up Local Dev Environment.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002: Set Up Server Dev Environment.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003: Determine Incomplete Functionality and Familiarize with code.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004: Familiarize With The Stack.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005: Design a UI mockup.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008: Implement New Design.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009: Add Sorting and Filtering Functionality.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011: Add Status Feature.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014: Fix authentication and separation of rights.</a:t>
            </a:r>
            <a:endParaRPr/>
          </a:p>
          <a:p>
            <a:pPr indent="-285750" lvl="1" marL="48691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/>
              <a:t>015: Make Sure UI is correct across the board.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7"/>
          <p:cNvSpPr txBox="1"/>
          <p:nvPr>
            <p:ph type="title"/>
          </p:nvPr>
        </p:nvSpPr>
        <p:spPr>
          <a:xfrm>
            <a:off x="1097280" y="942871"/>
            <a:ext cx="10058400" cy="5875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/>
              <a:t>USER STORIES – JESSE PEREZ</a:t>
            </a:r>
            <a:endParaRPr/>
          </a:p>
        </p:txBody>
      </p:sp>
      <p:sp>
        <p:nvSpPr>
          <p:cNvPr id="162" name="Google Shape;162;p7"/>
          <p:cNvSpPr txBox="1"/>
          <p:nvPr>
            <p:ph idx="2" type="body"/>
          </p:nvPr>
        </p:nvSpPr>
        <p:spPr>
          <a:xfrm>
            <a:off x="935980" y="1782894"/>
            <a:ext cx="8821083" cy="3633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-285750" lvl="1" marL="486918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001: Set Up Local Dev Environment.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002: Set Up Server Dev Environment.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003: Determine Incomplete Functionality and Familiarize with code.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004: Familiarize With The Stack.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006: Account Creation of a lower tier User.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007: Account password control.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010: Email Subscription system on new BOLO creation.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012: Email Alerts per precinct settings.</a:t>
            </a:r>
            <a:endParaRPr/>
          </a:p>
          <a:p>
            <a:pPr indent="-285750" lvl="1" marL="486918" rtl="0" algn="l">
              <a:spcBef>
                <a:spcPts val="6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013: Transfer control to Exchange Server.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"/>
          <p:cNvSpPr txBox="1"/>
          <p:nvPr>
            <p:ph idx="2" type="body"/>
          </p:nvPr>
        </p:nvSpPr>
        <p:spPr>
          <a:xfrm>
            <a:off x="2264675" y="2949300"/>
            <a:ext cx="43848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Use Case 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Tier 1 User 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Viacheslav Tourachev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68" name="Google Shape;168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3925" y="746076"/>
            <a:ext cx="3959450" cy="53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2e8a15336_1_3"/>
          <p:cNvSpPr txBox="1"/>
          <p:nvPr>
            <p:ph idx="2" type="body"/>
          </p:nvPr>
        </p:nvSpPr>
        <p:spPr>
          <a:xfrm>
            <a:off x="2264675" y="2949300"/>
            <a:ext cx="4384800" cy="9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2800">
                <a:solidFill>
                  <a:srgbClr val="3F3F3F"/>
                </a:solidFill>
              </a:rPr>
              <a:t>Sequence</a:t>
            </a:r>
            <a:r>
              <a:rPr lang="en-US" sz="2800">
                <a:solidFill>
                  <a:srgbClr val="3F3F3F"/>
                </a:solidFill>
              </a:rPr>
              <a:t> Diagram</a:t>
            </a:r>
            <a:endParaRPr sz="2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Tier 1 User unarchive procedure</a:t>
            </a:r>
            <a:endParaRPr sz="1800">
              <a:solidFill>
                <a:srgbClr val="3F3F3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Century Gothic"/>
              <a:buNone/>
            </a:pPr>
            <a:r>
              <a:rPr lang="en-US" sz="1800">
                <a:solidFill>
                  <a:srgbClr val="3F3F3F"/>
                </a:solidFill>
              </a:rPr>
              <a:t>Viacheslav Tourachev</a:t>
            </a:r>
            <a:endParaRPr sz="1800">
              <a:solidFill>
                <a:srgbClr val="3F3F3F"/>
              </a:solidFill>
            </a:endParaRPr>
          </a:p>
        </p:txBody>
      </p:sp>
      <p:pic>
        <p:nvPicPr>
          <p:cNvPr id="174" name="Google Shape;174;g52e8a15336_1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3275" y="959299"/>
            <a:ext cx="4706350" cy="509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RetrospectVTI">
  <a:themeElements>
    <a:clrScheme name="MONO">
      <a:dk1>
        <a:srgbClr val="000000"/>
      </a:dk1>
      <a:lt1>
        <a:srgbClr val="ECEEF7"/>
      </a:lt1>
      <a:dk2>
        <a:srgbClr val="000000"/>
      </a:dk2>
      <a:lt2>
        <a:srgbClr val="F5F8FF"/>
      </a:lt2>
      <a:accent1>
        <a:srgbClr val="ECEEF7"/>
      </a:accent1>
      <a:accent2>
        <a:srgbClr val="F5F8FF"/>
      </a:accent2>
      <a:accent3>
        <a:srgbClr val="A1A2A9"/>
      </a:accent3>
      <a:accent4>
        <a:srgbClr val="141514"/>
      </a:accent4>
      <a:accent5>
        <a:srgbClr val="000000"/>
      </a:accent5>
      <a:accent6>
        <a:srgbClr val="96969C"/>
      </a:accent6>
      <a:hlink>
        <a:srgbClr val="5F6063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2020-04-15T20:41:04Z</dcterms:created>
</cp:coreProperties>
</file>