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 uri="http://customooxmlschemas.google.com/">
      <go:slidesCustomData xmlns:go="http://customooxmlschemas.google.com/" r:id="rId7" roundtripDataSignature="AMtx7mhcKh5JHA9OLQchOk/FE5m5reE/N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p:txBody>
      </p:sp>
      <p:sp>
        <p:nvSpPr>
          <p:cNvPr id="81" name="Google Shape;81;p1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35" name="Google Shape;35;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7"/>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41" name="Google Shape;41;p7"/>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42" name="Google Shape;42;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9"/>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3" name="Google Shape;53;p9"/>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4" name="Google Shape;54;p9"/>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5" name="Google Shape;55;p9"/>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6" name="Google Shape;56;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10"/>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2" name="Google Shape;62;p10"/>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3" name="Google Shape;63;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1"/>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69" name="Google Shape;69;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8.png"/><Relationship Id="rId11" Type="http://schemas.openxmlformats.org/officeDocument/2006/relationships/image" Target="../media/image20.png"/><Relationship Id="rId22" Type="http://schemas.openxmlformats.org/officeDocument/2006/relationships/image" Target="../media/image15.png"/><Relationship Id="rId10" Type="http://schemas.openxmlformats.org/officeDocument/2006/relationships/image" Target="../media/image3.png"/><Relationship Id="rId21" Type="http://schemas.openxmlformats.org/officeDocument/2006/relationships/image" Target="../media/image19.png"/><Relationship Id="rId13" Type="http://schemas.openxmlformats.org/officeDocument/2006/relationships/image" Target="../media/image5.png"/><Relationship Id="rId12"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7.png"/><Relationship Id="rId9" Type="http://schemas.openxmlformats.org/officeDocument/2006/relationships/image" Target="../media/image6.png"/><Relationship Id="rId15" Type="http://schemas.openxmlformats.org/officeDocument/2006/relationships/image" Target="../media/image8.png"/><Relationship Id="rId14" Type="http://schemas.openxmlformats.org/officeDocument/2006/relationships/image" Target="../media/image11.png"/><Relationship Id="rId17" Type="http://schemas.openxmlformats.org/officeDocument/2006/relationships/image" Target="../media/image9.jpg"/><Relationship Id="rId16" Type="http://schemas.openxmlformats.org/officeDocument/2006/relationships/image" Target="../media/image10.png"/><Relationship Id="rId5" Type="http://schemas.openxmlformats.org/officeDocument/2006/relationships/image" Target="../media/image4.png"/><Relationship Id="rId19" Type="http://schemas.openxmlformats.org/officeDocument/2006/relationships/image" Target="../media/image2.png"/><Relationship Id="rId6" Type="http://schemas.openxmlformats.org/officeDocument/2006/relationships/image" Target="../media/image14.png"/><Relationship Id="rId18" Type="http://schemas.openxmlformats.org/officeDocument/2006/relationships/image" Target="../media/image13.png"/><Relationship Id="rId7" Type="http://schemas.openxmlformats.org/officeDocument/2006/relationships/image" Target="../media/image12.png"/><Relationship Id="rId8"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
          <p:cNvSpPr txBox="1"/>
          <p:nvPr/>
        </p:nvSpPr>
        <p:spPr>
          <a:xfrm>
            <a:off x="914400" y="5486400"/>
            <a:ext cx="31089600" cy="320421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8400" u="none">
              <a:solidFill>
                <a:schemeClr val="dk1"/>
              </a:solidFill>
              <a:latin typeface="Arial"/>
              <a:ea typeface="Arial"/>
              <a:cs typeface="Arial"/>
              <a:sym typeface="Arial"/>
            </a:endParaRPr>
          </a:p>
        </p:txBody>
      </p:sp>
      <p:sp>
        <p:nvSpPr>
          <p:cNvPr id="90" name="Google Shape;90;p1"/>
          <p:cNvSpPr txBox="1"/>
          <p:nvPr/>
        </p:nvSpPr>
        <p:spPr>
          <a:xfrm>
            <a:off x="914400" y="41384525"/>
            <a:ext cx="31089600" cy="2049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1" name="Google Shape;91;p1"/>
          <p:cNvSpPr txBox="1"/>
          <p:nvPr/>
        </p:nvSpPr>
        <p:spPr>
          <a:xfrm>
            <a:off x="6561137" y="2738437"/>
            <a:ext cx="19346862" cy="2452687"/>
          </a:xfrm>
          <a:prstGeom prst="rect">
            <a:avLst/>
          </a:prstGeom>
          <a:no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081E3F"/>
              </a:buClr>
              <a:buSzPts val="4800"/>
              <a:buFont typeface="Arial"/>
              <a:buNone/>
            </a:pPr>
            <a:r>
              <a:rPr b="1" lang="en-US" sz="4800">
                <a:solidFill>
                  <a:srgbClr val="081E3F"/>
                </a:solidFill>
              </a:rPr>
              <a:t>BOLO v14.0</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Students: </a:t>
            </a:r>
            <a:r>
              <a:rPr b="1" lang="en-US" sz="3500">
                <a:solidFill>
                  <a:srgbClr val="081E3F"/>
                </a:solidFill>
              </a:rPr>
              <a:t>Jesse Perez</a:t>
            </a:r>
            <a:endParaRPr b="0" i="0" sz="35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lang="en-US" sz="3500">
                <a:solidFill>
                  <a:srgbClr val="081E3F"/>
                </a:solidFill>
              </a:rPr>
              <a:t>Product Owner</a:t>
            </a:r>
            <a:r>
              <a:rPr b="1" i="0" lang="en-US" sz="3500" u="none" cap="none" strike="noStrike">
                <a:solidFill>
                  <a:srgbClr val="081E3F"/>
                </a:solidFill>
                <a:latin typeface="Arial"/>
                <a:ea typeface="Arial"/>
                <a:cs typeface="Arial"/>
                <a:sym typeface="Arial"/>
              </a:rPr>
              <a:t>: Jason Cohen &amp; Frank Alvarado</a:t>
            </a:r>
            <a:r>
              <a:rPr b="1" i="1" lang="en-US" sz="3500" u="none" cap="none" strike="noStrike">
                <a:solidFill>
                  <a:srgbClr val="081E3F"/>
                </a:solidFill>
                <a:latin typeface="Arial"/>
                <a:ea typeface="Arial"/>
                <a:cs typeface="Arial"/>
                <a:sym typeface="Arial"/>
              </a:rPr>
              <a:t> </a:t>
            </a:r>
            <a:r>
              <a:rPr b="0" i="0" lang="en-US" sz="3500" u="none" cap="none" strike="noStrike">
                <a:solidFill>
                  <a:srgbClr val="161645"/>
                </a:solidFill>
                <a:latin typeface="Arial"/>
                <a:ea typeface="Arial"/>
                <a:cs typeface="Arial"/>
                <a:sym typeface="Arial"/>
              </a:rPr>
              <a:t> </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a:t>
            </a:r>
            <a:r>
              <a:rPr b="1" lang="en-US" sz="3500" u="none" cap="none" strike="noStrike">
                <a:solidFill>
                  <a:srgbClr val="081E3F"/>
                </a:solidFill>
                <a:latin typeface="Arial"/>
                <a:ea typeface="Arial"/>
                <a:cs typeface="Arial"/>
                <a:sym typeface="Arial"/>
              </a:rPr>
              <a:t> </a:t>
            </a:r>
            <a:r>
              <a:rPr b="1" lang="en-US" sz="3500" u="none" cap="none" strike="noStrike">
                <a:solidFill>
                  <a:srgbClr val="081E3F"/>
                </a:solidFill>
              </a:rPr>
              <a:t>Dr. Masoud Sadjadi, Florida International University</a:t>
            </a:r>
            <a:endParaRPr b="1"/>
          </a:p>
        </p:txBody>
      </p:sp>
      <p:sp>
        <p:nvSpPr>
          <p:cNvPr id="92" name="Google Shape;92;p1"/>
          <p:cNvSpPr txBox="1"/>
          <p:nvPr/>
        </p:nvSpPr>
        <p:spPr>
          <a:xfrm>
            <a:off x="1219200" y="41605200"/>
            <a:ext cx="30632400" cy="1784400"/>
          </a:xfrm>
          <a:prstGeom prst="rect">
            <a:avLst/>
          </a:prstGeom>
          <a:noFill/>
          <a:ln>
            <a:noFill/>
          </a:ln>
        </p:spPr>
        <p:txBody>
          <a:bodyPr anchorCtr="0" anchor="t" bIns="49325" lIns="98650" spcFirstLastPara="1" rIns="98650" wrap="square" tIns="49325">
            <a:spAutoFit/>
          </a:bodyPr>
          <a:lstStyle/>
          <a:p>
            <a:pPr indent="-493712" lvl="0" marL="493712" marR="0" rtl="0" algn="ctr">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 FIU and the Architecture Department. I thank Massoud S</a:t>
            </a:r>
            <a:r>
              <a:rPr lang="en-US" sz="3000">
                <a:solidFill>
                  <a:schemeClr val="dk1"/>
                </a:solidFill>
              </a:rPr>
              <a:t>adjadi for the guidance he has provided, I thank</a:t>
            </a:r>
            <a:r>
              <a:rPr b="0" i="0" lang="en-US" sz="3000" u="none" cap="none" strike="noStrike">
                <a:solidFill>
                  <a:schemeClr val="dk1"/>
                </a:solidFill>
                <a:latin typeface="Arial"/>
                <a:ea typeface="Arial"/>
                <a:cs typeface="Arial"/>
                <a:sym typeface="Arial"/>
              </a:rPr>
              <a:t> Jason Co</a:t>
            </a:r>
            <a:r>
              <a:rPr lang="en-US" sz="3000">
                <a:solidFill>
                  <a:schemeClr val="dk1"/>
                </a:solidFill>
              </a:rPr>
              <a:t>hen &amp; Frank Alvarado from the Pinecrest Police Department for allowing me to work on their vision, and a special thanks to my teammate,  Viacheslav Tourachev,</a:t>
            </a:r>
            <a:r>
              <a:rPr b="0" i="0" lang="en-US" sz="3000" u="none" cap="none" strike="noStrike">
                <a:solidFill>
                  <a:schemeClr val="dk1"/>
                </a:solidFill>
                <a:latin typeface="Arial"/>
                <a:ea typeface="Arial"/>
                <a:cs typeface="Arial"/>
                <a:sym typeface="Arial"/>
              </a:rPr>
              <a:t> for matching </a:t>
            </a:r>
            <a:r>
              <a:rPr lang="en-US" sz="3000">
                <a:solidFill>
                  <a:schemeClr val="dk1"/>
                </a:solidFill>
              </a:rPr>
              <a:t>the hard work and dedication put into this project.</a:t>
            </a:r>
            <a:endParaRPr/>
          </a:p>
        </p:txBody>
      </p:sp>
      <p:sp>
        <p:nvSpPr>
          <p:cNvPr id="93" name="Google Shape;93;p1"/>
          <p:cNvSpPr txBox="1"/>
          <p:nvPr/>
        </p:nvSpPr>
        <p:spPr>
          <a:xfrm>
            <a:off x="1219200" y="5792787"/>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FFFFFF"/>
                </a:solidFill>
                <a:latin typeface="Arial"/>
                <a:ea typeface="Arial"/>
                <a:cs typeface="Arial"/>
                <a:sym typeface="Arial"/>
              </a:rPr>
              <a:t>Problem</a:t>
            </a:r>
            <a:endParaRPr>
              <a:solidFill>
                <a:srgbClr val="FFFFFF"/>
              </a:solidFill>
            </a:endParaRPr>
          </a:p>
        </p:txBody>
      </p:sp>
      <p:sp>
        <p:nvSpPr>
          <p:cNvPr id="94" name="Google Shape;94;p1"/>
          <p:cNvSpPr txBox="1"/>
          <p:nvPr/>
        </p:nvSpPr>
        <p:spPr>
          <a:xfrm>
            <a:off x="1230312" y="40875000"/>
            <a:ext cx="4980000" cy="73020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FFFFFF"/>
                </a:solidFill>
                <a:latin typeface="Arial"/>
                <a:ea typeface="Arial"/>
                <a:cs typeface="Arial"/>
                <a:sym typeface="Arial"/>
              </a:rPr>
              <a:t>Acknowledgement</a:t>
            </a:r>
            <a:endParaRPr>
              <a:solidFill>
                <a:srgbClr val="FFFFFF"/>
              </a:solidFill>
            </a:endParaRPr>
          </a:p>
        </p:txBody>
      </p:sp>
      <p:sp>
        <p:nvSpPr>
          <p:cNvPr id="95" name="Google Shape;95;p1"/>
          <p:cNvSpPr txBox="1"/>
          <p:nvPr/>
        </p:nvSpPr>
        <p:spPr>
          <a:xfrm>
            <a:off x="1219200" y="13740825"/>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FFFFFF"/>
                </a:solidFill>
                <a:latin typeface="Arial"/>
                <a:ea typeface="Arial"/>
                <a:cs typeface="Arial"/>
                <a:sym typeface="Arial"/>
              </a:rPr>
              <a:t>Current System</a:t>
            </a:r>
            <a:endParaRPr>
              <a:solidFill>
                <a:srgbClr val="FFFFFF"/>
              </a:solidFill>
            </a:endParaRPr>
          </a:p>
        </p:txBody>
      </p:sp>
      <p:sp>
        <p:nvSpPr>
          <p:cNvPr id="96" name="Google Shape;96;p1"/>
          <p:cNvSpPr txBox="1"/>
          <p:nvPr/>
        </p:nvSpPr>
        <p:spPr>
          <a:xfrm>
            <a:off x="1219200" y="20124137"/>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FFFFFF"/>
                </a:solidFill>
                <a:latin typeface="Arial"/>
                <a:ea typeface="Arial"/>
                <a:cs typeface="Arial"/>
                <a:sym typeface="Arial"/>
              </a:rPr>
              <a:t>Requirements</a:t>
            </a:r>
            <a:endParaRPr>
              <a:solidFill>
                <a:srgbClr val="FFFFFF"/>
              </a:solidFill>
            </a:endParaRPr>
          </a:p>
        </p:txBody>
      </p:sp>
      <p:sp>
        <p:nvSpPr>
          <p:cNvPr id="97" name="Google Shape;97;p1"/>
          <p:cNvSpPr txBox="1"/>
          <p:nvPr/>
        </p:nvSpPr>
        <p:spPr>
          <a:xfrm>
            <a:off x="13012738" y="5651500"/>
            <a:ext cx="109728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FFFFFF"/>
                </a:solidFill>
                <a:latin typeface="Arial"/>
                <a:ea typeface="Arial"/>
                <a:cs typeface="Arial"/>
                <a:sym typeface="Arial"/>
              </a:rPr>
              <a:t>System Design &amp; Implementation</a:t>
            </a:r>
            <a:endParaRPr>
              <a:solidFill>
                <a:srgbClr val="FFFFFF"/>
              </a:solidFill>
            </a:endParaRPr>
          </a:p>
        </p:txBody>
      </p:sp>
      <p:sp>
        <p:nvSpPr>
          <p:cNvPr id="98" name="Google Shape;98;p1"/>
          <p:cNvSpPr txBox="1"/>
          <p:nvPr/>
        </p:nvSpPr>
        <p:spPr>
          <a:xfrm>
            <a:off x="13012750" y="21099400"/>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FFFFFF"/>
                </a:solidFill>
                <a:latin typeface="Arial"/>
                <a:ea typeface="Arial"/>
                <a:cs typeface="Arial"/>
                <a:sym typeface="Arial"/>
              </a:rPr>
              <a:t>Object Design</a:t>
            </a:r>
            <a:endParaRPr>
              <a:solidFill>
                <a:srgbClr val="FFFFFF"/>
              </a:solidFill>
            </a:endParaRPr>
          </a:p>
        </p:txBody>
      </p:sp>
      <p:sp>
        <p:nvSpPr>
          <p:cNvPr id="99" name="Google Shape;99;p1"/>
          <p:cNvSpPr txBox="1"/>
          <p:nvPr/>
        </p:nvSpPr>
        <p:spPr>
          <a:xfrm>
            <a:off x="1219200" y="31207700"/>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FFFFFF"/>
                </a:solidFill>
                <a:latin typeface="Arial"/>
                <a:ea typeface="Arial"/>
                <a:cs typeface="Arial"/>
                <a:sym typeface="Arial"/>
              </a:rPr>
              <a:t>Verification</a:t>
            </a:r>
            <a:endParaRPr>
              <a:solidFill>
                <a:srgbClr val="FFFFFF"/>
              </a:solidFill>
            </a:endParaRPr>
          </a:p>
        </p:txBody>
      </p:sp>
      <p:sp>
        <p:nvSpPr>
          <p:cNvPr id="100" name="Google Shape;100;p1"/>
          <p:cNvSpPr txBox="1"/>
          <p:nvPr/>
        </p:nvSpPr>
        <p:spPr>
          <a:xfrm>
            <a:off x="13012750" y="29955963"/>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FFFFFF"/>
                </a:solidFill>
                <a:latin typeface="Arial"/>
                <a:ea typeface="Arial"/>
                <a:cs typeface="Arial"/>
                <a:sym typeface="Arial"/>
              </a:rPr>
              <a:t>Screenshots</a:t>
            </a:r>
            <a:endParaRPr>
              <a:solidFill>
                <a:srgbClr val="FFFFFF"/>
              </a:solidFill>
            </a:endParaRPr>
          </a:p>
        </p:txBody>
      </p:sp>
      <p:sp>
        <p:nvSpPr>
          <p:cNvPr id="101" name="Google Shape;101;p1"/>
          <p:cNvSpPr txBox="1"/>
          <p:nvPr/>
        </p:nvSpPr>
        <p:spPr>
          <a:xfrm>
            <a:off x="13012750" y="13375438"/>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FFFFFF"/>
                </a:solidFill>
                <a:latin typeface="Arial"/>
                <a:ea typeface="Arial"/>
                <a:cs typeface="Arial"/>
                <a:sym typeface="Arial"/>
              </a:rPr>
              <a:t>Summary</a:t>
            </a:r>
            <a:endParaRPr>
              <a:solidFill>
                <a:srgbClr val="FFFFFF"/>
              </a:solidFill>
            </a:endParaRPr>
          </a:p>
        </p:txBody>
      </p:sp>
      <p:sp>
        <p:nvSpPr>
          <p:cNvPr id="102" name="Google Shape;102;p1"/>
          <p:cNvSpPr txBox="1"/>
          <p:nvPr/>
        </p:nvSpPr>
        <p:spPr>
          <a:xfrm>
            <a:off x="6561137" y="0"/>
            <a:ext cx="19346862" cy="2278062"/>
          </a:xfrm>
          <a:prstGeom prst="rect">
            <a:avLst/>
          </a:prstGeom>
          <a:solidFill>
            <a:schemeClr val="lt1"/>
          </a:solidFill>
          <a:ln cap="flat" cmpd="sng" w="25400">
            <a:solidFill>
              <a:srgbClr val="FFFFFF"/>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7000"/>
              <a:buFont typeface="Arial"/>
              <a:buNone/>
            </a:pPr>
            <a:r>
              <a:rPr b="1" i="0" lang="en-US" sz="7000" u="none">
                <a:solidFill>
                  <a:srgbClr val="B6862C"/>
                </a:solidFill>
                <a:latin typeface="Arial"/>
                <a:ea typeface="Arial"/>
                <a:cs typeface="Arial"/>
                <a:sym typeface="Arial"/>
              </a:rPr>
              <a:t>School of Computing &amp; Information Sciences</a:t>
            </a:r>
            <a:endParaRPr/>
          </a:p>
          <a:p>
            <a:pPr indent="0" lvl="0" marL="0" marR="0" rtl="0" algn="ctr">
              <a:lnSpc>
                <a:spcPct val="100000"/>
              </a:lnSpc>
              <a:spcBef>
                <a:spcPts val="0"/>
              </a:spcBef>
              <a:spcAft>
                <a:spcPts val="0"/>
              </a:spcAft>
              <a:buClr>
                <a:srgbClr val="B6862C"/>
              </a:buClr>
              <a:buSzPts val="7200"/>
              <a:buFont typeface="Arial"/>
              <a:buNone/>
            </a:pPr>
            <a:r>
              <a:rPr b="0" i="1" lang="en-US" sz="7200" u="none">
                <a:solidFill>
                  <a:srgbClr val="B6862C"/>
                </a:solidFill>
                <a:latin typeface="Arial"/>
                <a:ea typeface="Arial"/>
                <a:cs typeface="Arial"/>
                <a:sym typeface="Arial"/>
              </a:rPr>
              <a:t>Spring 2020 Senior Design Project</a:t>
            </a:r>
            <a:endParaRPr/>
          </a:p>
        </p:txBody>
      </p:sp>
      <p:pic>
        <p:nvPicPr>
          <p:cNvPr id="103" name="Google Shape;103;p1"/>
          <p:cNvPicPr preferRelativeResize="0"/>
          <p:nvPr/>
        </p:nvPicPr>
        <p:blipFill rotWithShape="1">
          <a:blip r:embed="rId3">
            <a:alphaModFix/>
          </a:blip>
          <a:srcRect b="0" l="0" r="0" t="0"/>
          <a:stretch/>
        </p:blipFill>
        <p:spPr>
          <a:xfrm>
            <a:off x="1230312" y="695325"/>
            <a:ext cx="3913187" cy="3876675"/>
          </a:xfrm>
          <a:prstGeom prst="rect">
            <a:avLst/>
          </a:prstGeom>
          <a:noFill/>
          <a:ln>
            <a:noFill/>
          </a:ln>
        </p:spPr>
      </p:pic>
      <p:pic>
        <p:nvPicPr>
          <p:cNvPr id="104" name="Google Shape;104;p1"/>
          <p:cNvPicPr preferRelativeResize="0"/>
          <p:nvPr/>
        </p:nvPicPr>
        <p:blipFill rotWithShape="1">
          <a:blip r:embed="rId4">
            <a:alphaModFix/>
          </a:blip>
          <a:srcRect b="0" l="0" r="0" t="0"/>
          <a:stretch/>
        </p:blipFill>
        <p:spPr>
          <a:xfrm>
            <a:off x="27287538" y="-4762"/>
            <a:ext cx="4094162" cy="5254625"/>
          </a:xfrm>
          <a:prstGeom prst="rect">
            <a:avLst/>
          </a:prstGeom>
          <a:noFill/>
          <a:ln>
            <a:noFill/>
          </a:ln>
        </p:spPr>
      </p:pic>
      <p:sp>
        <p:nvSpPr>
          <p:cNvPr id="105" name="Google Shape;105;p1"/>
          <p:cNvSpPr txBox="1"/>
          <p:nvPr/>
        </p:nvSpPr>
        <p:spPr>
          <a:xfrm>
            <a:off x="914400" y="38347050"/>
            <a:ext cx="31089600" cy="2049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106" name="Google Shape;106;p1"/>
          <p:cNvSpPr txBox="1"/>
          <p:nvPr/>
        </p:nvSpPr>
        <p:spPr>
          <a:xfrm>
            <a:off x="1230312" y="37921350"/>
            <a:ext cx="4980000" cy="730200"/>
          </a:xfrm>
          <a:prstGeom prst="rect">
            <a:avLst/>
          </a:prstGeom>
          <a:solidFill>
            <a:srgbClr val="000000"/>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FFFFFF"/>
              </a:buClr>
              <a:buSzPts val="4100"/>
              <a:buFont typeface="Arial"/>
              <a:buNone/>
            </a:pPr>
            <a:r>
              <a:rPr b="1" i="0" lang="en-US" sz="4100" u="none" cap="none" strike="noStrike">
                <a:solidFill>
                  <a:srgbClr val="FFFFFF"/>
                </a:solidFill>
                <a:latin typeface="Arial"/>
                <a:ea typeface="Arial"/>
                <a:cs typeface="Arial"/>
                <a:sym typeface="Arial"/>
              </a:rPr>
              <a:t>Built With</a:t>
            </a:r>
            <a:endParaRPr/>
          </a:p>
        </p:txBody>
      </p:sp>
      <p:pic>
        <p:nvPicPr>
          <p:cNvPr id="107" name="Google Shape;107;p1"/>
          <p:cNvPicPr preferRelativeResize="0"/>
          <p:nvPr/>
        </p:nvPicPr>
        <p:blipFill rotWithShape="1">
          <a:blip r:embed="rId5">
            <a:alphaModFix/>
          </a:blip>
          <a:srcRect b="0" l="0" r="0" t="0"/>
          <a:stretch/>
        </p:blipFill>
        <p:spPr>
          <a:xfrm>
            <a:off x="6166650" y="38465388"/>
            <a:ext cx="1754187" cy="1831975"/>
          </a:xfrm>
          <a:prstGeom prst="rect">
            <a:avLst/>
          </a:prstGeom>
          <a:noFill/>
          <a:ln>
            <a:noFill/>
          </a:ln>
        </p:spPr>
      </p:pic>
      <p:pic>
        <p:nvPicPr>
          <p:cNvPr id="108" name="Google Shape;108;p1"/>
          <p:cNvPicPr preferRelativeResize="0"/>
          <p:nvPr/>
        </p:nvPicPr>
        <p:blipFill rotWithShape="1">
          <a:blip r:embed="rId6">
            <a:alphaModFix/>
          </a:blip>
          <a:srcRect b="0" l="0" r="0" t="0"/>
          <a:stretch/>
        </p:blipFill>
        <p:spPr>
          <a:xfrm>
            <a:off x="1739112" y="38701925"/>
            <a:ext cx="3860800" cy="1393825"/>
          </a:xfrm>
          <a:prstGeom prst="rect">
            <a:avLst/>
          </a:prstGeom>
          <a:noFill/>
          <a:ln>
            <a:noFill/>
          </a:ln>
        </p:spPr>
      </p:pic>
      <p:pic>
        <p:nvPicPr>
          <p:cNvPr id="109" name="Google Shape;109;p1"/>
          <p:cNvPicPr preferRelativeResize="0"/>
          <p:nvPr/>
        </p:nvPicPr>
        <p:blipFill rotWithShape="1">
          <a:blip r:embed="rId7">
            <a:alphaModFix/>
          </a:blip>
          <a:srcRect b="0" l="0" r="0" t="0"/>
          <a:stretch/>
        </p:blipFill>
        <p:spPr>
          <a:xfrm>
            <a:off x="8487575" y="38451100"/>
            <a:ext cx="1914524" cy="1862138"/>
          </a:xfrm>
          <a:prstGeom prst="rect">
            <a:avLst/>
          </a:prstGeom>
          <a:noFill/>
          <a:ln>
            <a:noFill/>
          </a:ln>
        </p:spPr>
      </p:pic>
      <p:pic>
        <p:nvPicPr>
          <p:cNvPr descr="GitHub Logos and Usage · GitHub" id="110" name="Google Shape;110;p1"/>
          <p:cNvPicPr preferRelativeResize="0"/>
          <p:nvPr/>
        </p:nvPicPr>
        <p:blipFill rotWithShape="1">
          <a:blip r:embed="rId8">
            <a:alphaModFix/>
          </a:blip>
          <a:srcRect b="0" l="0" r="0" t="11535"/>
          <a:stretch/>
        </p:blipFill>
        <p:spPr>
          <a:xfrm>
            <a:off x="10838662" y="38508250"/>
            <a:ext cx="2066925" cy="1827211"/>
          </a:xfrm>
          <a:prstGeom prst="rect">
            <a:avLst/>
          </a:prstGeom>
          <a:noFill/>
          <a:ln>
            <a:noFill/>
          </a:ln>
        </p:spPr>
      </p:pic>
      <p:pic>
        <p:nvPicPr>
          <p:cNvPr id="111" name="Google Shape;111;p1"/>
          <p:cNvPicPr preferRelativeResize="0"/>
          <p:nvPr/>
        </p:nvPicPr>
        <p:blipFill rotWithShape="1">
          <a:blip r:embed="rId9">
            <a:alphaModFix/>
          </a:blip>
          <a:srcRect b="0" l="0" r="0" t="0"/>
          <a:stretch/>
        </p:blipFill>
        <p:spPr>
          <a:xfrm>
            <a:off x="13221500" y="38551113"/>
            <a:ext cx="4205288" cy="1660525"/>
          </a:xfrm>
          <a:prstGeom prst="rect">
            <a:avLst/>
          </a:prstGeom>
          <a:noFill/>
          <a:ln>
            <a:noFill/>
          </a:ln>
        </p:spPr>
      </p:pic>
      <p:pic>
        <p:nvPicPr>
          <p:cNvPr id="112" name="Google Shape;112;p1"/>
          <p:cNvPicPr preferRelativeResize="0"/>
          <p:nvPr/>
        </p:nvPicPr>
        <p:blipFill rotWithShape="1">
          <a:blip r:embed="rId10">
            <a:alphaModFix/>
          </a:blip>
          <a:srcRect b="0" l="0" r="0" t="0"/>
          <a:stretch/>
        </p:blipFill>
        <p:spPr>
          <a:xfrm>
            <a:off x="17615700" y="38411413"/>
            <a:ext cx="1766887" cy="1789113"/>
          </a:xfrm>
          <a:prstGeom prst="rect">
            <a:avLst/>
          </a:prstGeom>
          <a:noFill/>
          <a:ln>
            <a:noFill/>
          </a:ln>
        </p:spPr>
      </p:pic>
      <p:pic>
        <p:nvPicPr>
          <p:cNvPr id="113" name="Google Shape;113;p1"/>
          <p:cNvPicPr preferRelativeResize="0"/>
          <p:nvPr/>
        </p:nvPicPr>
        <p:blipFill rotWithShape="1">
          <a:blip r:embed="rId11">
            <a:alphaModFix/>
          </a:blip>
          <a:srcRect b="0" l="0" r="0" t="0"/>
          <a:stretch/>
        </p:blipFill>
        <p:spPr>
          <a:xfrm>
            <a:off x="19930275" y="38668588"/>
            <a:ext cx="3743325" cy="1495425"/>
          </a:xfrm>
          <a:prstGeom prst="rect">
            <a:avLst/>
          </a:prstGeom>
          <a:noFill/>
          <a:ln>
            <a:noFill/>
          </a:ln>
        </p:spPr>
      </p:pic>
      <p:pic>
        <p:nvPicPr>
          <p:cNvPr id="114" name="Google Shape;114;p1"/>
          <p:cNvPicPr preferRelativeResize="0"/>
          <p:nvPr/>
        </p:nvPicPr>
        <p:blipFill rotWithShape="1">
          <a:blip r:embed="rId12">
            <a:alphaModFix/>
          </a:blip>
          <a:srcRect b="0" l="0" r="0" t="0"/>
          <a:stretch/>
        </p:blipFill>
        <p:spPr>
          <a:xfrm>
            <a:off x="24373688" y="38443163"/>
            <a:ext cx="2286002" cy="1670051"/>
          </a:xfrm>
          <a:prstGeom prst="rect">
            <a:avLst/>
          </a:prstGeom>
          <a:noFill/>
          <a:ln>
            <a:noFill/>
          </a:ln>
        </p:spPr>
      </p:pic>
      <p:pic>
        <p:nvPicPr>
          <p:cNvPr descr="Microsoft SQL Server Management Studio - Reviews, Pros &amp; Cons ..." id="115" name="Google Shape;115;p1"/>
          <p:cNvPicPr preferRelativeResize="0"/>
          <p:nvPr/>
        </p:nvPicPr>
        <p:blipFill rotWithShape="1">
          <a:blip r:embed="rId13">
            <a:alphaModFix/>
          </a:blip>
          <a:srcRect b="0" l="0" r="0" t="0"/>
          <a:stretch/>
        </p:blipFill>
        <p:spPr>
          <a:xfrm>
            <a:off x="26777163" y="38408238"/>
            <a:ext cx="1905000" cy="1905000"/>
          </a:xfrm>
          <a:prstGeom prst="rect">
            <a:avLst/>
          </a:prstGeom>
          <a:noFill/>
          <a:ln>
            <a:noFill/>
          </a:ln>
        </p:spPr>
      </p:pic>
      <p:pic>
        <p:nvPicPr>
          <p:cNvPr id="116" name="Google Shape;116;p1"/>
          <p:cNvPicPr preferRelativeResize="0"/>
          <p:nvPr/>
        </p:nvPicPr>
        <p:blipFill rotWithShape="1">
          <a:blip r:embed="rId14">
            <a:alphaModFix/>
          </a:blip>
          <a:srcRect b="0" l="0" r="0" t="0"/>
          <a:stretch/>
        </p:blipFill>
        <p:spPr>
          <a:xfrm>
            <a:off x="29191750" y="38587625"/>
            <a:ext cx="1538287" cy="1587501"/>
          </a:xfrm>
          <a:prstGeom prst="rect">
            <a:avLst/>
          </a:prstGeom>
          <a:noFill/>
          <a:ln>
            <a:noFill/>
          </a:ln>
        </p:spPr>
      </p:pic>
      <p:pic>
        <p:nvPicPr>
          <p:cNvPr id="117" name="Google Shape;117;p1"/>
          <p:cNvPicPr preferRelativeResize="0"/>
          <p:nvPr/>
        </p:nvPicPr>
        <p:blipFill>
          <a:blip r:embed="rId15">
            <a:alphaModFix/>
          </a:blip>
          <a:stretch>
            <a:fillRect/>
          </a:stretch>
        </p:blipFill>
        <p:spPr>
          <a:xfrm>
            <a:off x="23048113" y="6707522"/>
            <a:ext cx="1914525" cy="1719153"/>
          </a:xfrm>
          <a:prstGeom prst="rect">
            <a:avLst/>
          </a:prstGeom>
          <a:noFill/>
          <a:ln>
            <a:noFill/>
          </a:ln>
        </p:spPr>
      </p:pic>
      <p:pic>
        <p:nvPicPr>
          <p:cNvPr id="118" name="Google Shape;118;p1"/>
          <p:cNvPicPr preferRelativeResize="0"/>
          <p:nvPr/>
        </p:nvPicPr>
        <p:blipFill>
          <a:blip r:embed="rId16">
            <a:alphaModFix/>
          </a:blip>
          <a:stretch>
            <a:fillRect/>
          </a:stretch>
        </p:blipFill>
        <p:spPr>
          <a:xfrm>
            <a:off x="22505374" y="12657351"/>
            <a:ext cx="9086625" cy="18521807"/>
          </a:xfrm>
          <a:prstGeom prst="rect">
            <a:avLst/>
          </a:prstGeom>
          <a:noFill/>
          <a:ln>
            <a:noFill/>
          </a:ln>
        </p:spPr>
      </p:pic>
      <p:pic>
        <p:nvPicPr>
          <p:cNvPr id="119" name="Google Shape;119;p1"/>
          <p:cNvPicPr preferRelativeResize="0"/>
          <p:nvPr/>
        </p:nvPicPr>
        <p:blipFill>
          <a:blip r:embed="rId17">
            <a:alphaModFix/>
          </a:blip>
          <a:stretch>
            <a:fillRect/>
          </a:stretch>
        </p:blipFill>
        <p:spPr>
          <a:xfrm>
            <a:off x="13917224" y="6843575"/>
            <a:ext cx="1419642" cy="1484715"/>
          </a:xfrm>
          <a:prstGeom prst="rect">
            <a:avLst/>
          </a:prstGeom>
          <a:noFill/>
          <a:ln>
            <a:noFill/>
          </a:ln>
        </p:spPr>
      </p:pic>
      <p:pic>
        <p:nvPicPr>
          <p:cNvPr id="120" name="Google Shape;120;p1"/>
          <p:cNvPicPr preferRelativeResize="0"/>
          <p:nvPr/>
        </p:nvPicPr>
        <p:blipFill>
          <a:blip r:embed="rId15">
            <a:alphaModFix/>
          </a:blip>
          <a:stretch>
            <a:fillRect/>
          </a:stretch>
        </p:blipFill>
        <p:spPr>
          <a:xfrm>
            <a:off x="13857900" y="9213234"/>
            <a:ext cx="1538275" cy="1393568"/>
          </a:xfrm>
          <a:prstGeom prst="rect">
            <a:avLst/>
          </a:prstGeom>
          <a:noFill/>
          <a:ln>
            <a:noFill/>
          </a:ln>
        </p:spPr>
      </p:pic>
      <p:pic>
        <p:nvPicPr>
          <p:cNvPr id="121" name="Google Shape;121;p1"/>
          <p:cNvPicPr preferRelativeResize="0"/>
          <p:nvPr/>
        </p:nvPicPr>
        <p:blipFill>
          <a:blip r:embed="rId18">
            <a:alphaModFix/>
          </a:blip>
          <a:stretch>
            <a:fillRect/>
          </a:stretch>
        </p:blipFill>
        <p:spPr>
          <a:xfrm>
            <a:off x="14004032" y="11599631"/>
            <a:ext cx="1235967" cy="1374894"/>
          </a:xfrm>
          <a:prstGeom prst="rect">
            <a:avLst/>
          </a:prstGeom>
          <a:noFill/>
          <a:ln>
            <a:noFill/>
          </a:ln>
        </p:spPr>
      </p:pic>
      <p:pic>
        <p:nvPicPr>
          <p:cNvPr id="122" name="Google Shape;122;p1"/>
          <p:cNvPicPr preferRelativeResize="0"/>
          <p:nvPr/>
        </p:nvPicPr>
        <p:blipFill>
          <a:blip r:embed="rId19">
            <a:alphaModFix/>
          </a:blip>
          <a:stretch>
            <a:fillRect/>
          </a:stretch>
        </p:blipFill>
        <p:spPr>
          <a:xfrm rot="5400000">
            <a:off x="14184572" y="8332184"/>
            <a:ext cx="884946" cy="877155"/>
          </a:xfrm>
          <a:prstGeom prst="rect">
            <a:avLst/>
          </a:prstGeom>
          <a:noFill/>
          <a:ln>
            <a:noFill/>
          </a:ln>
        </p:spPr>
      </p:pic>
      <p:pic>
        <p:nvPicPr>
          <p:cNvPr id="123" name="Google Shape;123;p1"/>
          <p:cNvPicPr preferRelativeResize="0"/>
          <p:nvPr/>
        </p:nvPicPr>
        <p:blipFill>
          <a:blip r:embed="rId19">
            <a:alphaModFix/>
          </a:blip>
          <a:stretch>
            <a:fillRect/>
          </a:stretch>
        </p:blipFill>
        <p:spPr>
          <a:xfrm rot="5400000">
            <a:off x="14179541" y="10610695"/>
            <a:ext cx="884946" cy="877155"/>
          </a:xfrm>
          <a:prstGeom prst="rect">
            <a:avLst/>
          </a:prstGeom>
          <a:noFill/>
          <a:ln>
            <a:noFill/>
          </a:ln>
        </p:spPr>
      </p:pic>
      <p:pic>
        <p:nvPicPr>
          <p:cNvPr id="124" name="Google Shape;124;p1"/>
          <p:cNvPicPr preferRelativeResize="0"/>
          <p:nvPr/>
        </p:nvPicPr>
        <p:blipFill>
          <a:blip r:embed="rId17">
            <a:alphaModFix/>
          </a:blip>
          <a:stretch>
            <a:fillRect/>
          </a:stretch>
        </p:blipFill>
        <p:spPr>
          <a:xfrm>
            <a:off x="18067346" y="6651292"/>
            <a:ext cx="1766875" cy="1831596"/>
          </a:xfrm>
          <a:prstGeom prst="rect">
            <a:avLst/>
          </a:prstGeom>
          <a:noFill/>
          <a:ln>
            <a:noFill/>
          </a:ln>
        </p:spPr>
      </p:pic>
      <p:pic>
        <p:nvPicPr>
          <p:cNvPr id="125" name="Google Shape;125;p1"/>
          <p:cNvPicPr preferRelativeResize="0"/>
          <p:nvPr/>
        </p:nvPicPr>
        <p:blipFill rotWithShape="1">
          <a:blip r:embed="rId12">
            <a:alphaModFix/>
          </a:blip>
          <a:srcRect b="0" l="0" r="0" t="0"/>
          <a:stretch/>
        </p:blipFill>
        <p:spPr>
          <a:xfrm>
            <a:off x="28176525" y="6732063"/>
            <a:ext cx="2286002" cy="1670051"/>
          </a:xfrm>
          <a:prstGeom prst="rect">
            <a:avLst/>
          </a:prstGeom>
          <a:noFill/>
          <a:ln>
            <a:noFill/>
          </a:ln>
        </p:spPr>
      </p:pic>
      <p:sp>
        <p:nvSpPr>
          <p:cNvPr id="126" name="Google Shape;126;p1"/>
          <p:cNvSpPr txBox="1"/>
          <p:nvPr/>
        </p:nvSpPr>
        <p:spPr>
          <a:xfrm>
            <a:off x="1219200" y="6454325"/>
            <a:ext cx="11176800" cy="68688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None/>
            </a:pPr>
            <a:r>
              <a:rPr lang="en-US" sz="4800"/>
              <a:t>Be On the Look Out (BOLO) flyers are used by Police Departments as a way of communicating information about crimes and suspicious activity. These flyers are currently being created and processed manually. There is a need for a robust and automated system which can handle the creation, organization, and distribution of BOLO flyers</a:t>
            </a:r>
            <a:endParaRPr sz="4800"/>
          </a:p>
        </p:txBody>
      </p:sp>
      <p:sp>
        <p:nvSpPr>
          <p:cNvPr id="127" name="Google Shape;127;p1"/>
          <p:cNvSpPr txBox="1"/>
          <p:nvPr/>
        </p:nvSpPr>
        <p:spPr>
          <a:xfrm>
            <a:off x="1230300" y="14369125"/>
            <a:ext cx="10972800" cy="5479200"/>
          </a:xfrm>
          <a:prstGeom prst="rect">
            <a:avLst/>
          </a:prstGeom>
          <a:no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lang="en-US" sz="4800"/>
              <a:t>The BOLO application was designed and developed by previous FIU seniors who have worked to enhance the system. BOLO v13.0 worked to get the application hosted on a live server accessible through the domain name of “https://samjr.org”</a:t>
            </a:r>
            <a:endParaRPr sz="4800"/>
          </a:p>
        </p:txBody>
      </p:sp>
      <p:sp>
        <p:nvSpPr>
          <p:cNvPr id="128" name="Google Shape;128;p1"/>
          <p:cNvSpPr txBox="1"/>
          <p:nvPr/>
        </p:nvSpPr>
        <p:spPr>
          <a:xfrm>
            <a:off x="1230250" y="20855825"/>
            <a:ext cx="10972800" cy="101067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None/>
            </a:pPr>
            <a:r>
              <a:rPr lang="en-US" sz="4800"/>
              <a:t>The Product Owners required a beta testable product which was achieved with the following:</a:t>
            </a:r>
            <a:endParaRPr sz="4800"/>
          </a:p>
          <a:p>
            <a:pPr indent="-533400" lvl="0" marL="914400" rtl="0" algn="just">
              <a:spcBef>
                <a:spcPts val="0"/>
              </a:spcBef>
              <a:spcAft>
                <a:spcPts val="0"/>
              </a:spcAft>
              <a:buSzPts val="4800"/>
              <a:buChar char="●"/>
            </a:pPr>
            <a:r>
              <a:rPr lang="en-US" sz="4800"/>
              <a:t>Allow for back-end data to be accessible and safely editable from within the application</a:t>
            </a:r>
            <a:endParaRPr sz="4800"/>
          </a:p>
          <a:p>
            <a:pPr indent="-533400" lvl="0" marL="914400" rtl="0" algn="just">
              <a:spcBef>
                <a:spcPts val="0"/>
              </a:spcBef>
              <a:spcAft>
                <a:spcPts val="0"/>
              </a:spcAft>
              <a:buSzPts val="4800"/>
              <a:buChar char="●"/>
            </a:pPr>
            <a:r>
              <a:rPr lang="en-US" sz="4800"/>
              <a:t>Application must run on the Product Owners internal server</a:t>
            </a:r>
            <a:endParaRPr sz="4800"/>
          </a:p>
          <a:p>
            <a:pPr indent="-533400" lvl="0" marL="914400" rtl="0" algn="just">
              <a:spcBef>
                <a:spcPts val="0"/>
              </a:spcBef>
              <a:spcAft>
                <a:spcPts val="0"/>
              </a:spcAft>
              <a:buSzPts val="4800"/>
              <a:buChar char="●"/>
            </a:pPr>
            <a:r>
              <a:rPr lang="en-US" sz="4800"/>
              <a:t>Application must use the Product Owners secure Exchange Server for all Email functions</a:t>
            </a:r>
            <a:endParaRPr sz="4800"/>
          </a:p>
          <a:p>
            <a:pPr indent="-533400" lvl="0" marL="914400" rtl="0" algn="just">
              <a:spcBef>
                <a:spcPts val="0"/>
              </a:spcBef>
              <a:spcAft>
                <a:spcPts val="0"/>
              </a:spcAft>
              <a:buSzPts val="4800"/>
              <a:buChar char="●"/>
            </a:pPr>
            <a:r>
              <a:rPr lang="en-US" sz="4800"/>
              <a:t>Allow for the PDF generation and distribution of BOLO flyers</a:t>
            </a:r>
            <a:endParaRPr sz="4800"/>
          </a:p>
        </p:txBody>
      </p:sp>
      <p:sp>
        <p:nvSpPr>
          <p:cNvPr id="129" name="Google Shape;129;p1"/>
          <p:cNvSpPr txBox="1"/>
          <p:nvPr/>
        </p:nvSpPr>
        <p:spPr>
          <a:xfrm>
            <a:off x="1230300" y="31939400"/>
            <a:ext cx="10972800" cy="5479200"/>
          </a:xfrm>
          <a:prstGeom prst="rect">
            <a:avLst/>
          </a:prstGeom>
          <a:noFill/>
          <a:ln>
            <a:noFill/>
          </a:ln>
        </p:spPr>
        <p:txBody>
          <a:bodyPr anchorCtr="0" anchor="ctr" bIns="91425" lIns="91425" spcFirstLastPara="1" rIns="91425" wrap="square" tIns="91425">
            <a:noAutofit/>
          </a:bodyPr>
          <a:lstStyle/>
          <a:p>
            <a:pPr indent="0" lvl="0" marL="0" rtl="0" algn="just">
              <a:spcBef>
                <a:spcPts val="0"/>
              </a:spcBef>
              <a:spcAft>
                <a:spcPts val="0"/>
              </a:spcAft>
              <a:buNone/>
            </a:pPr>
            <a:r>
              <a:rPr lang="en-US" sz="4800"/>
              <a:t>We did not make major edits the overall architecture of the application, therefore the test cases from previous groups were used by manually executing unit, integration, and system tests. We have relied on SpringBoot and Angular for validation of requests. </a:t>
            </a:r>
            <a:endParaRPr sz="4800"/>
          </a:p>
        </p:txBody>
      </p:sp>
      <p:sp>
        <p:nvSpPr>
          <p:cNvPr id="130" name="Google Shape;130;p1"/>
          <p:cNvSpPr txBox="1"/>
          <p:nvPr/>
        </p:nvSpPr>
        <p:spPr>
          <a:xfrm>
            <a:off x="16994175" y="8751000"/>
            <a:ext cx="3913200" cy="4572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4800"/>
          </a:p>
          <a:p>
            <a:pPr indent="-533400" lvl="0" marL="457200" rtl="0" algn="l">
              <a:spcBef>
                <a:spcPts val="0"/>
              </a:spcBef>
              <a:spcAft>
                <a:spcPts val="0"/>
              </a:spcAft>
              <a:buSzPts val="4800"/>
              <a:buChar char="●"/>
            </a:pPr>
            <a:r>
              <a:rPr lang="en-US" sz="4800"/>
              <a:t>Angular 6</a:t>
            </a:r>
            <a:endParaRPr sz="4800"/>
          </a:p>
          <a:p>
            <a:pPr indent="-533400" lvl="0" marL="457200" rtl="0" algn="l">
              <a:spcBef>
                <a:spcPts val="0"/>
              </a:spcBef>
              <a:spcAft>
                <a:spcPts val="0"/>
              </a:spcAft>
              <a:buSzPts val="4800"/>
              <a:buChar char="●"/>
            </a:pPr>
            <a:r>
              <a:rPr lang="en-US" sz="4800"/>
              <a:t>HTML 5</a:t>
            </a:r>
            <a:endParaRPr sz="4800"/>
          </a:p>
          <a:p>
            <a:pPr indent="-533400" lvl="0" marL="457200" rtl="0" algn="l">
              <a:spcBef>
                <a:spcPts val="0"/>
              </a:spcBef>
              <a:spcAft>
                <a:spcPts val="0"/>
              </a:spcAft>
              <a:buSzPts val="4800"/>
              <a:buChar char="●"/>
            </a:pPr>
            <a:r>
              <a:rPr lang="en-US" sz="4800"/>
              <a:t>Bootstrap</a:t>
            </a:r>
            <a:endParaRPr sz="4800"/>
          </a:p>
          <a:p>
            <a:pPr indent="-533400" lvl="0" marL="457200" rtl="0" algn="l">
              <a:spcBef>
                <a:spcPts val="0"/>
              </a:spcBef>
              <a:spcAft>
                <a:spcPts val="0"/>
              </a:spcAft>
              <a:buSzPts val="4800"/>
              <a:buChar char="●"/>
            </a:pPr>
            <a:r>
              <a:rPr lang="en-US" sz="4800"/>
              <a:t>Angular Material</a:t>
            </a:r>
            <a:endParaRPr sz="4800"/>
          </a:p>
        </p:txBody>
      </p:sp>
      <p:sp>
        <p:nvSpPr>
          <p:cNvPr id="131" name="Google Shape;131;p1"/>
          <p:cNvSpPr txBox="1"/>
          <p:nvPr/>
        </p:nvSpPr>
        <p:spPr>
          <a:xfrm>
            <a:off x="21613100" y="8751000"/>
            <a:ext cx="5164200" cy="3142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b="1" sz="4800"/>
          </a:p>
          <a:p>
            <a:pPr indent="-533400" lvl="0" marL="457200" rtl="0" algn="l">
              <a:spcBef>
                <a:spcPts val="0"/>
              </a:spcBef>
              <a:spcAft>
                <a:spcPts val="0"/>
              </a:spcAft>
              <a:buSzPts val="4800"/>
              <a:buChar char="●"/>
            </a:pPr>
            <a:r>
              <a:rPr lang="en-US" sz="4800"/>
              <a:t>SpringBoot</a:t>
            </a:r>
            <a:br>
              <a:rPr lang="en-US" sz="4800"/>
            </a:br>
            <a:r>
              <a:rPr lang="en-US" sz="4800"/>
              <a:t>Java Framework</a:t>
            </a:r>
            <a:endParaRPr sz="4800"/>
          </a:p>
          <a:p>
            <a:pPr indent="-533400" lvl="0" marL="457200" rtl="0" algn="l">
              <a:spcBef>
                <a:spcPts val="0"/>
              </a:spcBef>
              <a:spcAft>
                <a:spcPts val="0"/>
              </a:spcAft>
              <a:buSzPts val="4800"/>
              <a:buChar char="●"/>
            </a:pPr>
            <a:r>
              <a:rPr lang="en-US" sz="4800"/>
              <a:t>RESTful API</a:t>
            </a:r>
            <a:endParaRPr sz="4800"/>
          </a:p>
        </p:txBody>
      </p:sp>
      <p:sp>
        <p:nvSpPr>
          <p:cNvPr id="132" name="Google Shape;132;p1"/>
          <p:cNvSpPr txBox="1"/>
          <p:nvPr/>
        </p:nvSpPr>
        <p:spPr>
          <a:xfrm>
            <a:off x="17396175" y="8430588"/>
            <a:ext cx="3109200" cy="1091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4800">
                <a:solidFill>
                  <a:schemeClr val="dk1"/>
                </a:solidFill>
              </a:rPr>
              <a:t>Frontend:</a:t>
            </a:r>
            <a:endParaRPr/>
          </a:p>
        </p:txBody>
      </p:sp>
      <p:sp>
        <p:nvSpPr>
          <p:cNvPr id="133" name="Google Shape;133;p1"/>
          <p:cNvSpPr txBox="1"/>
          <p:nvPr/>
        </p:nvSpPr>
        <p:spPr>
          <a:xfrm>
            <a:off x="22505375" y="8482900"/>
            <a:ext cx="3000000" cy="109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800">
                <a:solidFill>
                  <a:schemeClr val="dk1"/>
                </a:solidFill>
              </a:rPr>
              <a:t>Backend:</a:t>
            </a:r>
            <a:endParaRPr b="1" sz="4800">
              <a:solidFill>
                <a:schemeClr val="dk1"/>
              </a:solidFill>
            </a:endParaRPr>
          </a:p>
          <a:p>
            <a:pPr indent="0" lvl="0" marL="0" rtl="0" algn="l">
              <a:spcBef>
                <a:spcPts val="0"/>
              </a:spcBef>
              <a:spcAft>
                <a:spcPts val="0"/>
              </a:spcAft>
              <a:buNone/>
            </a:pPr>
            <a:r>
              <a:t/>
            </a:r>
            <a:endParaRPr b="1" sz="4800">
              <a:solidFill>
                <a:schemeClr val="dk1"/>
              </a:solidFill>
            </a:endParaRPr>
          </a:p>
        </p:txBody>
      </p:sp>
      <p:sp>
        <p:nvSpPr>
          <p:cNvPr id="134" name="Google Shape;134;p1"/>
          <p:cNvSpPr txBox="1"/>
          <p:nvPr/>
        </p:nvSpPr>
        <p:spPr>
          <a:xfrm>
            <a:off x="27505375" y="8482900"/>
            <a:ext cx="3535200" cy="109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800">
                <a:solidFill>
                  <a:schemeClr val="dk1"/>
                </a:solidFill>
              </a:rPr>
              <a:t>Database</a:t>
            </a:r>
            <a:r>
              <a:rPr b="1" lang="en-US" sz="4800">
                <a:solidFill>
                  <a:schemeClr val="dk1"/>
                </a:solidFill>
              </a:rPr>
              <a:t>:</a:t>
            </a:r>
            <a:endParaRPr b="1" sz="4800">
              <a:solidFill>
                <a:schemeClr val="dk1"/>
              </a:solidFill>
            </a:endParaRPr>
          </a:p>
        </p:txBody>
      </p:sp>
      <p:sp>
        <p:nvSpPr>
          <p:cNvPr id="135" name="Google Shape;135;p1"/>
          <p:cNvSpPr txBox="1"/>
          <p:nvPr/>
        </p:nvSpPr>
        <p:spPr>
          <a:xfrm>
            <a:off x="26951175" y="9522300"/>
            <a:ext cx="4654500" cy="2928600"/>
          </a:xfrm>
          <a:prstGeom prst="rect">
            <a:avLst/>
          </a:prstGeom>
          <a:noFill/>
          <a:ln>
            <a:noFill/>
          </a:ln>
        </p:spPr>
        <p:txBody>
          <a:bodyPr anchorCtr="0" anchor="ctr" bIns="91425" lIns="91425" spcFirstLastPara="1" rIns="91425" wrap="square" tIns="91425">
            <a:noAutofit/>
          </a:bodyPr>
          <a:lstStyle/>
          <a:p>
            <a:pPr indent="-533400" lvl="0" marL="457200" rtl="0" algn="l">
              <a:spcBef>
                <a:spcPts val="0"/>
              </a:spcBef>
              <a:spcAft>
                <a:spcPts val="0"/>
              </a:spcAft>
              <a:buSzPts val="4800"/>
              <a:buChar char="●"/>
            </a:pPr>
            <a:r>
              <a:rPr lang="en-US" sz="4800"/>
              <a:t>SQL</a:t>
            </a:r>
            <a:endParaRPr sz="4800"/>
          </a:p>
          <a:p>
            <a:pPr indent="-533400" lvl="0" marL="457200" rtl="0" algn="l">
              <a:spcBef>
                <a:spcPts val="0"/>
              </a:spcBef>
              <a:spcAft>
                <a:spcPts val="0"/>
              </a:spcAft>
              <a:buSzPts val="4800"/>
              <a:buChar char="●"/>
            </a:pPr>
            <a:r>
              <a:rPr lang="en-US" sz="4800"/>
              <a:t>MicroSoft SQL Server Management</a:t>
            </a:r>
            <a:endParaRPr sz="4800"/>
          </a:p>
        </p:txBody>
      </p:sp>
      <p:pic>
        <p:nvPicPr>
          <p:cNvPr id="136" name="Google Shape;136;p1"/>
          <p:cNvPicPr preferRelativeResize="0"/>
          <p:nvPr/>
        </p:nvPicPr>
        <p:blipFill>
          <a:blip r:embed="rId20">
            <a:alphaModFix/>
          </a:blip>
          <a:stretch>
            <a:fillRect/>
          </a:stretch>
        </p:blipFill>
        <p:spPr>
          <a:xfrm>
            <a:off x="23048114" y="31315312"/>
            <a:ext cx="7228383" cy="5479200"/>
          </a:xfrm>
          <a:prstGeom prst="rect">
            <a:avLst/>
          </a:prstGeom>
          <a:noFill/>
          <a:ln>
            <a:noFill/>
          </a:ln>
        </p:spPr>
      </p:pic>
      <p:pic>
        <p:nvPicPr>
          <p:cNvPr id="137" name="Google Shape;137;p1"/>
          <p:cNvPicPr preferRelativeResize="0"/>
          <p:nvPr/>
        </p:nvPicPr>
        <p:blipFill>
          <a:blip r:embed="rId21">
            <a:alphaModFix/>
          </a:blip>
          <a:stretch>
            <a:fillRect/>
          </a:stretch>
        </p:blipFill>
        <p:spPr>
          <a:xfrm>
            <a:off x="13740050" y="31315300"/>
            <a:ext cx="7228375" cy="5823188"/>
          </a:xfrm>
          <a:prstGeom prst="rect">
            <a:avLst/>
          </a:prstGeom>
          <a:noFill/>
          <a:ln>
            <a:noFill/>
          </a:ln>
        </p:spPr>
      </p:pic>
      <p:pic>
        <p:nvPicPr>
          <p:cNvPr id="138" name="Google Shape;138;p1"/>
          <p:cNvPicPr preferRelativeResize="0"/>
          <p:nvPr/>
        </p:nvPicPr>
        <p:blipFill>
          <a:blip r:embed="rId22">
            <a:alphaModFix/>
          </a:blip>
          <a:stretch>
            <a:fillRect/>
          </a:stretch>
        </p:blipFill>
        <p:spPr>
          <a:xfrm>
            <a:off x="13964238" y="22147075"/>
            <a:ext cx="6779949" cy="7697447"/>
          </a:xfrm>
          <a:prstGeom prst="rect">
            <a:avLst/>
          </a:prstGeom>
          <a:noFill/>
          <a:ln>
            <a:noFill/>
          </a:ln>
        </p:spPr>
      </p:pic>
      <p:sp>
        <p:nvSpPr>
          <p:cNvPr id="139" name="Google Shape;139;p1"/>
          <p:cNvSpPr txBox="1"/>
          <p:nvPr/>
        </p:nvSpPr>
        <p:spPr>
          <a:xfrm>
            <a:off x="13012750" y="14406775"/>
            <a:ext cx="9924300" cy="63930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None/>
            </a:pPr>
            <a:r>
              <a:rPr lang="en-US" sz="4800"/>
              <a:t>The BOLO v14.0 is now a beta testable product that can be deployed to other Police Departments in South Florida.</a:t>
            </a:r>
            <a:br>
              <a:rPr lang="en-US" sz="4800"/>
            </a:br>
            <a:r>
              <a:rPr lang="en-US" sz="4800"/>
              <a:t>With feedback from beta testers, work can be started on the development of user requested features and quality of life changes.</a:t>
            </a:r>
            <a:endParaRPr sz="48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