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7" roundtripDataSignature="AMtx7mi5FeEvOk48AdYgelw0t2ty0asF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3824" orient="horz"/>
        <p:guide pos="10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1978025" y="9910763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8844488" y="16778674"/>
            <a:ext cx="37450058" cy="7406878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-6026415" y="9428946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ctrTitle"/>
          </p:nvPr>
        </p:nvSpPr>
        <p:spPr>
          <a:xfrm>
            <a:off x="2469358" y="13635320"/>
            <a:ext cx="27979686" cy="9408459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/>
            </a:lvl1pPr>
            <a:lvl2pPr lvl="1" algn="ctr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/>
            </a:lvl2pPr>
            <a:lvl3pPr lvl="2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3pPr>
            <a:lvl4pPr lvl="3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4pPr>
            <a:lvl5pPr lvl="4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5pPr>
            <a:lvl6pPr lvl="5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6pPr>
            <a:lvl7pPr lvl="6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7pPr>
            <a:lvl8pPr lvl="7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8pPr>
            <a:lvl9pPr lvl="8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2600326" y="28205209"/>
            <a:ext cx="27980879" cy="87159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" type="body"/>
          </p:nvPr>
        </p:nvSpPr>
        <p:spPr>
          <a:xfrm>
            <a:off x="2600326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34" name="Google Shape;34;p6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1645445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0" name="Google Shape;40;p7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1" name="Google Shape;41;p7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8"/>
          <p:cNvSpPr txBox="1"/>
          <p:nvPr>
            <p:ph idx="1" type="body"/>
          </p:nvPr>
        </p:nvSpPr>
        <p:spPr>
          <a:xfrm>
            <a:off x="1645444" y="9825318"/>
            <a:ext cx="14544675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47" name="Google Shape;47;p8"/>
          <p:cNvSpPr txBox="1"/>
          <p:nvPr>
            <p:ph idx="2" type="body"/>
          </p:nvPr>
        </p:nvSpPr>
        <p:spPr>
          <a:xfrm>
            <a:off x="1645444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48" name="Google Shape;48;p8"/>
          <p:cNvSpPr txBox="1"/>
          <p:nvPr>
            <p:ph idx="3" type="body"/>
          </p:nvPr>
        </p:nvSpPr>
        <p:spPr>
          <a:xfrm>
            <a:off x="16722328" y="9825318"/>
            <a:ext cx="14550628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49" name="Google Shape;49;p8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0" name="Google Shape;50;p8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1645445" y="1748118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12870656" y="1748118"/>
            <a:ext cx="18402300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1645445" y="9184341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451999" y="30724288"/>
            <a:ext cx="19751278" cy="362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6451999" y="3922059"/>
            <a:ext cx="19751278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451999" y="34350513"/>
            <a:ext cx="19751278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1181100" lvl="0" marL="457200" marR="0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jpg"/><Relationship Id="rId10" Type="http://schemas.openxmlformats.org/officeDocument/2006/relationships/image" Target="../media/image8.png"/><Relationship Id="rId9" Type="http://schemas.openxmlformats.org/officeDocument/2006/relationships/image" Target="../media/image7.png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7" Type="http://schemas.openxmlformats.org/officeDocument/2006/relationships/image" Target="../media/image2.png"/><Relationship Id="rId8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6561138" y="2738438"/>
            <a:ext cx="19346862" cy="2452687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800"/>
              <a:buFont typeface="Arial"/>
              <a:buNone/>
            </a:pPr>
            <a:r>
              <a:rPr b="1" lang="en-US" sz="4800">
                <a:solidFill>
                  <a:srgbClr val="081E3F"/>
                </a:solidFill>
              </a:rPr>
              <a:t>Digital Graduations and Reunions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b="1" lang="en-US" sz="3500">
                <a:solidFill>
                  <a:srgbClr val="081E3F"/>
                </a:solidFill>
              </a:rPr>
              <a:t>Andrew Vigueras</a:t>
            </a:r>
            <a:endParaRPr b="0" i="0" sz="35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US" sz="3500">
                <a:solidFill>
                  <a:srgbClr val="161645"/>
                </a:solidFill>
              </a:rPr>
              <a:t>Dr. M. O. Thiru</a:t>
            </a:r>
            <a:r>
              <a:rPr b="0" i="0" lang="en-US" sz="3500" u="none" cap="none" strike="noStrike">
                <a:solidFill>
                  <a:srgbClr val="16164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0" name="Google Shape;90;p1"/>
          <p:cNvSpPr/>
          <p:nvPr/>
        </p:nvSpPr>
        <p:spPr>
          <a:xfrm>
            <a:off x="914400" y="5486400"/>
            <a:ext cx="31089601" cy="35661601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4114800" y="5789613"/>
            <a:ext cx="5486400" cy="73183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</p:txBody>
      </p:sp>
      <p:sp>
        <p:nvSpPr>
          <p:cNvPr id="92" name="Google Shape;92;p1"/>
          <p:cNvSpPr txBox="1"/>
          <p:nvPr/>
        </p:nvSpPr>
        <p:spPr>
          <a:xfrm>
            <a:off x="1192213" y="41605200"/>
            <a:ext cx="4979987" cy="73025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93" name="Google Shape;93;p1"/>
          <p:cNvSpPr txBox="1"/>
          <p:nvPr/>
        </p:nvSpPr>
        <p:spPr>
          <a:xfrm>
            <a:off x="13716000" y="5792788"/>
            <a:ext cx="5486400" cy="73183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94" name="Google Shape;94;p1"/>
          <p:cNvSpPr txBox="1"/>
          <p:nvPr/>
        </p:nvSpPr>
        <p:spPr>
          <a:xfrm>
            <a:off x="23317200" y="5792788"/>
            <a:ext cx="5486400" cy="73183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7299175" y="16312125"/>
            <a:ext cx="7069500" cy="1022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sz="2300"/>
          </a:p>
        </p:txBody>
      </p:sp>
      <p:sp>
        <p:nvSpPr>
          <p:cNvPr id="96" name="Google Shape;96;p1"/>
          <p:cNvSpPr txBox="1"/>
          <p:nvPr/>
        </p:nvSpPr>
        <p:spPr>
          <a:xfrm>
            <a:off x="23317200" y="17373600"/>
            <a:ext cx="5486400" cy="7318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7429675" y="28698465"/>
            <a:ext cx="6808500" cy="1022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6561138" y="0"/>
            <a:ext cx="19346862" cy="2278063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72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2020 Senior Design Project</a:t>
            </a:r>
            <a:endParaRPr/>
          </a:p>
        </p:txBody>
      </p:sp>
      <p:pic>
        <p:nvPicPr>
          <p:cNvPr id="99" name="Google Shape;9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0313" y="695325"/>
            <a:ext cx="3913187" cy="3876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"/>
          <p:cNvSpPr txBox="1"/>
          <p:nvPr/>
        </p:nvSpPr>
        <p:spPr>
          <a:xfrm>
            <a:off x="2028425" y="7212200"/>
            <a:ext cx="7572900" cy="86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US" sz="4000">
                <a:solidFill>
                  <a:schemeClr val="dk1"/>
                </a:solidFill>
              </a:rPr>
              <a:t>The graduation ceremony is a time of celebration for students and parents alike. A time to celebrate years of hard work and a time to celebrate the future those years of work were spent preparing for. </a:t>
            </a:r>
            <a:endParaRPr sz="4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US" sz="4000">
                <a:solidFill>
                  <a:schemeClr val="dk1"/>
                </a:solidFill>
              </a:rPr>
              <a:t>A problem that many students face, for many reasons, is that they are not able to physically attend their own graduation. </a:t>
            </a:r>
            <a:endParaRPr sz="4000"/>
          </a:p>
        </p:txBody>
      </p:sp>
      <p:sp>
        <p:nvSpPr>
          <p:cNvPr id="101" name="Google Shape;101;p1"/>
          <p:cNvSpPr txBox="1"/>
          <p:nvPr/>
        </p:nvSpPr>
        <p:spPr>
          <a:xfrm>
            <a:off x="11629375" y="7400125"/>
            <a:ext cx="9373200" cy="86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</a:rPr>
              <a:t>One solution to the problem of not being able to attend one's own graduation is a virtual graduation ceremony capable of:</a:t>
            </a:r>
            <a:endParaRPr sz="4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US" sz="4000">
                <a:solidFill>
                  <a:schemeClr val="dk1"/>
                </a:solidFill>
              </a:rPr>
              <a:t>Allows a user to experience a complete graduation ceremony from start to finish.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US" sz="4000">
                <a:solidFill>
                  <a:schemeClr val="dk1"/>
                </a:solidFill>
              </a:rPr>
              <a:t>Allow an administrator to configure completely configure a ceremony to an </a:t>
            </a:r>
            <a:r>
              <a:rPr lang="en-US" sz="4000">
                <a:solidFill>
                  <a:schemeClr val="dk1"/>
                </a:solidFill>
              </a:rPr>
              <a:t>institution</a:t>
            </a:r>
            <a:r>
              <a:rPr lang="en-US" sz="4000">
                <a:solidFill>
                  <a:schemeClr val="dk1"/>
                </a:solidFill>
              </a:rPr>
              <a:t>.</a:t>
            </a:r>
            <a:endParaRPr sz="4000">
              <a:solidFill>
                <a:schemeClr val="dk1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-US" sz="4000">
                <a:solidFill>
                  <a:schemeClr val="dk1"/>
                </a:solidFill>
              </a:rPr>
              <a:t>Allow users to web-chat before and after the ceremony. </a:t>
            </a:r>
            <a:endParaRPr sz="4000">
              <a:solidFill>
                <a:schemeClr val="dk1"/>
              </a:solidFill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23317200" y="18814150"/>
            <a:ext cx="6177000" cy="29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Digital Graduations 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was developed using: Unity, Mixamo, Blender, Gimp, &amp; Visual Studio.</a:t>
            </a:r>
            <a:endParaRPr/>
          </a:p>
        </p:txBody>
      </p:sp>
      <p:pic>
        <p:nvPicPr>
          <p:cNvPr descr="A close up of a sign&#10;&#10;Description automatically generated" id="103" name="Google Shape;10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317209" y="22223303"/>
            <a:ext cx="2187792" cy="21877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04" name="Google Shape;104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492026" y="22323978"/>
            <a:ext cx="3002169" cy="19864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05" name="Google Shape;105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991221" y="24921519"/>
            <a:ext cx="2839768" cy="21085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ign&#10;&#10;Description automatically generated" id="106" name="Google Shape;106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517538" y="24500209"/>
            <a:ext cx="2951151" cy="29511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07" name="Google Shape;107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3473039" y="27213819"/>
            <a:ext cx="5174721" cy="1863213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"/>
          <p:cNvSpPr txBox="1"/>
          <p:nvPr/>
        </p:nvSpPr>
        <p:spPr>
          <a:xfrm>
            <a:off x="21921250" y="7212200"/>
            <a:ext cx="9006000" cy="95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0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●"/>
            </a:pPr>
            <a:r>
              <a:rPr b="1"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Hardware</a:t>
            </a:r>
            <a:endParaRPr b="1"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OS: Windows 10 professional 64-bit, OSX Mojave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CPU: AMD Ryzen 7 2700X, Intel Core i5-8259U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GPU: NVIDIA GTX 1080ti, Intel integrated graphics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●"/>
            </a:pPr>
            <a:r>
              <a:rPr b="1"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Software</a:t>
            </a:r>
            <a:endParaRPr b="1"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Unity Engine 2019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Unity Cloud build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Visual Studio 2019 with .NET 4.0 framework and UnityEngine API.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Adobe fuse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Mixamo animations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Blender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Gimp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Gitlab repository with Git LFS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08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Times New Roman"/>
              <a:buChar char="○"/>
            </a:pPr>
            <a:r>
              <a:rPr lang="en-US" sz="3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Trello</a:t>
            </a:r>
            <a:endParaRPr sz="3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"/>
          <p:cNvSpPr txBox="1"/>
          <p:nvPr/>
        </p:nvSpPr>
        <p:spPr>
          <a:xfrm>
            <a:off x="1737250" y="17830100"/>
            <a:ext cx="10296000" cy="107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Times New Roman"/>
              <a:buChar char="❏"/>
            </a:pPr>
            <a:r>
              <a:rPr b="1" lang="en-US" sz="3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Full digital graduation ceremony</a:t>
            </a:r>
            <a:endParaRPr b="1" sz="3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38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Times New Roman"/>
              <a:buChar char="❏"/>
            </a:pPr>
            <a:r>
              <a:rPr lang="en-US" sz="3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Complete flow of ceremony: Main menu -&gt; Chatroom -&gt; Opening ceremony speeches -&gt; Student line up ceremony -&gt; Ending speeches -&gt; Chatroom -&gt; Quit</a:t>
            </a:r>
            <a:endParaRPr sz="3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Times New Roman"/>
              <a:buChar char="❏"/>
            </a:pPr>
            <a:r>
              <a:rPr b="1" lang="en-US" sz="3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Completely configurable ceremony</a:t>
            </a:r>
            <a:endParaRPr b="1" sz="3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38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Times New Roman"/>
              <a:buChar char="❏"/>
            </a:pPr>
            <a:r>
              <a:rPr lang="en-US" sz="3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Administrator can configure several aspects of ceremony:</a:t>
            </a:r>
            <a:endParaRPr sz="3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38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Times New Roman"/>
              <a:buChar char="❏"/>
            </a:pPr>
            <a:r>
              <a:rPr lang="en-US" sz="3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Institution : School colors for User interface, School banners for ceremony, Participating departments/ faculty and staff. </a:t>
            </a:r>
            <a:endParaRPr sz="3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38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Times New Roman"/>
              <a:buChar char="❏"/>
            </a:pPr>
            <a:r>
              <a:rPr lang="en-US" sz="3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Students: Students can add a picture of themselves, a quote, Name, degree awarded.</a:t>
            </a:r>
            <a:endParaRPr sz="3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381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Times New Roman"/>
              <a:buChar char="❏"/>
            </a:pPr>
            <a:r>
              <a:rPr lang="en-US" sz="3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Speeches:  Administrator can add Opening and Ending ceremony speeches. Can be as many speeches as needed. Each speech is either a video or audio file.</a:t>
            </a:r>
            <a:endParaRPr sz="3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❏"/>
            </a:pPr>
            <a:r>
              <a:rPr b="1"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Ceremony Manager</a:t>
            </a:r>
            <a:endParaRPr b="1"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❏"/>
            </a:pP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Dictates sequence of ceremony by running through configured speeches and students for line up. </a:t>
            </a:r>
            <a:endParaRPr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❏"/>
            </a:pP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Decides at runtime if speech is audio of video and uses respective players. </a:t>
            </a:r>
            <a:endParaRPr sz="3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0" name="Google Shape;110;p1"/>
          <p:cNvSpPr txBox="1"/>
          <p:nvPr/>
        </p:nvSpPr>
        <p:spPr>
          <a:xfrm>
            <a:off x="12065875" y="17830100"/>
            <a:ext cx="10925400" cy="104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Speeches</a:t>
            </a:r>
            <a:endParaRPr b="1"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Each speech contains: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an audio or video file of the respective speech. 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Speech speaker’s name and Title.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Photo of speech speaker. 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b="1"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Object spawner system</a:t>
            </a:r>
            <a:endParaRPr b="1"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Spawns student objects (for line up) at runtime and deletes after use to reduce overhead and increase space and time complexity of the main algorithm. 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b="1"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Post Processing effects and Lighting overhaul</a:t>
            </a:r>
            <a:endParaRPr b="1"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Added post processing effect to give scene a more modern look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Anti aliasing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Bloom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Motion blur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Ambient occlusion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Depth of field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Used a more modern lightmap generation algorithm. 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Reduces overhead by reducing the number of lights in the scene. 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2545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Times New Roman"/>
              <a:buChar char="❏"/>
            </a:pPr>
            <a:r>
              <a:rPr lang="en-US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Using main spot light instead of ambient lighting. 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1" name="Google Shape;111;p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14400" y="31337025"/>
            <a:ext cx="15394092" cy="8652001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"/>
            <a:headEnd len="sm" w="sm" type="none"/>
            <a:tailEnd len="sm" w="sm" type="none"/>
          </a:ln>
        </p:spPr>
      </p:pic>
      <p:pic>
        <p:nvPicPr>
          <p:cNvPr id="112" name="Google Shape;112;p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6459200" y="30008163"/>
            <a:ext cx="15394099" cy="865801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"/>
          <p:cNvSpPr txBox="1"/>
          <p:nvPr/>
        </p:nvSpPr>
        <p:spPr>
          <a:xfrm>
            <a:off x="781925" y="42458225"/>
            <a:ext cx="31222200" cy="10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/>
              <a:t>The material presented in this poster is based on work supported by FIU and the SCIS department. I thank Dr. M. O. Thirunarayanan and my partner Justin Danglade for their assistance and cooperation throughout this process. </a:t>
            </a:r>
            <a:endParaRPr sz="3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2012-11-19T15:27:41Z</dcterms:created>
  <dc:creator>Me</dc:creator>
</cp:coreProperties>
</file>