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heQqjPmUn0OONZnqhvF793C8CdE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11" Type="http://schemas.openxmlformats.org/officeDocument/2006/relationships/image" Target="../media/image6.png"/><Relationship Id="rId10" Type="http://schemas.openxmlformats.org/officeDocument/2006/relationships/image" Target="../media/image7.png"/><Relationship Id="rId9"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5.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
          <p:cNvSpPr txBox="1"/>
          <p:nvPr/>
        </p:nvSpPr>
        <p:spPr>
          <a:xfrm>
            <a:off x="6561137" y="2738437"/>
            <a:ext cx="19346862" cy="2454275"/>
          </a:xfrm>
          <a:prstGeom prst="rect">
            <a:avLst/>
          </a:prstGeom>
          <a:no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081E3F"/>
              </a:buClr>
              <a:buSzPts val="4800"/>
              <a:buFont typeface="Arial"/>
              <a:buNone/>
            </a:pPr>
            <a:r>
              <a:rPr b="1" i="0" lang="en-US" sz="4800" u="none" cap="none" strike="noStrike">
                <a:solidFill>
                  <a:srgbClr val="081E3F"/>
                </a:solidFill>
                <a:latin typeface="Arial"/>
                <a:ea typeface="Arial"/>
                <a:cs typeface="Arial"/>
                <a:sym typeface="Arial"/>
              </a:rPr>
              <a:t>Dr. Horticulture</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lang="en-US" sz="3500">
                <a:solidFill>
                  <a:srgbClr val="081E3F"/>
                </a:solidFill>
              </a:rPr>
              <a:t>Cory Bliss</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Khoddamzadeh, Product Owner</a:t>
            </a:r>
            <a:endParaRPr b="0" i="0" sz="3500" u="none" cap="none" strike="noStrike">
              <a:solidFill>
                <a:srgbClr val="3333CC"/>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219200" y="42367200"/>
            <a:ext cx="30632401" cy="102235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a:t>
            </a:r>
            <a:r>
              <a:rPr lang="en-US" sz="3000">
                <a:solidFill>
                  <a:schemeClr val="dk1"/>
                </a:solidFill>
              </a:rPr>
              <a:t> Amir Khoddamzadeh.</a:t>
            </a:r>
            <a:endParaRPr/>
          </a:p>
        </p:txBody>
      </p:sp>
      <p:sp>
        <p:nvSpPr>
          <p:cNvPr id="91" name="Google Shape;91;p1"/>
          <p:cNvSpPr txBox="1"/>
          <p:nvPr/>
        </p:nvSpPr>
        <p:spPr>
          <a:xfrm>
            <a:off x="914400" y="5486400"/>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2" name="Google Shape;92;p1"/>
          <p:cNvSpPr txBox="1"/>
          <p:nvPr/>
        </p:nvSpPr>
        <p:spPr>
          <a:xfrm>
            <a:off x="2400300" y="5792787"/>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Problem</a:t>
            </a:r>
            <a:endParaRPr/>
          </a:p>
        </p:txBody>
      </p:sp>
      <p:sp>
        <p:nvSpPr>
          <p:cNvPr id="93" name="Google Shape;93;p1"/>
          <p:cNvSpPr txBox="1"/>
          <p:nvPr/>
        </p:nvSpPr>
        <p:spPr>
          <a:xfrm>
            <a:off x="1192212" y="41605200"/>
            <a:ext cx="4979987" cy="73025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Acknowledgement</a:t>
            </a:r>
            <a:endParaRPr/>
          </a:p>
        </p:txBody>
      </p:sp>
      <p:sp>
        <p:nvSpPr>
          <p:cNvPr id="94" name="Google Shape;94;p1"/>
          <p:cNvSpPr txBox="1"/>
          <p:nvPr/>
        </p:nvSpPr>
        <p:spPr>
          <a:xfrm>
            <a:off x="11811000" y="5748337"/>
            <a:ext cx="7391400" cy="73025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Current System</a:t>
            </a:r>
            <a:endParaRPr/>
          </a:p>
        </p:txBody>
      </p:sp>
      <p:sp>
        <p:nvSpPr>
          <p:cNvPr id="95" name="Google Shape;95;p1"/>
          <p:cNvSpPr txBox="1"/>
          <p:nvPr/>
        </p:nvSpPr>
        <p:spPr>
          <a:xfrm>
            <a:off x="24206200" y="5813425"/>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Requirements</a:t>
            </a:r>
            <a:endParaRPr/>
          </a:p>
        </p:txBody>
      </p:sp>
      <p:sp>
        <p:nvSpPr>
          <p:cNvPr id="96" name="Google Shape;96;p1"/>
          <p:cNvSpPr txBox="1"/>
          <p:nvPr/>
        </p:nvSpPr>
        <p:spPr>
          <a:xfrm>
            <a:off x="2400300" y="17098963"/>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System Design</a:t>
            </a:r>
            <a:endParaRPr/>
          </a:p>
        </p:txBody>
      </p:sp>
      <p:sp>
        <p:nvSpPr>
          <p:cNvPr id="97" name="Google Shape;97;p1"/>
          <p:cNvSpPr txBox="1"/>
          <p:nvPr/>
        </p:nvSpPr>
        <p:spPr>
          <a:xfrm>
            <a:off x="11811000" y="17140238"/>
            <a:ext cx="7391400" cy="73025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Object Design</a:t>
            </a:r>
            <a:endParaRPr/>
          </a:p>
        </p:txBody>
      </p:sp>
      <p:sp>
        <p:nvSpPr>
          <p:cNvPr id="98" name="Google Shape;98;p1"/>
          <p:cNvSpPr txBox="1"/>
          <p:nvPr/>
        </p:nvSpPr>
        <p:spPr>
          <a:xfrm>
            <a:off x="24079200" y="17098963"/>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Implementation</a:t>
            </a:r>
            <a:endParaRPr/>
          </a:p>
        </p:txBody>
      </p:sp>
      <p:sp>
        <p:nvSpPr>
          <p:cNvPr id="99" name="Google Shape;99;p1"/>
          <p:cNvSpPr txBox="1"/>
          <p:nvPr/>
        </p:nvSpPr>
        <p:spPr>
          <a:xfrm>
            <a:off x="2400300" y="29249688"/>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Verification</a:t>
            </a:r>
            <a:endParaRPr/>
          </a:p>
        </p:txBody>
      </p:sp>
      <p:sp>
        <p:nvSpPr>
          <p:cNvPr id="100" name="Google Shape;100;p1"/>
          <p:cNvSpPr txBox="1"/>
          <p:nvPr/>
        </p:nvSpPr>
        <p:spPr>
          <a:xfrm>
            <a:off x="11811000" y="29260800"/>
            <a:ext cx="7391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Screenshots</a:t>
            </a:r>
            <a:endParaRPr/>
          </a:p>
        </p:txBody>
      </p:sp>
      <p:sp>
        <p:nvSpPr>
          <p:cNvPr id="101" name="Google Shape;101;p1"/>
          <p:cNvSpPr txBox="1"/>
          <p:nvPr/>
        </p:nvSpPr>
        <p:spPr>
          <a:xfrm>
            <a:off x="233172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Summary</a:t>
            </a:r>
            <a:endParaRPr/>
          </a:p>
        </p:txBody>
      </p:sp>
      <p:sp>
        <p:nvSpPr>
          <p:cNvPr id="102" name="Google Shape;102;p1"/>
          <p:cNvSpPr txBox="1"/>
          <p:nvPr/>
        </p:nvSpPr>
        <p:spPr>
          <a:xfrm>
            <a:off x="6561137" y="0"/>
            <a:ext cx="19346862" cy="2278062"/>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7200"/>
              <a:buFont typeface="Arial"/>
              <a:buNone/>
            </a:pPr>
            <a:r>
              <a:rPr b="0" i="1" lang="en-US" sz="7200" u="none">
                <a:solidFill>
                  <a:srgbClr val="B6862C"/>
                </a:solidFill>
                <a:latin typeface="Arial"/>
                <a:ea typeface="Arial"/>
                <a:cs typeface="Arial"/>
                <a:sym typeface="Arial"/>
              </a:rPr>
              <a:t>Spring 2020 Senior Design Project</a:t>
            </a:r>
            <a:endParaRPr/>
          </a:p>
        </p:txBody>
      </p:sp>
      <p:sp>
        <p:nvSpPr>
          <p:cNvPr id="103" name="Google Shape;103;p1"/>
          <p:cNvSpPr txBox="1"/>
          <p:nvPr/>
        </p:nvSpPr>
        <p:spPr>
          <a:xfrm>
            <a:off x="26822400" y="1246187"/>
            <a:ext cx="5740400" cy="18700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33399"/>
              </a:buClr>
              <a:buSzPts val="5700"/>
              <a:buFont typeface="Arial"/>
              <a:buNone/>
            </a:pPr>
            <a:r>
              <a:rPr b="0" i="0" lang="en-US" sz="5700" u="none">
                <a:solidFill>
                  <a:srgbClr val="333399"/>
                </a:solidFill>
                <a:latin typeface="Arial"/>
                <a:ea typeface="Arial"/>
                <a:cs typeface="Arial"/>
                <a:sym typeface="Arial"/>
              </a:rPr>
              <a:t>Insert here other applicable logos</a:t>
            </a:r>
            <a:endParaRPr/>
          </a:p>
        </p:txBody>
      </p:sp>
      <p:pic>
        <p:nvPicPr>
          <p:cNvPr id="104" name="Google Shape;104;p1"/>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sp>
        <p:nvSpPr>
          <p:cNvPr id="105" name="Google Shape;105;p1"/>
          <p:cNvSpPr txBox="1"/>
          <p:nvPr/>
        </p:nvSpPr>
        <p:spPr>
          <a:xfrm>
            <a:off x="1828800" y="6981825"/>
            <a:ext cx="7772400" cy="45243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Farmers tend to fertilize their crops often. This leads to overfertilization, which in turn pollutes the environment and kills marine life. </a:t>
            </a:r>
            <a:endParaRPr/>
          </a:p>
          <a:p>
            <a:pPr indent="0" lvl="0" marL="0" marR="0" rtl="0" algn="l">
              <a:lnSpc>
                <a:spcPct val="100000"/>
              </a:lnSpc>
              <a:spcBef>
                <a:spcPts val="0"/>
              </a:spcBef>
              <a:spcAft>
                <a:spcPts val="0"/>
              </a:spcAft>
              <a:buClr>
                <a:schemeClr val="dk1"/>
              </a:buClr>
              <a:buSzPts val="3600"/>
              <a:buFont typeface="Arial"/>
              <a:buNone/>
            </a:pPr>
            <a:r>
              <a:t/>
            </a:r>
            <a:endParaRPr b="0" i="0" sz="36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The current methods for analyzing plants are inefficient, costly, and damages the plant.</a:t>
            </a:r>
            <a:endParaRPr/>
          </a:p>
        </p:txBody>
      </p:sp>
      <p:sp>
        <p:nvSpPr>
          <p:cNvPr id="106" name="Google Shape;106;p1"/>
          <p:cNvSpPr txBox="1"/>
          <p:nvPr/>
        </p:nvSpPr>
        <p:spPr>
          <a:xfrm>
            <a:off x="12036425" y="6797675"/>
            <a:ext cx="7772400" cy="45243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The current version of the app:</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for image processing of plants to determine fertilizer needs.</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the user to upload or take their own images on the app.</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Login/sign up feature is implemented.</a:t>
            </a:r>
            <a:endParaRPr/>
          </a:p>
        </p:txBody>
      </p:sp>
      <p:sp>
        <p:nvSpPr>
          <p:cNvPr id="107" name="Google Shape;107;p1"/>
          <p:cNvSpPr txBox="1"/>
          <p:nvPr/>
        </p:nvSpPr>
        <p:spPr>
          <a:xfrm>
            <a:off x="23583900" y="6797675"/>
            <a:ext cx="6477000" cy="7847012"/>
          </a:xfrm>
          <a:prstGeom prst="rect">
            <a:avLst/>
          </a:prstGeom>
          <a:noFill/>
          <a:ln>
            <a:noFill/>
          </a:ln>
        </p:spPr>
        <p:txBody>
          <a:bodyPr anchorCtr="0" anchor="t" bIns="45700" lIns="91425" spcFirstLastPara="1" rIns="91425" wrap="square" tIns="45700">
            <a:spAutoFit/>
          </a:bodyPr>
          <a:lstStyle/>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users to sign up/login.</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camera for image taking.</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Allows you to import images from photo library.</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Processes images for green pixels to determine green color, which determines nitrogen level.</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Stores data in database.</a:t>
            </a:r>
            <a:endParaRPr/>
          </a:p>
          <a:p>
            <a:pPr indent="-571500" lvl="0" marL="57150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Returns fertilizer recommendation to the user.</a:t>
            </a:r>
            <a:endParaRPr/>
          </a:p>
        </p:txBody>
      </p:sp>
      <p:sp>
        <p:nvSpPr>
          <p:cNvPr id="108" name="Google Shape;108;p1"/>
          <p:cNvSpPr txBox="1"/>
          <p:nvPr/>
        </p:nvSpPr>
        <p:spPr>
          <a:xfrm>
            <a:off x="23482300" y="18426113"/>
            <a:ext cx="6934200" cy="7848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Dr Horticulture app built using</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Language: Swift</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IDE: Xcode v11</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Database: Firebase</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Cocoapods</a:t>
            </a:r>
            <a:endParaRPr/>
          </a:p>
          <a:p>
            <a:pPr indent="0" lvl="0" marL="0" marR="0" rtl="0" algn="l">
              <a:lnSpc>
                <a:spcPct val="100000"/>
              </a:lnSpc>
              <a:spcBef>
                <a:spcPts val="0"/>
              </a:spcBef>
              <a:spcAft>
                <a:spcPts val="0"/>
              </a:spcAft>
              <a:buClr>
                <a:schemeClr val="dk1"/>
              </a:buClr>
              <a:buSzPts val="3600"/>
              <a:buFont typeface="Arial"/>
              <a:buNone/>
            </a:pPr>
            <a:r>
              <a:t/>
            </a:r>
            <a:endParaRPr b="0" i="0" sz="36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The front-end is a set of different views for the user to navigate through. The app connects to the back-end of the firebase database for user authentication, as well as specifying plants for plant data when analyzing images.</a:t>
            </a:r>
            <a:endParaRPr/>
          </a:p>
        </p:txBody>
      </p:sp>
      <p:sp>
        <p:nvSpPr>
          <p:cNvPr id="109" name="Google Shape;109;p1"/>
          <p:cNvSpPr txBox="1"/>
          <p:nvPr/>
        </p:nvSpPr>
        <p:spPr>
          <a:xfrm>
            <a:off x="21907500" y="30449838"/>
            <a:ext cx="8305800" cy="67405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Dr Horticulture is an IOS app that uses image processing to determine whether a plant requires fertilizer. This app will provide a quicker and more affordable method for users to determine when they need to use fertilizers for their plants. We hope that with this application, we will be able to reduce the amount of pollution by preventing overfertilization as more and more plants get introduced into future versions of the app.</a:t>
            </a:r>
            <a:endParaRPr/>
          </a:p>
        </p:txBody>
      </p:sp>
      <p:sp>
        <p:nvSpPr>
          <p:cNvPr id="110" name="Google Shape;110;p1"/>
          <p:cNvSpPr txBox="1"/>
          <p:nvPr/>
        </p:nvSpPr>
        <p:spPr>
          <a:xfrm>
            <a:off x="1884362" y="18562638"/>
            <a:ext cx="6705600" cy="67405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Model-View-Controller</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Model-View-Controller system design is used for the presentation of what the app presents to the user on a mobile device.</a:t>
            </a:r>
            <a:endParaRPr/>
          </a:p>
          <a:p>
            <a:pPr indent="0" lvl="0" marL="0" marR="0" rtl="0" algn="l">
              <a:lnSpc>
                <a:spcPct val="100000"/>
              </a:lnSpc>
              <a:spcBef>
                <a:spcPts val="0"/>
              </a:spcBef>
              <a:spcAft>
                <a:spcPts val="0"/>
              </a:spcAft>
              <a:buClr>
                <a:schemeClr val="dk1"/>
              </a:buClr>
              <a:buSzPts val="3600"/>
              <a:buFont typeface="Arial"/>
              <a:buNone/>
            </a:pPr>
            <a:r>
              <a:t/>
            </a:r>
            <a:endParaRPr b="0" i="0" sz="36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Client-Server</a:t>
            </a:r>
            <a:endParaRPr/>
          </a:p>
          <a:p>
            <a:pPr indent="-228600" lvl="0" marL="0" marR="0" rtl="0" algn="l">
              <a:lnSpc>
                <a:spcPct val="100000"/>
              </a:lnSpc>
              <a:spcBef>
                <a:spcPts val="0"/>
              </a:spcBef>
              <a:spcAft>
                <a:spcPts val="0"/>
              </a:spcAft>
              <a:buClr>
                <a:schemeClr val="dk1"/>
              </a:buClr>
              <a:buSzPts val="3600"/>
              <a:buFont typeface="Arial"/>
              <a:buChar char="•"/>
            </a:pPr>
            <a:r>
              <a:rPr b="0" i="0" lang="en-US" sz="3600" u="none">
                <a:solidFill>
                  <a:schemeClr val="dk1"/>
                </a:solidFill>
                <a:latin typeface="Arial"/>
                <a:ea typeface="Arial"/>
                <a:cs typeface="Arial"/>
                <a:sym typeface="Arial"/>
              </a:rPr>
              <a:t>The client-server system design is used for storing and processing the user requests to the database.</a:t>
            </a:r>
            <a:endParaRPr/>
          </a:p>
        </p:txBody>
      </p:sp>
      <p:pic>
        <p:nvPicPr>
          <p:cNvPr id="111" name="Google Shape;111;p1"/>
          <p:cNvPicPr preferRelativeResize="0"/>
          <p:nvPr/>
        </p:nvPicPr>
        <p:blipFill rotWithShape="1">
          <a:blip r:embed="rId4">
            <a:alphaModFix/>
          </a:blip>
          <a:srcRect b="0" l="0" r="0" t="0"/>
          <a:stretch/>
        </p:blipFill>
        <p:spPr>
          <a:xfrm>
            <a:off x="9409112" y="18288000"/>
            <a:ext cx="6513512" cy="4881562"/>
          </a:xfrm>
          <a:prstGeom prst="rect">
            <a:avLst/>
          </a:prstGeom>
          <a:noFill/>
          <a:ln>
            <a:noFill/>
          </a:ln>
        </p:spPr>
      </p:pic>
      <p:pic>
        <p:nvPicPr>
          <p:cNvPr id="112" name="Google Shape;112;p1"/>
          <p:cNvPicPr preferRelativeResize="0"/>
          <p:nvPr/>
        </p:nvPicPr>
        <p:blipFill rotWithShape="1">
          <a:blip r:embed="rId5">
            <a:alphaModFix/>
          </a:blip>
          <a:srcRect b="0" l="0" r="0" t="0"/>
          <a:stretch/>
        </p:blipFill>
        <p:spPr>
          <a:xfrm>
            <a:off x="15597188" y="23317200"/>
            <a:ext cx="6772275" cy="4295775"/>
          </a:xfrm>
          <a:prstGeom prst="rect">
            <a:avLst/>
          </a:prstGeom>
          <a:noFill/>
          <a:ln>
            <a:noFill/>
          </a:ln>
        </p:spPr>
      </p:pic>
      <p:pic>
        <p:nvPicPr>
          <p:cNvPr id="113" name="Google Shape;113;p1"/>
          <p:cNvPicPr preferRelativeResize="0"/>
          <p:nvPr/>
        </p:nvPicPr>
        <p:blipFill rotWithShape="1">
          <a:blip r:embed="rId6">
            <a:alphaModFix/>
          </a:blip>
          <a:srcRect b="0" l="0" r="0" t="0"/>
          <a:stretch/>
        </p:blipFill>
        <p:spPr>
          <a:xfrm>
            <a:off x="15986125" y="18246725"/>
            <a:ext cx="6772275" cy="4962525"/>
          </a:xfrm>
          <a:prstGeom prst="rect">
            <a:avLst/>
          </a:prstGeom>
          <a:noFill/>
          <a:ln>
            <a:noFill/>
          </a:ln>
        </p:spPr>
      </p:pic>
      <p:pic>
        <p:nvPicPr>
          <p:cNvPr id="114" name="Google Shape;114;p1"/>
          <p:cNvPicPr preferRelativeResize="0"/>
          <p:nvPr/>
        </p:nvPicPr>
        <p:blipFill rotWithShape="1">
          <a:blip r:embed="rId7">
            <a:alphaModFix/>
          </a:blip>
          <a:srcRect b="0" l="0" r="0" t="0"/>
          <a:stretch/>
        </p:blipFill>
        <p:spPr>
          <a:xfrm>
            <a:off x="10839450" y="29992638"/>
            <a:ext cx="2994025" cy="5165725"/>
          </a:xfrm>
          <a:prstGeom prst="rect">
            <a:avLst/>
          </a:prstGeom>
          <a:noFill/>
          <a:ln>
            <a:noFill/>
          </a:ln>
        </p:spPr>
      </p:pic>
      <p:pic>
        <p:nvPicPr>
          <p:cNvPr id="115" name="Google Shape;115;p1"/>
          <p:cNvPicPr preferRelativeResize="0"/>
          <p:nvPr/>
        </p:nvPicPr>
        <p:blipFill rotWithShape="1">
          <a:blip r:embed="rId8">
            <a:alphaModFix/>
          </a:blip>
          <a:srcRect b="0" l="0" r="0" t="0"/>
          <a:stretch/>
        </p:blipFill>
        <p:spPr>
          <a:xfrm>
            <a:off x="14458950" y="29921200"/>
            <a:ext cx="2994025" cy="5237162"/>
          </a:xfrm>
          <a:prstGeom prst="rect">
            <a:avLst/>
          </a:prstGeom>
          <a:noFill/>
          <a:ln>
            <a:noFill/>
          </a:ln>
        </p:spPr>
      </p:pic>
      <p:pic>
        <p:nvPicPr>
          <p:cNvPr id="116" name="Google Shape;116;p1"/>
          <p:cNvPicPr preferRelativeResize="0"/>
          <p:nvPr/>
        </p:nvPicPr>
        <p:blipFill rotWithShape="1">
          <a:blip r:embed="rId9">
            <a:alphaModFix/>
          </a:blip>
          <a:srcRect b="0" l="0" r="0" t="0"/>
          <a:stretch/>
        </p:blipFill>
        <p:spPr>
          <a:xfrm>
            <a:off x="18186400" y="29932313"/>
            <a:ext cx="2913062" cy="5226050"/>
          </a:xfrm>
          <a:prstGeom prst="rect">
            <a:avLst/>
          </a:prstGeom>
          <a:noFill/>
          <a:ln>
            <a:noFill/>
          </a:ln>
        </p:spPr>
      </p:pic>
      <p:pic>
        <p:nvPicPr>
          <p:cNvPr id="117" name="Google Shape;117;p1"/>
          <p:cNvPicPr preferRelativeResize="0"/>
          <p:nvPr/>
        </p:nvPicPr>
        <p:blipFill rotWithShape="1">
          <a:blip r:embed="rId10">
            <a:alphaModFix/>
          </a:blip>
          <a:srcRect b="0" l="0" r="0" t="0"/>
          <a:stretch/>
        </p:blipFill>
        <p:spPr>
          <a:xfrm>
            <a:off x="16359188" y="35048825"/>
            <a:ext cx="2892425" cy="5237162"/>
          </a:xfrm>
          <a:prstGeom prst="rect">
            <a:avLst/>
          </a:prstGeom>
          <a:noFill/>
          <a:ln>
            <a:noFill/>
          </a:ln>
        </p:spPr>
      </p:pic>
      <p:pic>
        <p:nvPicPr>
          <p:cNvPr id="118" name="Google Shape;118;p1"/>
          <p:cNvPicPr preferRelativeResize="0"/>
          <p:nvPr/>
        </p:nvPicPr>
        <p:blipFill rotWithShape="1">
          <a:blip r:embed="rId11">
            <a:alphaModFix/>
          </a:blip>
          <a:srcRect b="0" l="0" r="0" t="0"/>
          <a:stretch/>
        </p:blipFill>
        <p:spPr>
          <a:xfrm>
            <a:off x="12596812" y="35139313"/>
            <a:ext cx="2932112" cy="5165725"/>
          </a:xfrm>
          <a:prstGeom prst="rect">
            <a:avLst/>
          </a:prstGeom>
          <a:noFill/>
          <a:ln>
            <a:noFill/>
          </a:ln>
        </p:spPr>
      </p:pic>
      <p:sp>
        <p:nvSpPr>
          <p:cNvPr id="119" name="Google Shape;119;p1"/>
          <p:cNvSpPr txBox="1"/>
          <p:nvPr/>
        </p:nvSpPr>
        <p:spPr>
          <a:xfrm>
            <a:off x="1468437" y="29951363"/>
            <a:ext cx="9093200" cy="55086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200"/>
              <a:buFont typeface="Arial"/>
              <a:buNone/>
            </a:pPr>
            <a:r>
              <a:rPr b="0" i="0" lang="en-US" sz="2200" u="none">
                <a:solidFill>
                  <a:schemeClr val="dk1"/>
                </a:solidFill>
                <a:latin typeface="Arial"/>
                <a:ea typeface="Arial"/>
                <a:cs typeface="Arial"/>
                <a:sym typeface="Arial"/>
              </a:rPr>
              <a:t>Test Case: About Button Pressed</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Description: Test to see if button brings up the about page and lists articles as well as the product owner’s website.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Pre-condition: User has signed into the app.</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Expected Result: App changes to info view, about page is shown and lists four articles and the product owner’s website. Names of the articles should be listed as named in database.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Actual Result: The About page was brought up, lists all articles and the product owner’s website. The articles are all named as we have it in the database.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Status (pass/fail): Passed</a:t>
            </a:r>
            <a:endParaRPr/>
          </a:p>
        </p:txBody>
      </p:sp>
      <p:sp>
        <p:nvSpPr>
          <p:cNvPr id="120" name="Google Shape;120;p1"/>
          <p:cNvSpPr txBox="1"/>
          <p:nvPr/>
        </p:nvSpPr>
        <p:spPr>
          <a:xfrm>
            <a:off x="1468437" y="35306000"/>
            <a:ext cx="9093200" cy="48323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200"/>
              <a:buFont typeface="Arial"/>
              <a:buNone/>
            </a:pPr>
            <a:r>
              <a:rPr b="0" i="0" lang="en-US" sz="2200" u="none">
                <a:solidFill>
                  <a:schemeClr val="dk1"/>
                </a:solidFill>
                <a:latin typeface="Arial"/>
                <a:ea typeface="Arial"/>
                <a:cs typeface="Arial"/>
                <a:sym typeface="Arial"/>
              </a:rPr>
              <a:t>Test Case: Article Pressed</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Description: Test to see if button calls a webview and shows the website listed in the database for selected article.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Pre-condition: User in the app is in the info view.</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Expected Result: Webview shows up, displays website associated with database website for that article pressed.</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Actual Result: The Webview appeared and displayed the proper website associated with that article.</a:t>
            </a:r>
            <a:endParaRPr/>
          </a:p>
          <a:p>
            <a:pPr indent="0" lvl="0" marL="0" marR="0" rtl="0" algn="l">
              <a:lnSpc>
                <a:spcPct val="100000"/>
              </a:lnSpc>
              <a:spcBef>
                <a:spcPts val="0"/>
              </a:spcBef>
              <a:spcAft>
                <a:spcPts val="0"/>
              </a:spcAft>
              <a:buClr>
                <a:schemeClr val="dk1"/>
              </a:buClr>
              <a:buSzPts val="2200"/>
              <a:buFont typeface="Arial"/>
              <a:buNone/>
            </a:pPr>
            <a:br>
              <a:rPr b="0" i="0" lang="en-US" sz="2200" u="none">
                <a:solidFill>
                  <a:schemeClr val="dk1"/>
                </a:solidFill>
                <a:latin typeface="Arial"/>
                <a:ea typeface="Arial"/>
                <a:cs typeface="Arial"/>
                <a:sym typeface="Arial"/>
              </a:rPr>
            </a:br>
            <a:r>
              <a:rPr b="0" i="0" lang="en-US" sz="2200" u="none">
                <a:solidFill>
                  <a:schemeClr val="dk1"/>
                </a:solidFill>
                <a:latin typeface="Arial"/>
                <a:ea typeface="Arial"/>
                <a:cs typeface="Arial"/>
                <a:sym typeface="Arial"/>
              </a:rPr>
              <a:t>Status (pass/fail): Passed</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