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9" r:id="rId3"/>
  </p:sldMasterIdLst>
  <p:notesMasterIdLst>
    <p:notesMasterId r:id="rId5"/>
  </p:notesMasterIdLst>
  <p:sldIdLst>
    <p:sldId id="256" r:id="rId4"/>
  </p:sldIdLst>
  <p:sldSz cx="43891200" cy="329184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90525" indent="66675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782638" indent="131763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174750" indent="196850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566863" indent="261938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30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7478" autoAdjust="0"/>
  </p:normalViewPr>
  <p:slideViewPr>
    <p:cSldViewPr>
      <p:cViewPr varScale="1">
        <p:scale>
          <a:sx n="35" d="100"/>
          <a:sy n="35" d="100"/>
        </p:scale>
        <p:origin x="1638" y="126"/>
      </p:cViewPr>
      <p:guideLst>
        <p:guide orient="horz" pos="10368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3F28FBA5-5F8E-4A63-8ED5-B871A0AE8E32}" type="datetime1">
              <a:rPr lang="en-US" altLang="en-US"/>
              <a:pPr>
                <a:defRPr/>
              </a:pPr>
              <a:t>4/27/2020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7F36824-92AE-46D7-BB68-657E443863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874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3905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78263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1747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5668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1959331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6pPr>
    <a:lvl7pPr marL="2351197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7pPr>
    <a:lvl8pPr marL="2743063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8pPr>
    <a:lvl9pPr marL="3134929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altLang="en-US" sz="1029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A13CD0A-7168-4BBB-AA15-C0FB462FB1A5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467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0" y="5387342"/>
            <a:ext cx="32918400" cy="1146048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24DE2-A898-47EC-9DDE-012F4A2672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195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3739A-89C6-4945-A8F8-2879B3761E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3469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0" y="1752600"/>
            <a:ext cx="9464040" cy="2789682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0" y="1752600"/>
            <a:ext cx="27843480" cy="2789682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1C351-4846-40A8-985D-120434CE13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443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F6513-0D42-44E0-83F2-191FC5516D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081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0" y="8206745"/>
            <a:ext cx="37856160" cy="13693138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0" y="22029425"/>
            <a:ext cx="37856160" cy="7200898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9F950-2E6C-4829-B704-46A988035E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5812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D5B3E-C0C1-41BD-B33E-0E966CB9C0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8327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3"/>
            <a:ext cx="37856160" cy="6362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39" y="8069582"/>
            <a:ext cx="18568033" cy="395477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39" y="12024360"/>
            <a:ext cx="18568033" cy="176860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0" y="8069582"/>
            <a:ext cx="18659477" cy="395477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0" y="12024360"/>
            <a:ext cx="18659477" cy="176860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8333F-DACA-4D20-A912-12D1EBF04A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9305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26E59-25F7-4BFA-BBFC-5C089C02D3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6975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EFF4A-2DB7-49B9-9ACB-91B4D406A1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3276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9" y="2194560"/>
            <a:ext cx="14156053" cy="768096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2"/>
            <a:ext cx="22219920" cy="233934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9" y="9875520"/>
            <a:ext cx="14156053" cy="1829562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47F75-F06B-46A2-96E3-AF210A0361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2929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9" y="2194560"/>
            <a:ext cx="14156053" cy="768096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659477" y="4739642"/>
            <a:ext cx="22219920" cy="23393400"/>
          </a:xfrm>
        </p:spPr>
        <p:txBody>
          <a:bodyPr rtlCol="0">
            <a:normAutofit/>
          </a:bodyPr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9" y="9875520"/>
            <a:ext cx="14156053" cy="1829562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8E26E-5CD0-449F-9BDB-93C15C16B6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4870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017838" y="1752600"/>
            <a:ext cx="37855525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017838" y="8763000"/>
            <a:ext cx="37855525" cy="2088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838" y="30510163"/>
            <a:ext cx="9875837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325" y="30510163"/>
            <a:ext cx="1481455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7525" y="30510163"/>
            <a:ext cx="9875838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E57889D-AB32-46A1-94FC-191F8D02A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0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36" r:id="rId7"/>
    <p:sldLayoutId id="2147484137" r:id="rId8"/>
    <p:sldLayoutId id="2147484138" r:id="rId9"/>
    <p:sldLayoutId id="2147484139" r:id="rId10"/>
    <p:sldLayoutId id="2147484140" r:id="rId11"/>
  </p:sldLayoutIdLst>
  <p:txStyles>
    <p:titleStyle>
      <a:lvl1pPr algn="l" defTabSz="32908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32908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5800">
          <a:solidFill>
            <a:schemeClr val="tx1"/>
          </a:solidFill>
          <a:latin typeface="Calibri Light" panose="020F0302020204030204" pitchFamily="34" charset="0"/>
        </a:defRPr>
      </a:lvl2pPr>
      <a:lvl3pPr algn="l" defTabSz="32908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5800">
          <a:solidFill>
            <a:schemeClr val="tx1"/>
          </a:solidFill>
          <a:latin typeface="Calibri Light" panose="020F0302020204030204" pitchFamily="34" charset="0"/>
        </a:defRPr>
      </a:lvl3pPr>
      <a:lvl4pPr algn="l" defTabSz="32908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5800">
          <a:solidFill>
            <a:schemeClr val="tx1"/>
          </a:solidFill>
          <a:latin typeface="Calibri Light" panose="020F0302020204030204" pitchFamily="34" charset="0"/>
        </a:defRPr>
      </a:lvl4pPr>
      <a:lvl5pPr algn="l" defTabSz="32908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58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3290888" rtl="0" fontAlgn="base">
        <a:lnSpc>
          <a:spcPct val="90000"/>
        </a:lnSpc>
        <a:spcBef>
          <a:spcPct val="0"/>
        </a:spcBef>
        <a:spcAft>
          <a:spcPct val="0"/>
        </a:spcAft>
        <a:defRPr sz="158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3290888" rtl="0" fontAlgn="base">
        <a:lnSpc>
          <a:spcPct val="90000"/>
        </a:lnSpc>
        <a:spcBef>
          <a:spcPct val="0"/>
        </a:spcBef>
        <a:spcAft>
          <a:spcPct val="0"/>
        </a:spcAft>
        <a:defRPr sz="158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3290888" rtl="0" fontAlgn="base">
        <a:lnSpc>
          <a:spcPct val="90000"/>
        </a:lnSpc>
        <a:spcBef>
          <a:spcPct val="0"/>
        </a:spcBef>
        <a:spcAft>
          <a:spcPct val="0"/>
        </a:spcAft>
        <a:defRPr sz="158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3290888" rtl="0" fontAlgn="base">
        <a:lnSpc>
          <a:spcPct val="90000"/>
        </a:lnSpc>
        <a:spcBef>
          <a:spcPct val="0"/>
        </a:spcBef>
        <a:spcAft>
          <a:spcPct val="0"/>
        </a:spcAft>
        <a:defRPr sz="158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822325" indent="-822325" algn="l" defTabSz="3290888" rtl="0" eaLnBrk="0" fontAlgn="base" hangingPunct="0">
        <a:lnSpc>
          <a:spcPct val="90000"/>
        </a:lnSpc>
        <a:spcBef>
          <a:spcPts val="3600"/>
        </a:spcBef>
        <a:spcAft>
          <a:spcPct val="0"/>
        </a:spcAft>
        <a:buFont typeface="Arial" panose="020B0604020202020204" pitchFamily="34" charset="0"/>
        <a:buChar char="•"/>
        <a:defRPr sz="10000" kern="1200">
          <a:solidFill>
            <a:schemeClr val="tx1"/>
          </a:solidFill>
          <a:latin typeface="+mn-lt"/>
          <a:ea typeface="+mn-ea"/>
          <a:cs typeface="+mn-cs"/>
        </a:defRPr>
      </a:lvl1pPr>
      <a:lvl2pPr marL="2468563" indent="-822325" algn="l" defTabSz="3290888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325" algn="l" defTabSz="3290888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59450" indent="-822325" algn="l" defTabSz="3290888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4pPr>
      <a:lvl5pPr marL="7405688" indent="-822325" algn="l" defTabSz="3290888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D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>
            <a:extLst>
              <a:ext uri="{FF2B5EF4-FFF2-40B4-BE49-F238E27FC236}"/>
            </a:extLst>
          </p:cNvPr>
          <p:cNvSpPr/>
          <p:nvPr/>
        </p:nvSpPr>
        <p:spPr>
          <a:xfrm>
            <a:off x="1784350" y="14133513"/>
            <a:ext cx="10058400" cy="6940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kern="1200" smtId="4294967295"/>
            </a:defPPr>
          </a:lstStyle>
          <a:p>
            <a:pPr algn="ctr">
              <a:defRPr/>
            </a:pPr>
            <a:endParaRPr lang="en-US" sz="9600">
              <a:latin typeface="+mj-lt"/>
            </a:endParaRPr>
          </a:p>
        </p:txBody>
      </p:sp>
      <p:sp>
        <p:nvSpPr>
          <p:cNvPr id="65" name="Rectangle 64">
            <a:extLst>
              <a:ext uri="{FF2B5EF4-FFF2-40B4-BE49-F238E27FC236}"/>
            </a:extLst>
          </p:cNvPr>
          <p:cNvSpPr/>
          <p:nvPr/>
        </p:nvSpPr>
        <p:spPr>
          <a:xfrm>
            <a:off x="1768475" y="21748750"/>
            <a:ext cx="10098088" cy="8813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kern="1200" smtId="4294967295"/>
            </a:defPPr>
          </a:lstStyle>
          <a:p>
            <a:pPr algn="ctr">
              <a:defRPr/>
            </a:pPr>
            <a:endParaRPr lang="en-US" sz="9600">
              <a:latin typeface="+mj-lt"/>
            </a:endParaRPr>
          </a:p>
        </p:txBody>
      </p:sp>
      <p:sp>
        <p:nvSpPr>
          <p:cNvPr id="63" name="Rectangle 62">
            <a:extLst>
              <a:ext uri="{FF2B5EF4-FFF2-40B4-BE49-F238E27FC236}"/>
            </a:extLst>
          </p:cNvPr>
          <p:cNvSpPr/>
          <p:nvPr/>
        </p:nvSpPr>
        <p:spPr>
          <a:xfrm>
            <a:off x="30975300" y="4900613"/>
            <a:ext cx="10941050" cy="10953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kern="1200" smtId="4294967295"/>
            </a:defPPr>
          </a:lstStyle>
          <a:p>
            <a:pPr algn="ctr">
              <a:defRPr/>
            </a:pPr>
            <a:endParaRPr lang="en-US" sz="9600">
              <a:latin typeface="+mj-lt"/>
            </a:endParaRPr>
          </a:p>
        </p:txBody>
      </p:sp>
      <p:sp>
        <p:nvSpPr>
          <p:cNvPr id="61" name="Rectangle 60">
            <a:extLst>
              <a:ext uri="{FF2B5EF4-FFF2-40B4-BE49-F238E27FC236}"/>
            </a:extLst>
          </p:cNvPr>
          <p:cNvSpPr/>
          <p:nvPr/>
        </p:nvSpPr>
        <p:spPr>
          <a:xfrm>
            <a:off x="30975300" y="16737013"/>
            <a:ext cx="10941050" cy="13873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kern="1200" smtId="4294967295"/>
            </a:defPPr>
          </a:lstStyle>
          <a:p>
            <a:pPr algn="ctr">
              <a:defRPr/>
            </a:pPr>
            <a:endParaRPr lang="en-US" sz="9600">
              <a:latin typeface="+mj-lt"/>
            </a:endParaRPr>
          </a:p>
        </p:txBody>
      </p:sp>
      <p:sp>
        <p:nvSpPr>
          <p:cNvPr id="59" name="Rectangle 58">
            <a:extLst>
              <a:ext uri="{FF2B5EF4-FFF2-40B4-BE49-F238E27FC236}"/>
            </a:extLst>
          </p:cNvPr>
          <p:cNvSpPr/>
          <p:nvPr/>
        </p:nvSpPr>
        <p:spPr>
          <a:xfrm>
            <a:off x="12896850" y="25406350"/>
            <a:ext cx="16775113" cy="513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kern="1200" smtId="4294967295"/>
            </a:defPPr>
          </a:lstStyle>
          <a:p>
            <a:pPr algn="ctr">
              <a:defRPr/>
            </a:pPr>
            <a:endParaRPr lang="en-US" sz="9600">
              <a:latin typeface="+mj-lt"/>
            </a:endParaRPr>
          </a:p>
        </p:txBody>
      </p:sp>
      <p:sp>
        <p:nvSpPr>
          <p:cNvPr id="60" name="Rectangle 1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2896850" y="24876125"/>
            <a:ext cx="16775113" cy="873125"/>
          </a:xfrm>
          <a:prstGeom prst="snipRoundRect">
            <a:avLst>
              <a:gd name="adj1" fmla="val 0"/>
              <a:gd name="adj2" fmla="val 50000"/>
            </a:avLst>
          </a:prstGeom>
          <a:solidFill>
            <a:srgbClr val="3684A0"/>
          </a:solidFill>
          <a:ln w="12700">
            <a:noFill/>
            <a:miter lim="800000"/>
          </a:ln>
        </p:spPr>
        <p:txBody>
          <a:bodyPr wrap="none" lIns="274320" tIns="73152" rIns="274320" bIns="68563" anchor="ctr"/>
          <a:lstStyle>
            <a:defPPr>
              <a:defRPr kern="1200" smtId="4294967295"/>
            </a:defPPr>
          </a:lstStyle>
          <a:p>
            <a:pPr defTabSz="4702588">
              <a:defRPr/>
            </a:pPr>
            <a:r>
              <a:rPr lang="en-US" sz="3600" b="1" dirty="0">
                <a:solidFill>
                  <a:schemeClr val="bg1"/>
                </a:solidFill>
                <a:latin typeface="Quattrocento" panose="02020802030000000404" pitchFamily="18" charset="0"/>
              </a:rPr>
              <a:t>Summary</a:t>
            </a:r>
            <a:endParaRPr lang="en-US" sz="3600" b="1" dirty="0">
              <a:solidFill>
                <a:schemeClr val="bg1"/>
              </a:solidFill>
              <a:latin typeface="Quattrocento" panose="02020802030000000404" pitchFamily="18" charset="0"/>
            </a:endParaRPr>
          </a:p>
        </p:txBody>
      </p:sp>
      <p:sp>
        <p:nvSpPr>
          <p:cNvPr id="57" name="Rectangle 56">
            <a:extLst>
              <a:ext uri="{FF2B5EF4-FFF2-40B4-BE49-F238E27FC236}"/>
            </a:extLst>
          </p:cNvPr>
          <p:cNvSpPr/>
          <p:nvPr/>
        </p:nvSpPr>
        <p:spPr>
          <a:xfrm>
            <a:off x="12896850" y="17254538"/>
            <a:ext cx="16775113" cy="7096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kern="1200" smtId="4294967295"/>
            </a:defPPr>
          </a:lstStyle>
          <a:p>
            <a:pPr algn="ctr">
              <a:defRPr/>
            </a:pPr>
            <a:endParaRPr lang="en-US" sz="9600">
              <a:latin typeface="+mj-lt"/>
            </a:endParaRPr>
          </a:p>
        </p:txBody>
      </p:sp>
      <p:sp>
        <p:nvSpPr>
          <p:cNvPr id="58" name="Rectangle 1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2896850" y="16438563"/>
            <a:ext cx="16775113" cy="873125"/>
          </a:xfrm>
          <a:prstGeom prst="snipRoundRect">
            <a:avLst>
              <a:gd name="adj1" fmla="val 0"/>
              <a:gd name="adj2" fmla="val 50000"/>
            </a:avLst>
          </a:prstGeom>
          <a:solidFill>
            <a:srgbClr val="664F93"/>
          </a:solidFill>
          <a:ln w="12700">
            <a:noFill/>
            <a:miter lim="800000"/>
          </a:ln>
        </p:spPr>
        <p:txBody>
          <a:bodyPr wrap="none" lIns="274320" tIns="73152" rIns="274320" bIns="68563" anchor="ctr"/>
          <a:lstStyle>
            <a:defPPr>
              <a:defRPr kern="1200" smtId="4294967295"/>
            </a:defPPr>
          </a:lstStyle>
          <a:p>
            <a:pPr defTabSz="4702588">
              <a:defRPr/>
            </a:pPr>
            <a:r>
              <a:rPr lang="en-US" sz="3600" b="1" dirty="0">
                <a:solidFill>
                  <a:schemeClr val="bg1"/>
                </a:solidFill>
                <a:latin typeface="Quattrocento" panose="02020802030000000404" pitchFamily="18" charset="0"/>
              </a:rPr>
              <a:t>Verification</a:t>
            </a:r>
            <a:endParaRPr lang="en-US" sz="3600" b="1" dirty="0">
              <a:solidFill>
                <a:schemeClr val="bg1"/>
              </a:solidFill>
              <a:latin typeface="Quattrocento" panose="02020802030000000404" pitchFamily="18" charset="0"/>
            </a:endParaRPr>
          </a:p>
        </p:txBody>
      </p:sp>
      <p:sp>
        <p:nvSpPr>
          <p:cNvPr id="55" name="Rectangle 54">
            <a:extLst>
              <a:ext uri="{FF2B5EF4-FFF2-40B4-BE49-F238E27FC236}"/>
            </a:extLst>
          </p:cNvPr>
          <p:cNvSpPr/>
          <p:nvPr/>
        </p:nvSpPr>
        <p:spPr>
          <a:xfrm>
            <a:off x="12827000" y="4860925"/>
            <a:ext cx="16773525" cy="11164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kern="1200" smtId="4294967295"/>
            </a:defPPr>
          </a:lstStyle>
          <a:p>
            <a:pPr algn="ctr">
              <a:defRPr/>
            </a:pPr>
            <a:endParaRPr lang="en-US" sz="9600">
              <a:latin typeface="+mj-lt"/>
            </a:endParaRPr>
          </a:p>
        </p:txBody>
      </p:sp>
      <p:sp>
        <p:nvSpPr>
          <p:cNvPr id="56" name="Rectangle 1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2827000" y="4298950"/>
            <a:ext cx="16773525" cy="928688"/>
          </a:xfrm>
          <a:prstGeom prst="snipRoundRect">
            <a:avLst>
              <a:gd name="adj1" fmla="val 0"/>
              <a:gd name="adj2" fmla="val 50000"/>
            </a:avLst>
          </a:prstGeom>
          <a:solidFill>
            <a:srgbClr val="664F93"/>
          </a:solidFill>
          <a:ln w="12700">
            <a:noFill/>
            <a:miter lim="800000"/>
          </a:ln>
        </p:spPr>
        <p:txBody>
          <a:bodyPr wrap="none" lIns="274320" tIns="73152" rIns="274320" bIns="68563" anchor="ctr"/>
          <a:lstStyle>
            <a:defPPr>
              <a:defRPr kern="1200" smtId="4294967295"/>
            </a:defPPr>
          </a:lstStyle>
          <a:p>
            <a:pPr defTabSz="4702588">
              <a:defRPr/>
            </a:pPr>
            <a:r>
              <a:rPr lang="en-US" sz="3600" b="1" dirty="0">
                <a:solidFill>
                  <a:schemeClr val="bg1"/>
                </a:solidFill>
                <a:latin typeface="Quattrocento" panose="02020802030000000404" pitchFamily="18" charset="0"/>
              </a:rPr>
              <a:t>Screenshots</a:t>
            </a:r>
            <a:endParaRPr lang="en-US" sz="3600" b="1" dirty="0">
              <a:solidFill>
                <a:schemeClr val="bg1"/>
              </a:solidFill>
              <a:latin typeface="Quattrocento" panose="02020802030000000404" pitchFamily="18" charset="0"/>
            </a:endParaRPr>
          </a:p>
        </p:txBody>
      </p:sp>
      <p:pic>
        <p:nvPicPr>
          <p:cNvPr id="14357" name="Picture 21" descr="https://i.gyazo.com/cc0a5bc7f153abefe44dd68063f6d43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20688" y="5376863"/>
            <a:ext cx="16078200" cy="8012112"/>
          </a:xfrm>
          <a:prstGeom prst="rect">
            <a:avLst/>
          </a:prstGeom>
          <a:noFill/>
          <a:effectLst>
            <a:outerShdw blurRad="495300" dist="381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7" name="Straight Arrow Connector 46"/>
          <p:cNvCxnSpPr/>
          <p:nvPr/>
        </p:nvCxnSpPr>
        <p:spPr>
          <a:xfrm flipH="1" flipV="1">
            <a:off x="27225625" y="7754938"/>
            <a:ext cx="276225" cy="793750"/>
          </a:xfrm>
          <a:prstGeom prst="straightConnector1">
            <a:avLst/>
          </a:prstGeom>
          <a:ln w="95250">
            <a:solidFill>
              <a:schemeClr val="accent1">
                <a:lumMod val="60000"/>
                <a:lumOff val="40000"/>
              </a:schemeClr>
            </a:solidFill>
            <a:headEnd w="lg" len="lg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13573125" y="8778875"/>
            <a:ext cx="930275" cy="3565525"/>
          </a:xfrm>
          <a:prstGeom prst="straightConnector1">
            <a:avLst/>
          </a:prstGeom>
          <a:ln w="95250">
            <a:solidFill>
              <a:schemeClr val="accent1">
                <a:lumMod val="60000"/>
                <a:lumOff val="40000"/>
              </a:schemeClr>
            </a:solidFill>
            <a:headEnd w="lg" len="lg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87" name="Text Box 12"/>
          <p:cNvSpPr txBox="1">
            <a:spLocks noChangeArrowheads="1"/>
          </p:cNvSpPr>
          <p:nvPr/>
        </p:nvSpPr>
        <p:spPr bwMode="auto">
          <a:xfrm>
            <a:off x="9601200" y="2054225"/>
            <a:ext cx="24688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985838">
              <a:lnSpc>
                <a:spcPct val="90000"/>
              </a:lnSpc>
              <a:spcBef>
                <a:spcPts val="3600"/>
              </a:spcBef>
              <a:buFont typeface="Arial" panose="020B0604020202020204" pitchFamily="34" charset="0"/>
              <a:buChar char="•"/>
              <a:defRPr sz="10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37931725" indent="-37474525" defTabSz="985838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5356225" indent="-1071563" defTabSz="985838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7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7497763" indent="-1071563" defTabSz="985838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9640888" indent="-1071563" defTabSz="985838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0098088" indent="-1071563" defTabSz="985838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6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10555288" indent="-1071563" defTabSz="985838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6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1012488" indent="-1071563" defTabSz="985838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6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1469688" indent="-1071563" defTabSz="985838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6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081E3F"/>
                </a:solidFill>
                <a:latin typeface="Arial" panose="020B0604020202020204" pitchFamily="34" charset="0"/>
              </a:rPr>
              <a:t>EForT-EFST Empowered Forex Traders Scalp Trading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81E3F"/>
                </a:solidFill>
                <a:latin typeface="Arial" panose="020B0604020202020204" pitchFamily="34" charset="0"/>
              </a:rPr>
              <a:t>Students: </a:t>
            </a:r>
            <a:r>
              <a:rPr lang="en-US" altLang="en-US" sz="2800">
                <a:solidFill>
                  <a:srgbClr val="081E3F"/>
                </a:solidFill>
                <a:latin typeface="Arial" panose="020B0604020202020204" pitchFamily="34" charset="0"/>
              </a:rPr>
              <a:t>Timothy Marr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81E3F"/>
                </a:solidFill>
                <a:latin typeface="Arial" panose="020B0604020202020204" pitchFamily="34" charset="0"/>
              </a:rPr>
              <a:t>Mentor:</a:t>
            </a:r>
            <a:r>
              <a:rPr lang="en-US" altLang="en-US" sz="2800" b="1" i="1">
                <a:solidFill>
                  <a:srgbClr val="081E3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>
                <a:solidFill>
                  <a:srgbClr val="081E3F"/>
                </a:solidFill>
                <a:latin typeface="Arial" panose="020B0604020202020204" pitchFamily="34" charset="0"/>
              </a:rPr>
              <a:t>Alexander Monaco</a:t>
            </a:r>
            <a:r>
              <a:rPr lang="en-US" altLang="ja-JP" sz="2800">
                <a:solidFill>
                  <a:srgbClr val="081E3F"/>
                </a:solidFill>
                <a:latin typeface="Arial" panose="020B0604020202020204" pitchFamily="34" charset="0"/>
              </a:rPr>
              <a:t>,</a:t>
            </a:r>
            <a:r>
              <a:rPr lang="en-US" altLang="ja-JP" sz="2800" i="1">
                <a:solidFill>
                  <a:srgbClr val="081E3F"/>
                </a:solidFill>
                <a:latin typeface="Arial" panose="020B0604020202020204" pitchFamily="34" charset="0"/>
              </a:rPr>
              <a:t> </a:t>
            </a:r>
            <a:r>
              <a:rPr lang="en-US" altLang="ja-JP" sz="2800">
                <a:solidFill>
                  <a:srgbClr val="081E3F"/>
                </a:solidFill>
                <a:latin typeface="Arial" panose="020B0604020202020204" pitchFamily="34" charset="0"/>
              </a:rPr>
              <a:t>Florida International University</a:t>
            </a:r>
            <a:r>
              <a:rPr lang="en-US" altLang="ja-JP" sz="2800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81E3F"/>
                </a:solidFill>
                <a:latin typeface="Arial" panose="020B0604020202020204" pitchFamily="34" charset="0"/>
              </a:rPr>
              <a:t>Instructor:</a:t>
            </a:r>
            <a:r>
              <a:rPr lang="en-US" altLang="en-US" sz="2800" b="1" i="1">
                <a:solidFill>
                  <a:srgbClr val="081E3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i="1">
                <a:solidFill>
                  <a:srgbClr val="081E3F"/>
                </a:solidFill>
                <a:latin typeface="Arial" panose="020B0604020202020204" pitchFamily="34" charset="0"/>
              </a:rPr>
              <a:t>Dr. Masoud Sadjadi</a:t>
            </a:r>
            <a:r>
              <a:rPr lang="en-US" altLang="ja-JP" sz="2800">
                <a:solidFill>
                  <a:srgbClr val="081E3F"/>
                </a:solidFill>
                <a:latin typeface="Arial" panose="020B0604020202020204" pitchFamily="34" charset="0"/>
              </a:rPr>
              <a:t>,</a:t>
            </a:r>
            <a:r>
              <a:rPr lang="en-US" altLang="ja-JP" sz="2800" i="1">
                <a:solidFill>
                  <a:srgbClr val="081E3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>
                <a:solidFill>
                  <a:srgbClr val="081E3F"/>
                </a:solidFill>
                <a:latin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052" name="Text Box 72"/>
          <p:cNvSpPr txBox="1">
            <a:spLocks noChangeArrowheads="1"/>
          </p:cNvSpPr>
          <p:nvPr/>
        </p:nvSpPr>
        <p:spPr bwMode="auto">
          <a:xfrm>
            <a:off x="1436688" y="31775400"/>
            <a:ext cx="41344850" cy="420688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>
            <a:spAutoFit/>
          </a:bodyPr>
          <a:lstStyle>
            <a:lvl1pPr marL="493713" indent="-493713"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3333CC"/>
              </a:buClr>
              <a:buFontTx/>
              <a:buNone/>
              <a:defRPr/>
            </a:pPr>
            <a:r>
              <a:rPr lang="en-US" altLang="en-US" sz="2250" dirty="0" smtClean="0"/>
              <a:t>I would like to thank Dr. </a:t>
            </a:r>
            <a:r>
              <a:rPr lang="en-US" altLang="en-US" sz="2250" dirty="0" err="1" smtClean="0"/>
              <a:t>Masoud</a:t>
            </a:r>
            <a:r>
              <a:rPr lang="en-US" altLang="en-US" sz="2250" dirty="0" smtClean="0"/>
              <a:t> </a:t>
            </a:r>
            <a:r>
              <a:rPr lang="en-US" altLang="en-US" sz="2250" dirty="0" err="1" smtClean="0"/>
              <a:t>Sadjadi</a:t>
            </a:r>
            <a:r>
              <a:rPr lang="en-US" altLang="en-US" sz="2250" dirty="0" smtClean="0"/>
              <a:t> and Alexander Monaco for their guidance and insight throughout this project. I would also like to thank my partner </a:t>
            </a:r>
            <a:r>
              <a:rPr lang="en-US" altLang="en-US" sz="2250" dirty="0" err="1" smtClean="0"/>
              <a:t>Guirdelle</a:t>
            </a:r>
            <a:r>
              <a:rPr lang="en-US" altLang="en-US" sz="2250" dirty="0" smtClean="0"/>
              <a:t> Blaise for her hard work and important contributions towards the project. </a:t>
            </a:r>
            <a:endParaRPr lang="en-US" altLang="en-US" sz="2250" dirty="0"/>
          </a:p>
        </p:txBody>
      </p:sp>
      <p:sp>
        <p:nvSpPr>
          <p:cNvPr id="3089" name="Rectangle 18"/>
          <p:cNvSpPr>
            <a:spLocks noChangeArrowheads="1"/>
          </p:cNvSpPr>
          <p:nvPr/>
        </p:nvSpPr>
        <p:spPr bwMode="auto">
          <a:xfrm>
            <a:off x="1176338" y="4114800"/>
            <a:ext cx="41605200" cy="267462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6300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1176338" y="31546800"/>
            <a:ext cx="41605200" cy="995363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6300"/>
          </a:p>
        </p:txBody>
      </p:sp>
      <p:sp>
        <p:nvSpPr>
          <p:cNvPr id="217" name="Text Box 19"/>
          <p:cNvSpPr txBox="1">
            <a:spLocks noChangeArrowheads="1"/>
          </p:cNvSpPr>
          <p:nvPr/>
        </p:nvSpPr>
        <p:spPr bwMode="auto">
          <a:xfrm>
            <a:off x="1436688" y="31273750"/>
            <a:ext cx="3735387" cy="547688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3092" name="TextBox 3"/>
          <p:cNvSpPr txBox="1">
            <a:spLocks noChangeArrowheads="1"/>
          </p:cNvSpPr>
          <p:nvPr/>
        </p:nvSpPr>
        <p:spPr bwMode="auto">
          <a:xfrm>
            <a:off x="9601200" y="0"/>
            <a:ext cx="24688800" cy="1938338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6600" b="1">
                <a:solidFill>
                  <a:srgbClr val="B6862C"/>
                </a:solidFill>
              </a:rPr>
              <a:t>School of Computing &amp; Information Sciences</a:t>
            </a:r>
          </a:p>
          <a:p>
            <a:pPr algn="ctr" eaLnBrk="1" hangingPunct="1"/>
            <a:r>
              <a:rPr lang="en-US" altLang="en-US" sz="5400" i="1">
                <a:solidFill>
                  <a:srgbClr val="B6862C"/>
                </a:solidFill>
              </a:rPr>
              <a:t>Spring 2020 Senior Design Project</a:t>
            </a:r>
          </a:p>
        </p:txBody>
      </p:sp>
      <p:pic>
        <p:nvPicPr>
          <p:cNvPr id="309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622300"/>
            <a:ext cx="7667625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4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0" y="266700"/>
            <a:ext cx="5784850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38350" y="14939963"/>
            <a:ext cx="9482138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3000" b="1" dirty="0"/>
              <a:t>User is able to view the Stochastic and EMA indicators from the EMASTOCH signal</a:t>
            </a:r>
          </a:p>
          <a:p>
            <a:pPr>
              <a:defRPr/>
            </a:pPr>
            <a:endParaRPr lang="en-US" sz="3000" b="1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3000" b="1" dirty="0"/>
              <a:t>Traders are able to auto trade successfully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3000" b="1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3000" b="1" dirty="0"/>
              <a:t> The EA must have a higher win/loss ratio than Scalpy_V6 (previous system)</a:t>
            </a:r>
          </a:p>
          <a:p>
            <a:pPr>
              <a:defRPr/>
            </a:pPr>
            <a:endParaRPr lang="en-US" sz="3000" b="1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3000" b="1" dirty="0"/>
              <a:t>The EA must not trade on banned time slots.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3000" b="1" dirty="0"/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3000" b="1" dirty="0"/>
              <a:t>EMAStochMix’s profit factor, sharpe ratio is increased, as well as decreased risk. </a:t>
            </a:r>
            <a:endParaRPr lang="en-US" sz="30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77113" y="17635111"/>
            <a:ext cx="8170487" cy="2809107"/>
          </a:xfrm>
          <a:prstGeom prst="rect">
            <a:avLst/>
          </a:prstGeom>
          <a:effectLst>
            <a:outerShdw blurRad="2032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</p:pic>
      <p:cxnSp>
        <p:nvCxnSpPr>
          <p:cNvPr id="10" name="Straight Arrow Connector 9"/>
          <p:cNvCxnSpPr/>
          <p:nvPr/>
        </p:nvCxnSpPr>
        <p:spPr>
          <a:xfrm flipH="1" flipV="1">
            <a:off x="13589000" y="5815013"/>
            <a:ext cx="914400" cy="2424112"/>
          </a:xfrm>
          <a:prstGeom prst="straightConnector1">
            <a:avLst/>
          </a:prstGeom>
          <a:ln w="95250">
            <a:solidFill>
              <a:schemeClr val="accent1">
                <a:lumMod val="60000"/>
                <a:lumOff val="40000"/>
              </a:schemeClr>
            </a:solidFill>
            <a:headEnd w="lg" len="lg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3165138" y="13763625"/>
            <a:ext cx="15676562" cy="3602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 b="1" u="sng" dirty="0"/>
              <a:t>Buy Condition: </a:t>
            </a:r>
            <a:r>
              <a:rPr lang="en-US" sz="3200" dirty="0"/>
              <a:t>EMA is below the current closing price, Stochastic is recovering from below 20, but above 11, and not during restricted hours.	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 b="1" u="sng" dirty="0"/>
              <a:t>Sell Condition: </a:t>
            </a:r>
            <a:r>
              <a:rPr lang="en-US" sz="3200" dirty="0"/>
              <a:t>EMA is above the current closing price, Stochastic is falling from above 80, but below 90, and not during restricted hours. </a:t>
            </a:r>
          </a:p>
          <a:p>
            <a:pPr>
              <a:defRPr/>
            </a:pPr>
            <a:endParaRPr lang="en-US" sz="2800" dirty="0"/>
          </a:p>
          <a:p>
            <a:pPr>
              <a:defRPr/>
            </a:pP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14351000" y="7974013"/>
            <a:ext cx="2362200" cy="89217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Long Condition Met</a:t>
            </a:r>
          </a:p>
        </p:txBody>
      </p:sp>
      <p:sp>
        <p:nvSpPr>
          <p:cNvPr id="3100" name="TextBox 21"/>
          <p:cNvSpPr txBox="1">
            <a:spLocks noChangeArrowheads="1"/>
          </p:cNvSpPr>
          <p:nvPr/>
        </p:nvSpPr>
        <p:spPr bwMode="auto">
          <a:xfrm>
            <a:off x="13223875" y="21293138"/>
            <a:ext cx="8139113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200" b="1"/>
              <a:t>These are the restrictive hours put in place that take influence from the New York Trading hours as well as personal research/back-testing. Trading will not be allowed 12AM-7AM and 10PM. 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 flipH="1">
            <a:off x="27120850" y="8994775"/>
            <a:ext cx="381000" cy="1131888"/>
          </a:xfrm>
          <a:prstGeom prst="straightConnector1">
            <a:avLst/>
          </a:prstGeom>
          <a:ln w="95250">
            <a:solidFill>
              <a:schemeClr val="accent1">
                <a:lumMod val="60000"/>
                <a:lumOff val="40000"/>
              </a:schemeClr>
            </a:solidFill>
            <a:headEnd w="lg" len="lg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Rounded Rectangle 45"/>
          <p:cNvSpPr/>
          <p:nvPr/>
        </p:nvSpPr>
        <p:spPr>
          <a:xfrm>
            <a:off x="26435050" y="8329613"/>
            <a:ext cx="1928813" cy="7286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Short Condition Met</a:t>
            </a:r>
          </a:p>
        </p:txBody>
      </p:sp>
      <p:sp>
        <p:nvSpPr>
          <p:cNvPr id="3103" name="TextBox 14336"/>
          <p:cNvSpPr txBox="1">
            <a:spLocks noChangeArrowheads="1"/>
          </p:cNvSpPr>
          <p:nvPr/>
        </p:nvSpPr>
        <p:spPr bwMode="auto">
          <a:xfrm>
            <a:off x="13611225" y="25841325"/>
            <a:ext cx="155241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200" b="1"/>
              <a:t>This project required extensive knowledge on Forex, MetaTrader 5 and it’s standard library. All classes created by the team derive from classes pre-existing from the ExperBase class under the standard library. The EMAStochMix expert advisor provides all types of traders with a reliable and profitable scalping algorithm that thrives on a trending market. One of it’s principle requirements was to improve upon the downfalls of the Scalpy_V6 EA. It has been shown (figure 4) that EMAStochMix compensates for the previous system’s downfalls and introduces time sensitive trading.</a:t>
            </a:r>
          </a:p>
        </p:txBody>
      </p:sp>
      <p:sp>
        <p:nvSpPr>
          <p:cNvPr id="3104" name="AutoShape 2" descr="data:image/jpeg;base64,/9j/4AAQSkZJRgABAQEAYABgAAD/2wBDAAgGBgcGBQgHBwcJCQgKDBQNDAsLDBkSEw8UHRofHh0aHBwgJC4nICIsIxwcKDcpLDAxNDQ0Hyc5PTgyPC4zNDL/2wBDAQkJCQwLDBgNDRgyIRwhMjIyMjIyMjIyMjIyMjIyMjIyMjIyMjIyMjIyMjIyMjIyMjIyMjIyMjIyMjIyMjIyMjL/wAARCALHAy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igAooooAKKKKACiiigAooooAKKKKACiiigAooooAKKKKACmSNtiZgOVUmn1HN/qJP90/yoAxo7++eJH82EblBx5R7j/ep322+/wCesP8A35/+yqvb/wDHtD/uL/IVJWOpjzMl+233/PWH/vyf/iqPtt9/z1h/78n/AOKqKijULsl+233/AD1h/wC/J/8AiqPtt9/z2h/78n/4qoqKNQuyX7bff89of+/J/wDiqPtt9/z1h/78/wD2VRUUahzMl+233/PaH/vz/wDZUfbL7/ntD/36/wDsq5DxLdyQeIdNia5MNq9vIXDXkluhYMuPmQHJxng+9cvNqniAaleWy3V/9nOpm4SYZwsKSKhiB/uncDjuM07PuPXuer/bL7/ntD/35P8A8VR9svv+e0P/AH5P/wAVXA6fq+qTXOrPO99bQ39vLPYyzwEpb7CQNoGTgrtbGM5zVOw13WobKyl8yV3WO6DRs5njuZF24ZHIDFcEkA88EUWfcNe56T9tvv8AntD/AN+T/wDFUv22+/57Q/8Afk//ABVcXF4hv2mt0ku4UtWmdY782hK3W3bhQgPBO5hkddvFYt7qPiOTRHtY7y4WeWSN4p40KyR5uWQqW7gqB+HtRr3C77npv22+/wCe0P8A35P/AMVR9svv+e0P/fn/AOyrzHT/ABBrUl899cTXMFvdSCVY5o2ZbZBDLwFHugJB9a2LbxRqU3hqGadEg1ma4VGtzbNiFfNRGyO5CsDnPf2o1DU7b7Zff89Yf+/P/wBlS/bb7/ntD/35/wDsq4KPxFriQv8AaXhCnaGuPspAgXz2jZyM/N8oB9s+lQ6R4i1m7vre7eYS288kELxrCQhDPKpdf7pAVSaNQ17nof22+/57Q/8Afk//ABVH22+/57Q/9+T/APFVFRS1Fdkv22+/56w/9+T/APFUfbb7/nrD/wB+T/8AFVFRRqF2S/bb7/nrD/35P/xVH22+/wCesP8A35P/AMVUVFGoXZJ9tvv+esP/AH5/+yo+233/AD2h/wC/P/2VR0Uahdmhp1zNcGdZihMbAAquM5GfU1frL0n/AFt3/vr/AOgitStI7GsdgoooqhhRRRQAUUUUAFFFFABRRRQAUUUUAFFFFABRRRQAUUUUAFFFFABRRRQAUUUUAFFFFABRRRQAUUUUAFFFFABRRRQAUUUUAFFFFABRRRQAUUUUAFFFFABRRRQAUUUUAFFFFABRRRQAUUUUAFFFFABRRRQAUUUUAFFFFABRRRQAUUUUAFFFFABRRRQAVHN/qJP90/yqSo5/+PeT/cP8qAMG3iujbQkWcpGxcHK+n1qTyrv/AJ8pvzT/AOKpdS8Q2XhvRLO6vhOY5DFCohiZzliqjp9f8Mnik1jxNb6M8byxSyRNbmbCJ8x+dFHUjH3xwahQ0I5EHlXf/PlN+af/ABVHlXf/AD5Tfmn/AMVVY+N7RWVWsbwbc/aOEPkAS+Ud3zc4b+7njmmXXjWFbeN7SwuJ5HMeEZlT5XmMWck+oJxRyByIueVd/wDPlN+af/FUeVd/8+U35p/8VUGveJJdG13SbFoo47a9fYbqcN5e/IAjDKCFYgkjdwcYqKz8bW1w1vH9kuHMjpG8iKAkbOzBAQWzyEJ4z29aOQORFzyrv/nym/NP/iqPKu/+fKb80/8Aiqzh8QdPOltffYrwAJHKkRCb5EdWIKjdzwrcdeK19D1o6zLqOIwkVtOscbZOXVokcEjsfnx+FHIHIiIR3g6Wcw/4Ev8A8VRsvP8Anzn/AO+l/wDiqyJvFOsWl9q0U1rZTR2NzbwKsJcPJ5xXHXgYDfn6VZbx5p6WjXRtboRRwCWVmKAITI0YQkt13qRxx3zijkDkRe8u8/585v8AvpP/AIqjy7z/AJ85uf8AaX/4qqH/AAn2nPPY26QTiW9hkkjL7QgKkgruz8xyP4c8YPSlsPGsd3YQs2m3P2+XywtqhTL74/MypLYxtB6kHijkDkRe2XmSfsk3PX5l/wDiqPLvP+fOb/vpf/iqx5fH6G2vZLSxe5KI0tuqnG5FiWRmfJGMFgMDJqwfFV2RJei1g/s2C7SzlG4+aXbaCy9sAuODycH2o5A5EaHl3n/PnN/30v8A8VR5d5/z5zf99J/8VWZJ8Q9NgtUmntLqFplR7dJDGpmVt2CDuwPuNwSD09auW3jOyu71ba3tLt/MDeU21QJGEQl2gE5yVPfAzxRyByIn8u8Bz9jmyP8AaX/4qo4bSa2hEMGnPFEM4RNgAycnjPc07W/E0WiGze4gl2TxSSsiqC42BTjrjPze9MsPFH9oa1BYRWEyKyz+c8jr+6eJwpXAJz16j/GjkDkRJ5V3/wA+U35p/wDFUeVd/wDPlN+af/FVvUUcgciMHyrv/nym/NP/AIqjyrv/AJ8pvzT/AOKreoo5A5EYPlXf/PlN+af/ABVHlXf/AD5Tfmn/AMVW9RRyByIwfKu/+fKb80/+Ko8q7/58pvzT/wCKreoo5A5EZekh1luxJG0bb1+VsZ+6PStSqlv/AMf979U/9Bq3VRVkUtgooopjCiiigAooooAKKKKACiiigAooooAKKKKACiiigAooooAKKKKACiiigAooooAKKKKACiiigAooooAKKKKACiiigAooooAKKKKACiiigAooooAKKKKACiiigAooooAKKKKACiiigAooooAKKKKACiiigAooooAKKKKACiiigAooooAKKKKACiiigAqOf/j2k/3D/KpKjn/49pP9w/yoAitY0k0+3V0Vh5aHDDPIAIqHUNG0/VGDXtsJWCbASxHy7lbHB9VU/hViy/48bf8A65L/ACFSGVBIIy672BIXPJA74oQGG/hDSZNUF60LkAHMO8hGYyeYWIzz83ODxx0qUeE9FHnYsyDMQWImfjD7xt5+XDEnjHWtnNIzqgyxCj1JxQBRvdEsNRuYp7qFpHixgeawVsNuG5QcNggHkHmsh/BGn/2zaX0Ms0MVttYWqH5GZSxBJ6nlz/8AWroJr60tpYYri6hikmbbEkkgUufRQep+lSRypLGHjdXQ9GU5BoAxZPB2gy26wGwxGkaxLsldSEUMoGQ2cYZh7g8046A1ox/se8OnI5DSqsQk3kKqg5bOMKoHHpW1mmJPFK0ixyI7RttcKwJU4zg+hwR+dAFJtD06SSeWS2DS3EkU0zbiN7x42HrxjA6VEvhnR1t5YFslEcqbHAduRvL8HPB3MTkcg1PFrmkzTtBFqllJMh2tGlwhYHOMEZz14q/QBkSeGdJmNv5ts8gt/wDVh5nYZ5wWBPzEZPJyeaG8MaO0Xl/ZNoxGAySurLsXauGByMKSODyDzWsWCqWY4AGST2pEkSWNZI2DowDKynIIPQg0AY0/hHQriJon09AjdQjsnGwIRwRwVABHQ4qZ/DmlNdi6NriQMr48xthdRhXKZ2lgOhIzwPStA3VuBMTPGBD/AK07x+74z83pxzzUTalYJcrbPe2y3DJvERlUMV9cZzj3oAx7LwVo1pp6WpillZVUee0zrJ8ucYYEFfvNwuByfWrx8OaSZPM+xgPuZtwdgctH5ZPX+4Mf/XrSSRJEV42DIwyrKcgj1Bpc0AZ95oOmahHAl3aiVYEMce52+VSACOvP3R19KIdC023vlvIbfy7hXlfcsjDJkIL5GcHJAOD0xxV55Y4gDI6oCwUFjjJPQfWlZ1XG5gMnAyep9KAHUUZooAKKKKACiiigAooooAqW/wDx/wB79U/9Bq3VS3/4/wC9+qf+g1bpIEFFFFMAooooAKKKKACiiigAooooAKKKKACiiigAooooAKKKKACiiigAooooAKKKKACiiigAooooAKKKKACiiigAooooAKKKKACiiigAooooAKKKKACiiigAooooAKKKKACiiigAooooAKKKKACiiigAooooAKKKKACiiigAooooAKKKKACiiigAooooAKjn/wCPaT/cP8qkqOf/AI9pP9w/yoAxNW0a41vQrK3ttUudPZGhlLwYywUqSDke3+ORxVPxRouq6iUFhM+0WpiZvO8slvNjOeMc7Vbn/Guksv8Ajwt/+uS/yFT0IDziTQNbGrJaxRTlIwWt5vtLBLcfaSyn/aITjbycHHSnzeGtbu4Xhu7cTxQNEY1a6z5xS5aQkenyEDn0xXolFAHJeJdF1G+1/StQ01CkluQskjSKYmj3gskkbDngZVlOQRXOxabrlrr+m2s8F7M4eFxOkrmOFA8hdSRwc5UnPsPSvT80UAeZP4U8Sx6EbNN0hlghEwF6d5lCOGYMeB8xjyfQcDNb+imTw899/a6zma8mSVTDBJPnEMaMWKKcHcp6111FAHFX3hm7vbzW3EMRhvr2ymj+faTHHs357g/KapHwtrzaZcRmYrcJa+Vbn7QTgCd2K9e8RVcn869ByKWgDztvDHiFbrR5YppXEMLxzJNcAxorFjjAOdwBCg/MMDB6Zp9v4V1Wy01LXyTPZr5DS2a3ZXzSISr4bPGH2tjgHFeg8UUAeaXfhDxBJZXMU2y9aZWVgLkx75DbqiyE99rAjB9c1uW+kahai+s202C5W7kaZbtpVHlkxhQMEE5BGBjjB6iuvpMigDgU8Na4nlxhmV0t1QXEd1t2RiDYYQOx3/Nux/hVO18L+KRb6VFNcNHHbSOMLMN6DepWRvmIzgMCFyOeAMnHpdFAHN6jpl/c6Hb29nEbeZL5JmQ3Jb5BLub5j1yOce+K5+28JatE1g1zD9pS3ns52VrosfMVHWVgSevKH3xXonFFACCloooAKKKKACiiigAooooAqW//AB/3v1T/ANBq3VS3/wCP+9+qf+g1bpIEFFFFMAooooAKKKKACiiigAooooAKKKKACiiigAooooAKKKKACiiigAooooAKKKKACiiigAooooAKKKKACiiigAooooAKKKKACiiigAooooAKKKKACiiigAooooAKKKKACiiigAooooAKKKKACiiigAooooAKKKKACiiigAooooAKKKKACiiigAooooAKjn/49pP9w/yqSo5/+PaT/cP8qAMTVdeHh7Q7K5NhdXnmNDFstk3FdxVcn8/xqPXvE50R43+yySq1sZvL4U53ogGT0Pz/AKVuWX/Hjb/9cl/kKZdabZXxDXVrDMQu0GRAeMg4/NQfwFCA5lvHLI+1tLP7rJucXA/dgTeSdvHzc89uPekufGszQRmy09TNIYjiWbAw85h7Dr8ufxrZfwzpEmqJqD2UbTIPlBUbQ28vux/e3HOal/4RzRsXH/Estf8ASCDN+7HzkNuGf+Bc/WgDK8Ra9e6RrWlxCMR6bOwSe6MBlVHLAKrYIKBskB8EZwDVWy8cNcSW0f2BnV5I4pZTIF2NIzhcLzkYTnmuludJ0+8uoLq5s4ZZ4P8AVSOgJXnP8+azZfB2kSazaakIWSS1AEcSECMEFiDjHqxPWgDGX4h7tLN1/ZL+c0Uc8NuJ8tIjKzcYXqAjcdPetzw9rMusyakXVVignRIQBg7GiR/m565c1PL4a0Se3FvLpVo0IVVCGIYAUEKPoAT+ZpJNBhDZsbm405TgutoEUOQAoJyp5AAH0FAHKf8ACa6nbS3108C3lpbPcJLFHbtF5OyQLH+8YlWLeg/pWxD4oumvnsV09ZLtZ5FaPzwqpGgQsQxHzH5xxgfhW8dMsmspLN7WJreRi0kbINrknJJHqTzUdxoml3ZzcafbyHzvPy0YPz4A3fXAH5UAc3b+OG1GeJbOyeON7yKESyq2HjZ2Q9QAGyucAkYNXNQ8YC012fSoNOnuZIEyzJkfOULgfdxggYznqRxWpL4c0aZJ0k022ZZ3Ekg2D5mHIP1BqSHRdMt7iGeKyhWaFPLjfbyq+gNAHON8QbZmtWtrCaeK5d/LdCTvjQqrOAFP8TYwcD5Tz0rV0PWLm/szPcwIEXzSZI2/uyMuNvXooOau/wBhaT5NrD/Z1sI7Rt0CCMARnOeB255qa306ytZfNt7WGJypXciAHBYsR+ZJ+poA5Kx8b3d3dOP7Pj23CWzWMXncv5vmHLvjC/KmcYOOnNSL4+iubSSS2snB/dorOwwGeORuR3AMZHvmt5fDWiJDcQppdqsdwQZVWMDcQSR+RJx6ZqR9A0iSeOd9OtjLGgjRvLHyqAQAPwJH40AcqvjyeGC2kvbNIysPn3IjbzN6GAyKU6YJIxg5+p6102gaydb043LWr2zLIY2Rs4OMHIJAJHPoKfb+H9HtI/Lg0y1jQEttWIYyV2n/AMd4+nFWrKwtNOtltrO3jghU5CIMDNAFiiiigAooooAKKKKACiiigCpb/wDH/e/VP/Qat1Ut/wDj/vfqn/oNW6SBBRRRTAKKKKACiiigAooooAKKKzdWv7mzayis7eGae7nMKiaUoq4R3JJCk/wY6d6ANKisfzvEn/PhpX/gbJ/8ao87xJ/z4aT/AOBsn/xqgDYorH87xJ/z4aT/AOBsn/xqjzvEn/PhpP8A4Gyf/GqANiisfzvEn/PhpP8A4Gyf/GqPO8Sf8+Gk/wDgbJ/8aoA2KKx/O8Sf8+Gk/wDgbJ/8ao87xJ/z4aT/AOBsn/xqgDYorH87xJ/z4aT/AOBsn/xqjzvEn/PhpP8A4Gyf/GqANiisfzvEn/PhpP8A4Gyf/GqPO8Sf8+Gk/wDgbJ/8aoA2KKx/O8Sf8+Gk/wDgbJ/8ao87xJ/z4aT/AOBsn/xqgDYorH87xJ/z4aT/AOBsn/xqjzvEn/PhpP8A4Gyf/GqANiisfzvEn/PhpP8A4Gyf/GqPO8Sf8+Gk/wDgbJ/8aoA2KKx/O8Sf8+Gk/wDgbJ/8ao87xJ/z4aT/AOBsn/xqgDYorH87xJ/z4aT/AOBsn/xqjzvEn/PhpP8A4Gyf/GqANiisfzvEn/PhpP8A4Gyf/GqPO8Sf8+Gk/wDgbJ/8aoA2KKx/O8Sf8+Gk/wDgbJ/8ao87xJ/z4aT/AOBsn/xqgDYorH87xJ/z4aT/AOBsn/xqjzvEn/PhpX/gbJ/8aoA2KKzdIv7m9+2R3dvFDPa3HksIZTIrfIjgglQf48dO1aVABRRRQAUUUUAFFFFABRRRQAUUUUAFFFFABRRRQAUUUUAFFFFABRRRQAUUUUAFFFFABRRRQAUUUUAFFFFABUc//HtJ/uH+VSVHP/x7Sf7h/lQBHZkCwt8nH7tf5CntPGsyxFsOylgPYf8A66xdV0CLxFodlazXV1biNoZg1vIUJKlWwcden4daq+JvDN1rWxbeaNUW28kiVmyf3kbZJ+iH86EB03mJ8vzL83TnrTJ7q3to/MnmjiTIUM7ADJOAPxNcDJ4N1A6t5McNqLcBmiuCSBbA3JkAjAH3gvGOBz17VK3grUZI3Sb7BKkRi8hXZjv2XDS5bK/LlWxxnmgDsrvV7Cxube3urpIprg7YkbqxyB+HJA5qxFcRTxq8bgq2dvbODjoa53xB4fvtS1zTNRsJUtZrUgG4WZlbZuBeNkwVkRgOhwQcEGuaTwvq1pr+nQmzW5RZIZGvN3ywKjSFlUnnncCff17AHpPmJgncuAcE5qOC8t7mWeKGVXe3fy5VU/cbAOD74IP4156/w+1NNF+wQy2DK9vDHMhZlDuqOpfdtJByynPUhcZFbulQ3Xhlrpbm1ub1ruRJQ1pHvC7Yo4zuJI5JQn6UAbdrrum3t5LaW10JJomZXCq2AVOCN2MZB96v71yBuGTwBmuLi8Maotlq9oywul6ZzG8t7KUTzH3D9ztwpGc5B6is+08GapDd2lrIlq620EC/2gS2/ckzOXXOT5jDG7J/iPJHFAHoEV1BPCsscgKMMgnjj8aYb+0W48jz4zMCoKA5I3Z25A6Zwa4m28D39tpd1Ez2UtxKkMYLZ5RXYuu4qduQw5APSm6b4F1Gya2DS2asiW4knjZjIPLEgwCVyRh1wSf4aAO+81ME7lwDgnPSiSVIo3kc4VFLMeuAK4FPAV28caTfYVjRdjxIWKSsIXTzWyPvsWBPX7vUmt6LQ7tfD1/p7/ZhdXFitv8AaFZiZHEOws/Hr0x2oA3JLy2itmuJZ444VTezu2Aq+pz0qYMGAIOQRkEV57L4AvZLW4TzLJpJobiNy24h96xhAeOgKE+2ciu9tlKW0SMiRlUAKIcqvHQcDj8KAJqKKKACiiigAooooAKKKKACiiigCpb/APH/AHv1T/0GrdVLf/j/AL36p/6DVukgQUUUUwCiiigAooooAKKKKACsjWP+QpoP/X63/pPNWvWRrH/IU0H/AK/W/wDSeagDXooqOaaOCMySuqIOrMcCgCSiqn9qWP8Az9w/99ij+1LH/n7h/wC+xSuhXRboqp/alj/z9w/99ij+1LH/AJ+4f++xRdDui3RVT+1LH/n7h/77FH9qWP8Az9w/99ii6C6LdFVP7Usf+fuH/vsUf2pY/wDP3D/32KLoLot0VU/tSx/5+4f++xR/alj/AM/cP/fYougui3RUUNxFcKWhlWRQcEqc81LTAKKKKACiiigAooooAKKKKACiiigAooooAKKKKAMjRv8AkI69/wBf4/8ARENa9ZGjf8hHXv8Ar/H/AKIhrXoAKKKKACiiigAooooAKKKKACiiigAooooAKKKKACiiigAooooAKKKKACiiigAooooAKKKKACiiigAooooAKjn/AOPaT/cP8qkqOf8A49pP9w/yoAZZf8eFv/1yX+QqfNYGq6tfaRoVlPYaVNqMjtDG0cTAFVYqC3J9D/jgc1V8SeJbnRJI2jt1ctamXypHAG7zI0wSAem/saEB1NGa4V/HV5FMIntbPdESJx5xBcifySIxjk9Dz9Pem3Hja9mgUWkdnFMDCZDI5YIGuTEQQOhwuefWgDu80tcj4n1y+0rX9JSOXbp0rBbgwiN5FZnVVLI3zeWckbl5BPeqNj45u5p7OFre3KySxxSGSXDsZGcZQAYIATn3PtQB3lJmvPP+FiXg0c3L2VotzJBFcQx+cdpVkdyCxAAIEZ5PHPrxXR+GNYn1mTVJJWBjiuEEKgD5EaGN8Ejryx5oA6DIpa881bxVrOnavrkHmxYhhaSwO1HgIXZuDlfnSRcnIbggjGKuXHjie1lnD2sDorSQpskO5XQqpdx2jJbIPp9aAO2zS1w0virU7bxBDE5sJrXyYPPWCQsA8k7RbkbHPQZB6YNbvi291Gw8Pyz6XsN2HQKrOiM43DcEL/LvIzgHgmgDbzS153aeN72Wfy4njlWaC3aGS9QQLGTHI7mTbnBOzAA4z04pZ/iVNFdwW/8AZXzTqhUFzlTKq+QDx/ExcZ7baAPQs0tedJ48uI9R1mQvFcWqxu2nxGNowTEwRxvIw24ncMZwBWvD4rvJbqOzeKwhnWaZJnlmKxsI3VSEOPvHcDg+lAHXUma4TT/GWpfY9l1FbSXEmwwy7iqgPM8YMmBwBtB4qK88Z6nc6PqE1rFBbPaQxFpFYMWZ5ShKbht2/KSC3qKAPQMijNea614u1XQtR0wtcyyWjW8z3Ec6QtIzl1ji5i4ADMvT15qKz8canCuhrfX0TtCM6sy2xw++Vo15UYTGNx6ZAoA9QpMisDVdans9De8VrdnW9jgHkShhtaZU5JHDYPI7HjPesCPxtqd39lSOCyt2mmtWJZ2YeVLI6EdvmzH16c0Ad/RRRQAUUUUAVLf/AI/736p/6DVuqlv/AMf979U/9Bq3SQIKKKKYBRRRQAUUUUAFFFFABWRrH/IU0H/r9b/0nmrXrI1j/kKaD/1+t/6TzUAa9UNX/wCPIf8AXWP/ANCFX6oawQthuJAAkQkn/eFKWwnsZ/NFRfarf/ntH/30KPtVv/z3j/77FZGJLRUX2q3/AOe8f/fYo+1W/wDz3j/77FGgEtFRfarf/nvH/wB9ij7Vb/8APeP/AL7FGgEtFRfarf8A57x/99ij7Vb/APPeP/vsUaAS0VF9qt/+e8f/AH2KPtVv/wA94/8AvoUaAaOkf8vX/XUf+gLUdnr8d9fXFvDZXfl28zwSXLBBGGXr/Fux74p+jOrrcsjBlMo5H+6tYA8HT/adXDLpoj1GSdvtawn7TGJFxgN3x/KtIbGsdjXHi3Snu5oI5S6wyLHJOpUxLmMybt2cbcDk+taFrq2n3yQNa3tvMLiPzYgkgJdP7wHXFchB4EuTcie4urNMzpK0dvAVUBbZoMDJ6nOf0pln8Pp47mB579di26RN5O9SrJEYgUGccg5Oe+aoo6U+KNK864jSfzBbtEryR4ZMyEgYIPbac+mKkstft71Wl+z3Nva7PMjurhAkUiZ4IOeM8H5sHmud03wNNBJi9ubVrcxxRPFbxFNwjieMHOep35/Crk/h3VLzw5NoVxeWZtRAkELiFt7BSMF+cdFxgdzQB0SahZSOUS7t2YR+YQsqkhP73Xp71D/belG4toBqNq0l0HaBVlB8wL94j1xXK3ngO4l1bUru21FYRciRoSVYmJ3jVMbc7SuB3Hf2qrF8Op1sWgN5bxmR7rd5aMfLWZVHyEknIKdzzk0Adlea7ptlpbajJeQtbBGZWSRT5m0EkLz8x4PAplx4g0+0lsEuJvJF8jPE8mFUAAH5iTwfmFcpJ4Au3sNgu7U3EkdxHKJkeWMCVVXcuTncNg9Bya1de8L3WpwaatvPabrS2lt2FxEXVxIgQkAHqMZoA6Rbq3ZgqzxlixQAOMlh1H1HpWXH4jhfWbnTXsruFrZBJLPKEESoc4bO7ODtPb64rC0Hw3PZ+NLm5YTHT7O2jjtzKoG+4ZQssi+uVRBn1Jq9rfhSTV5dUdb3yftkVuqbQQVaJy/J9DnFAHQf2hZHyP8AS7f/AEjmH96v7z/d55/CmLq2nPKIlv7VpCwUIJlJJPQYz1ri5fh/dyHTv9Pt9ls6ysrK52uJvMJU7snOdvzcDqBUsXw98qGFUuLYPHDDHvEHOUuDMT17g4oA7uiiigDI0b/kI69/1/j/ANEQ1r1kaN/yEde/6/x/6IhrXoAKKKKACiiigAooooAKKKKACiiigAooooAKKKKACiiigAooooAKKKKACiiigAooooAKKKKACiiigAooooAKjn/49pP9w/yqSo5/+PaT/cP8qAGWX/Hjb/8AXJf5CnS28M3MsMbnGMsoPGc/zA/KoreaOHTrdpZERdiLlmAGSAAPxPFLPf21rIEnlWLKF9znCgAgck+5FCAiOj6e2oLfm0iNyq7Vcr93ktkDoDknnrUv9nWOJR9it8THMv7pfnOc88c8+tMGq6cTCBf2pM/+qxMv7znHy8888cUy61vTLGATXN/bRxllUMZByWbaPzPFAFmS0tppoppbeKSWE5jdkBKfQ9qz5fDekzarBqT2a/abcARsGIVcZI+UHHVj2qa71qysr+3spmkNxOMqkcTPhcgbmwDtGSBk8U+PVrCUwqLuFXmBMcbuFZuccA8nkUAPfTbGWLypLK2eMY+VolI46cY7ZOKgudFtLl1YNcwY7Wtw8IP1CEZ4AHNSf2xpvkNN/aNp5SMFZ/PXapPQE56mn2uoW17NdRW8m97WTypeCNrbQ2Pfhh09aAF/s+z3yubWEyTJslcxgtIvox7j60osbNWkYWsAMiCNyIx8ygYCn1GO1Z8vijSLea9Se68tbIH7RM6MIkIxld+MbvmXjOeavDUrIvIgvLfdGgkkXzVyiHnceeB70AKNPs1iEaWsKKFCqEQLtAOQBjpg8j0NV4NEs4Y5YpPtF1FKAGjvLh5149nJApE1/SpL+KyS/gaeaISxAOMSKSQNp6McqeB6VPe6laae1ut1KIvtEhjjJHBIUscnsMKTk+lADn0+yliaKSzt3jYKCjRAghfu8Y7dvSpGtoHfe8EbNwdxQE8dPy7VmR+JtMl1L7CskvmeYYhIYWETOF37RJjaTt561ZbWtNW3W4F/bNGysyMkqnft67cHnHtQBZNnatGkbW0JRPuqUGF+g7Uj2VpIVMlrC5STzFLRg4f+8Pf3qNdTsmLL9rgDpGJnQyAMiYzuYdh7mmWOr2GpAm0uo5RveMFW+8Vxu2+oGRyOOaAJ2srRo2ja1hKOuxlMYwVznBHpk0NZWjxNE1rC0bKEZDGCCo6Aj0HpUKarYu6J9qhWR3KIjuFZiCRgA9eQafYalZ6pbfabG4juId7JvjbI3KcEfmKACLTLCBAkNjbRqOipEoA5B9PUA/hUgs7ZUkRbaELJ99Qgw319amooAi+zQeX5fkR+WW3FdgxnOc49c80xrCzdNjWkDLgDaYxjg5H5HkVYooAKKKKACiiigCpb/wDH/e/VP/Qat1Ut/wDj/vfqn/oNW6SBBRRRTAKKKKACiiigAooooAKyNY/5Cmg/9frf+k81a9ZGsf8AIU0H/r9b/wBJ5qANeiiigBMD0FGB6ClpM0AGB6CjA9BRmjNABgegowPQUZozQAYHoKMD0FGaM0AGB6CjA9BRS0AFFFFABRRRQAUUUUAFFFFABRRRQAUUUUAFFFFABRRRQBkaN/yEde/6/wAf+iIa16yNG/5COvf9f4/9EQ1r0AFFFFABRRRQAUUUUAFFFFABRRRQAUUUUAFFFFABRRRQAUUUUAFFFFABRRRQAUUUUAFFFFABRRRQAUUUUAFRz/8AHtJ/uH+VSVHP/wAe0n+4f5UAY2o+HtP8SaLZ22oxyNHH5Uq7JCp3Lgjp24qv4h8K/wBt+WEnSFEt/I2shbjzI39fRMfjW9Zf8eFv/wBcl/kKmzQgOFl8E3j6tIFmtxZyhi8hjyy5uDLtQZ4I4GentUq+CbtRIPt1sQnli3BgPRLgzfPzzndjjHrXbUmaAOc8QeGZNa1bTL6OaK3ksnDLOqsJk+YFgrBgCrAYKsCO9c9H4N1Wz1uxjhS3mslkhmmuWABQxtIdqjOR98evPpXomaWgDz9/h3cDSVsYdQgC/ZooJEaBtkmxHUk4YHq4IGf4cHIrY0zT7/w39oSGzl1IXTpIWhaOMR7Ykjwd7DOdmePWuopM0AcZqHgiW+1XVL9LiG1N/bmJ1jRsSn5dplXdtYrjAYAEg0lx4InupJme+ijBeSaIpEdxkcqxVyT8yArgD0+ldpmloA5Cfwjc3F2t9LParOqQjZb2+xQY5jKduTxnOM/jRr+hXPjS0t7W8tbnS0tp/PDtIjlzsZQBsY9CwJB4IGO9ddmloA5I+CIrmHUft15M892XZTEzLHCzRCMsqZxu4PPvVa28CPHbSrJdxGWa0ubdjsZgGlCgMNzE8BBkd812uaWgDhX+H8kkEludQQRbXaNxF85d1UEMc8p8v3f8K29F0O50x98slm5eeeeTy7faVMhBwhzwBg59ePSt+kyKAOPXwORcPMbuMsZQ6nyuV/0kzevvj9a3dC0yTSNONm8kcgE0joyJt+VnLDPuM4rUozQAUUUUAFFFFABRRRQAUUUUAVLf/j/vfqn/AKDVuqlv/wAf979U/wDQat0kCCiiimAUUUUAFFFFABRRRQAVkax/yFNB/wCv1v8A0nmrXrI1j/kKaD/1+t/6TzUAa9RzSpDHvkOFyB0zUlVb/wD1C/8AXRP/AEIVM3aLaGtWH2+3/vP/AN+2/wAKPt1v/ef/AL9t/hTKK5fbyNPZof8Abrf+8/8A37b/AAo+3W/95/8Av23+FMoo9vIPZof9ut/7z/8Aftv8KPt1v/ef/v23+FMoo9vIPZof9ut/7z/9+2/wo+3W/wDef/v23+FMoo9vIPZof9vt/wC8/wD37b/Cj7fb/wB5/wDv23+FMoo9vIPZosQzxzgmMkgHByCMfnUtVLP79x/vj/0EVla9r0mk6jYWUS2Qa7WRvNvLnyUXZt4ztOSd36V005OUU2ZtWdjoKKxj4n0yPzY5JnaaGUQSLFDI+ZSM7FwvzHHOB25qF/GugLIqC9aRm2AeVBI/Lg7Bwp5O1gB1yMdasRv0Vi3HifTotO0+/jaa4t7+ZIIGgiZsljwSMZAGDnNUtK8baZfae1xcM1tMmS0JRySPMMa7Pl+fLDHy55OKAOnorE1XxJbWXhWfXrZGureNN+FDA/ewcjBI2854yMHiqln4zspVs1nALXNtJdLNZlriAxocZDgd8jjGe1AHTUVz/wDwm3h/7LFci/3RSByCsLnaEYK5bA+UKSM5plz4usYtettMjBlDmYTTBW2xmNAxA4w55wQDxQB0dFYMPjHQrlYTFeljM0iqBC+QY8b9wx8oAIJJx1qPTfFUGq3OqrawsYbGCKZJHDIZQ6sw+VgCB8vB75oA6KisBvEWNB0vUzAim+8vETSH5dylsAgcnj2qvpvjjSbzSbW8naS3mnWHNv5TswaUZQL8vzA4IBAxxQB09FYb+L9Djkuo3vCslrtMqGFwRubaMDGT83HFWbbX9Nu7iO2inbz5GkQRNGysCgBYEEcY3Dr6igCPRv8AkI69/wBf4/8ARENa9ZGjf8hDXv8Ar/H/AKIhrXoAKKKKACiiigAooooAKKKKACiiigAooooAKKKKACiiigAooooAKKKKACiiigAooooAKKKKACiiigAooooAKjn/AOPaT/cP8qkqOf8A49pP9w/yoAxNVvdZstDspNF06O+nZoVdJJNu1CVDHp6Z+nXnpVHxPr2oaRLE1tHGZDaFyj7mUN5sa9sZwHNdNZf8eFv/ANcl/kKnoQHn8njPVYrtbZjZ+bGzKUMLBrlhceVtT5vlJXnv09KZc+MNSubdkhntraSFoftEgiLeVm5MbK2Tx8oB9s13v2WD7X9r8pPtGzy/Mx823OcZ9M1LgY6DnrQBxnivVb3T/EuiiG4drR2Cy20EoSYlnUBwrAiRR0ZRyAciqFj4y1I3VjbSG2TzZYoykqsZJg7yAspzwF2AdD1+leh4Hp0qjLpGnz6nFqMtnC95ENqTFfmUc/4n86AOCfx7rMWh/aJks0uZIIZ4mMTLGu5HYoxLf7HB684xXUeFNSutUfVZrl2Ki4j8pD0jVoI2Kj2yxro8D0qhf6Lp+qSJJeWwlZBhSWYY/I0AcHq2vazZa34hihvi2y3aS1kiYOluF2ZWWIgFW5JD5wQfar8/jHUoJrkRpbzrHvUosZ3QKpULO5zyjBiwHHA4J5ru1UKMAAYGKMD0FAHAt4i1VNfgeG+tryzMFusnlQt5cpe4eMsnPBxjuw4/Gt7xZq91pVpbfZ5IoBPK0b3MyFliwjMOARyxAUZPU9632RXQowypGCPaqWn6Np+ltIbO2ERkADYYnOPqaAOE0y/8RXc4vIGv7g20dvLIGkUQuhtwzps+8XZjwQOp69qnsvGGt6hb2Y2Wsf2gzFpAm7ASEPtAVzggkryfwB4r0OjA9KAPPm8ZatBbq0dtFNItupFnsYzSAweZ52c/c3fLjH454q/4W1u7vrq4W41S1uke9dI2WMgSIII2xHycAEknJNdlgZzijAHQUAee3Pi3VrO91NIo4mhtbiViJEZiyrJEoUc8cSH8uldL4Yvbq9tL43l0lxNDfzw/Kmzy1VyFUjJ7YP41u0UAFFFFABRRRQAUUUUAFFFFAFS3/wCP+9+qf+g1bqpb/wDH/e/VP/Qat0kCCiiimAUUUUAFFFFABRRRQAVkax/yFNB/6/W/9J5q16yNY/5Cmg/9frf+k81AGvVW/wCLYHBIEik4GeMirVFTJcysNOzMz7TF6t/3w3+FL9pi9W/74b/CtKisPq/mX7QzftMXq3/fDf4UfaYvVv8Avhv8K0qKPq/mHtGZv2mL1b/vhv8ACj7TF6t/3w3+FaVFH1fzD2jM37TF6t/3w3+FH2mL1b/vhv8ACtKij6v5h7QzftMXq3/fDf4Un2mL1b/vhv8ACtOij6v5h7QpWLbjOwB2s4wSCP4R61Hd6Ra3up2l/cKXktUdUQgFTvxkkEdflFaFLW8I8sbEN3dzCl8L2rmSSO4uIZ2vTfRzKVJikKbDtBBGNuRgg9aq23gbSrORGhkuV2zwT43g5eIsQTx3LsT+mK6eiqEYSeF7SLQ7DSori4RLGZZoJcqXDKxbnIwepHSqMngHSZrdYZJLhlSHyU3FWx+980NgjBIbseMdq6uigDKg0WO00NNMtbqe3VB8s0QRXBznONu3k9sYrIfwFprWf2dLm6h3LMsrRbFMnmsHbgLgfMoOAAO3SusooA5NfAWmizmtmubthNHcRu2UBPnMGcgBcDlRjAwKfc+BtPuZpGa7vUibzysKOoVGmXa5Bxnnr14Oe1dTRQBzFn4I020kDtNczEicOHKqG81VV+FUADCDGMY5qzpfhi30sXmLu6uGuoI7d2mK5CIpVQMAdj171vUUAc5D4UjTT7Sxn1K8uLezdGgVxGpTYpUDKqM8Hv6VDZ+BrC0W03Xd7O1o0HktKy5VIc7E4UcZYknqfWupooA5OPwFpyTXEhur1vOIOCyfKBMJuu3J+YdSSccVY0zw89v4z1fXpgi/aY44YI1ctgKPmcjGAWwowP7orpKKAMjRv+Qhr3/X+P8A0RDWvWRo3/IR17/r/H/oiGtegAooooAKKKKACiiigAooooAKKKKACiiigAooooAKKKKACiiigAooooAKKKKACiiigAooooAKKKKACiiigAqOf/j2k/3D/KpKjn/49pP9w/yoAqLfWthpdtLdzxwxlY0DO2AWbAA+pJAovtZsdNkC3lwkKmMyl3YABQQPXPVhVa60PTde0izt9Ts4rmKMRyIHGcMuCP5c+vSoNb8Lwa0UzO0CpB5IVEGMb0f/ANkA/GhAWf8AhJtFzbj+0rfNx/qgW+98238Pm4578U278UaNZW6zy30ZRioHlguTufYOB23AjPsaxZfBMsmqyuL/AG2UwYzLsBdy05lKj0HQZ6+1SL4JKebt1OTqnkfuV/dBJjMM8/NySO3FAGze6/a2Or2mltHNLd3Sl1SJQdqAgFjkg4BIzgHHWmxeJtIle3j+3QpLcf6uNnGW5IHTI5IOPoar694Yj1690+eecItnIsqAQqXVgwOUk+8mcYPUEdqw08E39prFp9lu4jpyPFLOXH7x2jaQjAxgffA60AdGPFWhtZyXa6pbNbxlQ8gbIGRkfhjv7GrVhqttqU15Hblj9klETsRwSUVwVPcYYc1y8vw8jbT47SPVJVC28dud0KsrKiuvK9CfnzzwCAa0rDSb/wAP+cmnQxXy3DI8jT3HklCsaRgABGzkJn8aAJJvGOl28uqLL54i0zi5nCbkRsKdvB3Z+YYyADzg8Vd/4SDSfNmjN/AHhj8yRS2Nq8f4jj3FY1/4Ii1HVb7Upbryri6tmtw0UKqwU4OHI/1gUrxkZ560T+CI7ppDNqEu3e88ISMDy5nKszZz8w3KCFPuMmgDRj8W6NJqUFit2vmXESyQv/A+5mUAH+9lTwa0NQ1Oy0qBZ765jt42YIrOcZPoPyP5ViXHhSS5uftlzqLzXXlwqxESorGOUyjgdAScd+meTSaxol74q042epW9vYiNxJFLFMZ2DYIyPlQowzwQaANA+JtKTf512kAW4NsDKcbmABOPb5hz0qT/AISHSNxX+0rbcFDEbxnBcoD/AN9Aj61jv4JQrKE1KcNMJI5ndAxeKRUDr7H5Ad3ueKij+H1jD4gTV47u4WRLgzLHgbQNuAnuofL/AFoA37jXNPtre1uZLmMW9zkxy7gFICF88npgE8VDH4n0ea7s7WG8WWW7d0i2AkEoMsCe3BHX1qvrHhr+29Ps7a6vpPMtw+6VY1HmFomjJx0H3s8elR2vhUWeqxX8V7JuW4aZkaMEMGiSMr7fcBz9aAOiFLSCloAKKKKACiiigAooooAKKKKAKlv/AMf979U/9Bq3VS3/AOP+9+qf+g1bpIEFFFFMAooooAKKKKACiiigArI1j/kKaD/1+t/6TzVr1kax/wAhTQf+v1v/AEnmoA16KKKACiiigAooooAKKKKACiiigAooooAKKKKACiiigAooooAKKKKACiiigAooooAKKKKACiikoAydG/5COvf9f4/9EQ1r1kaN/wAhHXv+v8f+iIa16ACiiigAooooAKKKKACiiigAooooAKKKKACiiigAooooAKKKKACiiigAooooAKKKKACiiigAooooAKKKKACo5/8Aj2k/3D/KpKjn/wCPaT/cP8qAGWX/AB4W/wD1yX+QqbNYOqnXhodl/wAI+tqbndD5n2gnHl5Xdj8M/wBOa5+51TxLBcXvkLIghlmk2rbFxJtaIKoJ7EM/T046UIDv6TNedf8ACT6813ftbzPPFBczpKi2eVgjjnVVIYD5iV35HJ4zgY50vD+o6tfeIopr2e6W2lguRHC1vsRttwQpOVyDs29TyKAOzz7UteaXVzrVrrmurCLm8V5I3ikAmXyR50YMTRn5TxuKunUZzRpfijXdTvGtob3c5aATBLUH7MWmkR1Bx8wCqvJz9aAPS6TNeb3PiLxLJ/Z8Hlzo0tsRcKLVgXJST51IX5CCq9SOSMCuuSZ28KqhupI7s2IBdVLyo+zrt6lgecdaANrNBOK8u0u+8Q21jYvH9qMkS3ahF8yWG7kCKUYeYN6g/NhSRyCAa2I9b1gvbq93cixad1ivxYbnuMBCqNHt+UElxnA+71HcA7nNGa5Dwvd6rFePBqMsrWrxyyqZ49vlsJ3ULuPXK4OD+HFVNb1HVf8AhMLa7soNQk0zTTGk/kEeVL5pw5K5y+xdpG0HBz0oA7ukzXmsfirWmg877a5haZY5ZRZjEB+0mPCcfOSmT3xjPfFC6l4lbUILgQXM7NFFsVomRJcPPhivAUsBHn0yOOlAHpWaWvLLzXfFNx4bl817mDzYpwstvbM0hlEQKxcINvzF8MB/CBnPXsLu+1O28NapcWXmXV9AP3UbwFSp2rwP7+Mk57njtQB0dFcDbaz4nka2kZmMK+WTttifOVp9h3EquDs54A6Z6VFHr/ia4uLa0HnRuZkhuZBZ/wCrJmkUkZGPuBDnkd+9AHodFcv4RvtauxIurs7k28Mqs1v5WGbcGX/x0H15+ldRQAUUUUAFFFFABRRRQBUt/wDj/vfqn/oNW6qW/wDx/wB79U/9Bq3SQIKKKKYBRRRQAUUUUAFFFFABWdq2mS6iLV4LxrSe1m86ORY1fkoyEEH2c1o0UAYn9l63/wBDE3/gHHR/Zet/9DE3/gHHW3RQBif2Xrf/AEMTf+AcdH9l63/0MTf+AcdbdFAGJ/Zet/8AQxN/4Bx0f2Xrf/QxN/4Bx1t0UAYn9l63/wBDE3/gHHR/Zet/9DE3/gHHW3RQBif2Xrf/AEMTf+AcdH9l63/0MTf+AcdbdFAGJ/Zet/8AQxN/4Bx0f2Xrf/QxN/4Bx1t0UAYn9l63/wBDE3/gHHR/Zet/9DE3/gHHW3RQBif2Xrf/AEMTf+AcdH9l63/0MTf+AcdbdFAGJ/Zet/8AQxN/4Bx0f2Xrf/QxN/4Bx1t0UAYn9l63/wBDE3/gHHR/Zet/9DE3/gHHW3RQBif2Xrf/AEMTf+AcdH9l63/0MTf+AcdbdFAGJ/Zet/8AQxN/4Bx0f2Xrf/QxN/4Bx1t0UAYn9l63/wBDE3/gHHR/Zet/9DE3/gHHW3RQBif2Xrf/AEMTf+AcdH9l63/0MTf+AcdbdFAGfpOmyact009211NczedJI0apzsVAAB7IK0KKKACiiigAooooAKKKKACiiigAooooAKKKKACiiigAooooAKKKKACiiigAooooAKKKKACiiigAooooAKKKKACo5/8Aj2k/3D/KpKjn/wCPaT/cP8qAGWX/AB4W/wD1yX+Qqesm41rTtE0m0n1K8itonEcatI2Ms2AAPxI+lGo+IbDS3Q3UypE0Jm8wZb5dyrwADnlhQgNOOKOEMI40QMxYhRjJPU/U0+sP/hLtGDRKbmQGTrmBxs+fy/n4+T5+OcU268X6VbW6yo81xvKAJDCzNhpDGDjHTcCPwoA3qggsra1aRre2hhMrbpDHGFLn1OOprK1PxLDpuvado5h8y4vQWTMip8oIB27iNxGc7Rzim2/i/SZ2t4zOVlnIVQsbMoLMwUFgMAna2AcdKAN41TXStPS8N4lhardEkmcQqHJPU7sZrLHjTQm06W/F2/2aIKzP5D/dYEhsYzt4PPTg1e0vWYdWlvVgVttrMIt5IxJlFcMPbDigDSorlp/HFlb3uswNbysukqDOYyrSEnbjEf3tp3cN04NaDeKdISSWN7lkaIEtuiYAkY3KDjDMCwBUc80AaV1Z219D5N3bw3EWc7JUDrn1waW3tobSBYLaGKGJfuxxoFUfQCsQeMNO/taGwdbiPzokkSV4WUAs7IFYEZQ7lx82ByK0tU1mw0aETahcCCMq7bipIwilm6ewJ98UAWhbQCNYxDGEVtyrsGAc5yB655qWsNPF2iS3MdvHe7nkKgERNtG4Dbk4wAdwAJ78darw+NtImihxMxmlQFUWNmXcVZgpbGAxCMcHHSgDpKK5y28aabcw2Lxx3Ra7lWIIIGzGzR+YN3HTb3HBq3qXiWw0zSo7+QyukqM8MaRMXkwpY/LjI4HJOMd6ANiisFPF2kmBZJp2i/0fz33RsVT5PMK7gMFwvO0HOKZd+M9Ks7uOJmleMhzJLHEzCLaqMcgDONrg5HA70AdDRWBH4v0symOaUwsZ3hX5SwIVgu8kZCqSygE461v0AFFFFABRRRQAUUUUAVLf/j/vfqn/AKDVuqlv/wAf979U/wDQat0kCCiiimAUUUUAFFFFABRRRQAUUUUAFFFFABRRRQAUUUUAFFFFABRRRQAUUUUAFFFFABRRRQAUUUUAFFFFABRRRQAUUUUAFFFFABRRRQAUUUUAFFFFABRRRQAUUUUAFFFFABRRRQAUUUUAFFFFABRRRQAUUUUAFFFFABRRRQAUUUUAFFFFABRRRQAUUUUAFRz/APHvJ/uH+VSVHP8A6iT/AHT/ACoApHTrTUtLtYb22injVY5Asi5AZcEH8CBUGr+HLPWnVrlplKxeUBGwAxvV/T1QfrWjZf8AHjb/APXNf5VNmhActJ4Kgk1R5/tk62kikywqRmRjN5pBOPu57DB96kHgqxXzcXd585Ty/mTEIWUygL8v94nrniumpM0AY+seHbbW57V7yaYx27rIIRt2llbcrcqSpyOqkHHFYv8Awg0kGs2k1pftHp8TRyTQsMvI6FyCT0/jx26d67LPtRmgDlJPh/pb2kVutzex+XCkKuroTtVXUdVIzhzzj0IxVu30S90YyLor2zJOyvMbwsTlUVBjbjjCD8c10GaWgDnL3wdZale3F5dzzvPNA0CkbAYlbBIVtu4jIyAxIHPFJL4L0+4Mnnz3TqzNIi7lAikYgtIuB94lQecgc4HNdHmjNAGBL4Ut5pftE15d3F1siXzJXX5jHIZFzhRj5jjjtSXWh3WvWwtdfFqYY5kmj+xlgdynOG3dj0I7gmuhpM0AcrZ/D7RbCezlgEu61ZiC4Ry+XLgElSRgnjbg44qlH8Pjb6rbG31Bl0qLa7QEZkd1R03E9Oj/AKdO9dvmloA5+PwjZQvDJDcXSSQvE6MGU8xxmMDkd1Jz7+lS6l4ag1WytYJ7y7ElurItwrr5jK6lHDZGDkH0+mK2qM0Ac5/whWmFDC8ly1sUK+QXG3eY/KMnTO7Zx1x3xmoT4FsypzqOoeYwcSSB0BdXRUZT8uMbUA4HHNdSaWgDmX8DaS15DdYk3xSM4BCMCGYNt+ZTgAqMEYPXmumFBpM0ALRSZ9qUUAFFFFABRRQaAKlv/wAf979U/wDQat1Ut/8Aj/vP95P/AEGrdJAFFFFMAooooAKKKKACiiigAooooAKKKKACiiigAooooAKKKKACiiigAooooAKKKKACiiigAooooAKKKKACiiigAooooAKKKKACiiigAooooAKKKKACiiigAooooAKKKKACiiigAooooAw/FMEN1YWdvPGskUl/bqyMMgjzBkGpP+EU8Pf9AWw/78L/AIUeIOTpS/3tQi/TJ/pWxQBj/wDCKeH/APoC2P8A34X/AAo/4RTw/wD9AWx/78L/AIVsUUAY/wDwinh//oDWP/fhaP8AhFPD/wD0BrH/AL8rWxRQBj/8Ip4f/wCgNZf9+Vo/4RTQP+gNZf8AfkVsUUAY/wDwimgf9Aey/wC/Io/4RTQP+gPZf9+hWxRQBj/8Ip4f/wCgPZ/9+hR/wimgf9Aez/79CtiigDH/AOEU0D/oEWf/AH6FH/CKaB/0CLT/AL9CtiigDH/4RTQP+gRaf9+xR/wimgf9Ai0/79itiigDH/4RTQf+gTaf9+xSf8IpoP8A0CbX/v3WzRQBj/8ACK6D/wBAm1/74qObwroIgkP9k2v3T/B7VuVHP/x7yf7h/lQBhalZaxL4esIPD93BZSoYSxki3DywV3Ac8cZ+vTjrVPxSmuiWJtLEpkFoVMsMY4cyxdM5x8u/iumsv+PG3/65L/IVPQgPOJLvxImrJYJNqLTRhmgUKpDqLkqGlOPumPvx+dOuP+EkvLeSGdNVVbdoTI0a7S5Fyd23HLDy9vTqK9ExzmloA4/xForXPirTdRt9P814rS6LTBAcSBU8rPvnOPxrGkbxYkmmwbdTkzZr9oLoHWR3hcvu4AUq+0Ac9ewr0migDzJrTxPbqJLS3ukmbexYIpKkxQAYz05D9PQ0zVtY13TLiKznvL2JzNKlmFCl58XCqpfjkeWeK9QpCoYgkAkdMjpQByniaW28Q2Vvp+mXdndzC9haWNWWYKgf5i6BgSo781ka3beJbCW7i0KGVXWO1SBrWBEiIAk83hs44xtBJ+Yr716AsSI25UUH1C4p9AHnlxJ4wN/qJhN2LYKPKUR/MYf3fK5GPNx5nHJz26VTTwzquqNFC1syxsl4BcagDvh3zgo6gf8ALTbyOnSvT6KAPMzN4it9ZmsYnv8AzRLJLAiRrtkH2gANJx90pnJ/ritrQdU1Gw1DVV8R3RhtTNm2uLtlhQ5ZvkVT6KF5BIPtzXY45zTWjRxh1Vh/tDNAHDavaXt740stS0wSXdtLb+WW2/JGMPiWGZTgNzgq3B4x0qlbP4ms9OtAG1JTBaR489QV2hG80yEjO8Njb+GMjNekKoUYAAA7AUtAHnGmXOss2lajdRardWaTJIWeHdJlrdt5CqMlNxGOOpOOKuXD+LLjXNSaB7iK2ERktU8vAZQqsq8jAYtuB789Bwa7oDFLQBwETeMJNS0pp/OjhniE0sezIRmZi8b4GBtXaASeucZNaXh631C38HNazR3q3kenIgjmVdofyzwvcnPXPeutooA82kt/FkthdRltQUPDJCkabUCgWqFSuBkHzNwz9RXoGnAjTbUHzc+UufOGH6D73vVmigAooooAKKKKAKlv/wAf979U/wDQat1Ut/8Aj/vfqn/oNW6SBBRRRTAKKKKACiiigAooooAKKKKACiiigAooooAKKKKACiiigAooooAKKKKACiiigAooooAKKKKACiiigAooooAKKKKACiiigAooooAKKKKACiiigAooooAKKKKACiiigAooooAKKKKAMfXObvRF9dQH6RSH+lbFY+sc6poa/wDT4zflDJ/jWxQAUUUUAFFFFABRRRQAUUUUAFFFFABRRRQAUUUUAFFFFABUc/8Ax7yf7h/lUlRz/wDHtJ/uH+VAGPqHiHTvDmjWdzqUxjjk8qJdqliWbA/Lml1bxNZ6Q0bT72ia3M+Y1LMRuRRgfVxWhbwxT6dbpNGkihEYK6gjIwQee4IBqvqWg2GruHvI2dhH5YIcrxuVu3ui0IDO/wCE104MimG8B58390P3GJPKO/ns3pnjmm3PjSyit0kt7W6uXcx4jVQpw8pizyf7wNPk8GadLqn2tmm8oglrcSEK7GXzSW55G7+HpxUg8HaSPOwtwDKVOfPb93tkMgCc/LhiTx60AM1bXr3Tdfs7EWts9rcQyzNK0zB0WMKX+XaQT83HPaoD4600LabobqJryAzQebGBkbC4zgkjIBxxW1eaPZ391Dc3CM0sMUkKEORhZAA354FZreCtGeaGTy51EUSRBFnYKwRCilhnkhWIyfWgCj/wnlpHl7mB0iG4goCzMAkbZAx/00AwfSrUnjfTI0BMV4WBcTIsQLQbZBGd/P8AeOOM1M/g3RZFCtbyYGcfvW7qinv6Rr+VUtT8CWt9eRSwXctrGZXkuI0yfP3SLIQTngbl6cjnpQBp+JNbbQdNS6VInLzxw/vXKou44ySATx9Kz5/G1pp8cr6gp2RRwNJJao0igy7tnUA4JXA46kZxWl/ZN5dTIdTvYbmGKVZokitzEVdTlSTvOfpio9T8KaRrE80t9A8pnCCRfNYK2wMFyAeo3kj3wewoAqS+OdHhvLi0dpvPgGDGqgsz/L8gGc7vnUc4Ge/BrNuvH0sMYdbCCLCXDtHdXPlu3lSBNiDadznsPwzW03hDSXa5Z45mNyoEmZm+8Nvzjn7/AMqnd6ip7Lw3pthPHPFEzyxiTa8rlzl33see5YZzQBmx+OLHzJElguQY5GWRkiyIlEgj3PnGOSM4zWlo3iKx12S8Wy8w/ZJTDIXUAbgSDjnPUHg4NUpPBWmy6q94zTeXJuaSASELIzSeYS3PI3AfL0qZfDYsry5vdJuFt7y5IE0twjT5QEkKBuGACxoAoXvjJrHxDLp7W0DwxTxwttnzOdyb94jxyo7nPqatReM9OljtpfIvEjnSOTe8YAjWQ4iLc8bzwP1xWhb6Lbxm5mnCS3V2oFzKq7d+F28DJ2jHYGoB4W0sG0/dSbbWOOJY/Mba6x/6veP4tp5Ge9AGFpvj97wWgl0iZJbqSNViRwSiu0gDMTgf8szwM1qP4wsrXw5Y6vfKYheAbIUYEk4JIBYgcAE9qlj8H6RD5JijmRoRGI2WZsjYzMv6u2fXNMHg3TPsC2TSXjwxsGhDXLEwYBHyHqOCR9KAGSeN9GiiklaWXYiNIT5f8ICkN9G3qB6k0tj4tt9RvFitbeWWIxK5ZMMysZDGQQMjAIySCRirU/hXR7iW7lktMvd26W0x3nmNOV78EevXgelOg8N2FuyPH9oEiIqeZ57bmCvv5Oect19Rx0oAgv8AxTa6bfzWksM8siNGirAm5mZ1dgOcDoh71Lo/iGLWb27ggt5ligjhkWd8bZBIu4YGcjA9amn0DT7nUGvpYmM7MrFg5Ayqso4+jt+dLp2h2WlStJZrIm+KOFlMhIIQYU4PfHGaANKiiigAooooAqW//H/e/VP/AEGrdVLf/j/vfqn/AKDVukgQUUUUwCiiigAooooAKKKKACiiigAooooAKKKKACiiigAooooAKKKKACiiigAooooAKKKKACiiigAooooAKKKKACiiigAooooAKKKKACiiigAooooAKKKKACiiigAooooAKKKKACiiigDG1M58QaGv/TSZvyjP+NbNYmo5PijQx6LcH/x1R/WtugAooooAKKKKACiiigAooooAKKKKACiiigAooooAKKKKACo5/wDj2k/3D/KpKjn/AOPaT/cP8qAGWX/Hhb/9cl/kKl3qHCFlDEZC55IrC1XTNS1XQ7KHTNVk06VWhkaRFB3KCpK8+oB+vfiqfifTdbumj/sySXItTG0iSiNt/mRnPbB2h+lCA6ukJxyeBXnUlj4iXVlso/7QJjVnt5BdHZGv2klWclvn/d8YOTjjHo+40bxFeQPDdwXckcDQkD7WB5xW5LsVww/5ZkdcdMdqAO9a5hRnV5o1ZF3sC4BVfU+gqVWDoGUhlIyCDwRXm/ivwhrGreJ7+7s7dDbXtpFYzs0igtD87OMZ67gg/wCBGnwaH4pgsEtovtEU8dp5aOl0BEsYgCrEFzw4kBO7H/Au1AHo1FefXui+Kg0UVrcXQt0upCuLje4BVNrEl1yobzOCT1+6eMXNC1CaxudTutXvZ/sME5s7N5N7eaAS5cjGc/Ntz/sUAdbJfWkU/kSXUCTEZEbSANj6VKZEWPzGdQmM7iePzrjjo9zqOqa5rFm4Md1aqtn+7TMjCJlzuYblwT7Vl3WheJ5jqKSRXE1pLZRx29ubtSFmXYXbaTjDY454KnpuoA9I7UgbPQiuS1iLXtSuoJ7O3vLVfLCxI06J5MocEvIFYhlKZGPm+nOaXQ7m18OW82n6i8kFxJdzSoHLSb1eQlWBGcDB6HHTpQB00F3b3JcQXEUpQ4YRuG2/XHSp683g8H63ZaHFPbyRRX4RYZLe2iEbNF5hZgXDjexGMHcvf1q7Fo3iJLSd7iW8uJAlquwXWxpIx/rlXDYVyOM559e9AHd0mcEA456V5/c6T4re+me2lvIYDZstujXAZk/dEbHbfgvvwd209vmp66DrKalbz3EN7cxW804i2XuHCvAgByW/56B/pnpigDvGYIpZiFUDJJPAFKDlcjnNcf4t0rVdR0u1t7SC5lhNrLHLAt0EbzGQBC5JAcA5B5PXODVKbSfFAa6ELXCyBJMOtyBHIny+UiLn5WGGBOB9TngA7vzF37Nw3kZC55x64pUdZF3IwYZxkHNedXui+Irq+S+FneLOVulgdbxVa3LzRtFuIblQqnKjI7YNTWGheJrXWLAmR4rJJ3kZYnG1czOzbhvAIZSuPlYj/ZoA9BooooAKKKKACiiigCpb/wDH/e/VP/Qat1iS6qljql5G1nfTE7DugtmkX7vqKd/wkUf/AEDNW/8AAJ6SBGzRWN/wkUX/AEDNW/8AAJ/8KP8AhIov+gZq3/gC/wDhTA2aKxv+Eji/6Bmrf+AL/wCFH/CRxf8AQM1b/wAAZP8ACgDZorG/4SOL/oG6t/4Ayf4Uf8JHD/0DdW/8AZP8KANmisb/AISOH/oG6t/4Ayf4Uf8ACRw/9A3Vv/ACT/CgDZorG/4SOH/oG6t/4ASf4Uf8JHD/ANA7Vv8AwAk/woA2aKxv+Ejh/wCgdq3/AIASf4Uf8JHB/wBA7Vv/AAAk/wAKANmisb/hI4f+gdq3/gBJ/hR/wkkH/QO1f/wAl/woA2aKxf8AhJIP+gdq/wD4L5f8KX/hJIP+gfq3/gvl/wAKANmisb/hJIP+gfq3/gvl/wAKP+Ekg/6B+r/+C+X/AOJoA2aKxv8AhJIP+gfq/wD4L5f/AImj/hJLf/oH6t/4L5f/AImgDZorG/4SS3/6B+rf+C+X/wCJo/4SS3/6B+rf+C6X/wCJoA2aKwrjxXZ2ttLcS2WrLHEhd2Ony8ADJP3a2YJRNCkoV1DqGAdSrDPqD0NAElFFFABRRRQAUUUUAFFFFABRRRQAUUUUAFFFFABRRRQAUVnXWoTQ3TQxQowVFYlnI659j6VF/ad1/wA+8P8A39P/AMTUuaRPMjWorJ/tO6/594f+/p/+Jo/tS7/594P+/p/+Jo50HMjWorJ/tS6/594P+/p/+Jo/tS7/AOfeD/v6f/iaOdBzI1qKyf7Uu/8An3g/7+n/AOJo/tS7/wCfeD/v6f8A4mjnQcyNaisj+1Lv/n3g/wC/p/8AiaX+07v/AJ94P+/p/wDiaXOg5ka1FZP9p3X/AD7w/wDf0/8AxNJ/al1/z7w/9/T/APE0+dBzIbefN4r0of3YLhv/AEAVs1zkkt2+sW9/5UAEUDxbPMbksVOc7f8AZ/Wrv9p3X/PvB/39P/xNHOg50a1FZH9qXX/PvB/39P8A8TS/2ndf8+8H/f0//E0c6DnRrUVk/wBp3X/PvB/39P8A8TR/al1/z7wf9/T/APE0c6DnRrUVk/2ndf8APvD/AN/T/wDE0n9p3f8Az7wf9/T/APE0c6DnRr0Vk/2pd/8APvB/39P/AMTSf2pd/wDPvB/39P8A8TRzoOZGvRWR/al3/wA+8H/f0/8AxNL/AGpd/wDPvB/39P8A8TRzoOZGtRWT/al3/wA+8H/f0/8AxNH9qXf/AD7wf9/T/wDE0c6DmRrUVkf2ndf8+8H/AH9P/wATR/ad3/z7wf8Af0//ABNLnQc6Neis+zv5bi5aGSJUITeCrk98egrQqk7jTuFRz/8AHtJ/uH+VSVHP/wAe0n+4f5UxjLL/AI8Lf/rkv8hU9YOqeILfw5odndXMFzMsjQwhYImcgsVXJwOOv49uabrfiePRXjLwSyo1uZtirhj86IByRg/P0IoQG/ilrkz43iVgrabc/u8/aSHQ+TiXyj3+b5ueO1Jc+NcW8b2enSSyyGLCySKgAecw9fXIJ/GgDraK4LxJ46vtD17UdOjtLeRY7FJLRnJzJcsThG5+7gE8c8Grdv49iOmx3dxZTFPJ+eSIjaZxCJWjUE5xtPBPHagDsqTFcjcePrS0EST2Nwlw0zxtCGUlQoUlhj73DrgDnr6Vq6R4ih1m7mtoYJke3TM2/H7ttzLsPv8AKT9MUAbOKWuVu/Ed7Br+qWqrGLWwgEx/0WRy+Yyx/eAhF6dD1qtceOtq3sEFjIbu0tYrpzIQIykm3ZjBzzluO23ntkA7OkxWLrHiSDR7sQPBLKFiE87qQBFGW27uevPYehqXQdVn1iwluZrUWxS4lhVBIHyEcrnPvigDWornbbxK7eHNP1GW18y6vXEUVvE2AzknAyegwpOTWXJ8Qkhgu7ttMnazgEAV1cZ3Sbt2/sqqVI3dKAO2orKl1yKDSrrU5YZFs4IBOsoZWEqld3y4Pbpz/KsKDxvODepdaW6z28z/ALiORSVhSON3Zmzgkb+g60AdlRXHX/juKKwuJbK1eSRGlWMyYCt5YjJPXOCJBj6Ulz47WzmlFzZtCsCOssTMC/nCREUBgdu07wc9qAOyoqlpGpR6vpkN9FG8ayg/I45BBIP6jr3q7QAUUUUAFFFFABQaKKAKdv8A8f8Ae/VP/QauVUt/+P8Avfqn/oNW6SAKKKKYBRRRQAUUUUAFFFFABRRRQAUUUUAFFFFABRRRQAUUUUAFFFFABRRRQBleJ/8AkU9Y/wCvKb/0A1pR/cX/AHRWb4n/AORT1j/rxm/9ANacf+rX/dFADqKKKACiiigAooooAKKKKACiiigAooooAKKKKACiiigDEvf+QnL/ANc0/wDZqjp9823U5PkdsxJ91C3dvQVD5n/TKb/vy/8AhWL3ZjLcfRTPM/6ZTf8Afl/8KPM/6ZTf9+X/AMKBaj6KZ5n/AEym/wC/L/4UeZ/0ym/78v8A4UBqPopnmf8ATKb/AL8v/hR5n/TKb/vy/wDhQGo+imeZ/wBMpv8Avy/+FHmf9Mpv+/L/AOFAanKzavqQ1bXFWeZYLHPlBVg8sYhD/Nn94Tn04rC07x1qe6KS/miMVrZSC7URAebchQylcdBhl4H96u+ezsZLg3D6ajznrK1mS54x1256U77NaH/mHjg5H+iHqMc/d9h+Qp3RRx3/AAk2rt4RaWOdJtVtboQ3flIsbumN2Y0kwC20g4PXBxVp9a1AagZrW/kuLX+xv7RjtzbopkbOAOm4A9cZz711E9va3QcXFj5wcguJbUtuI6ZyvOKkHliQSC2kDhdgYW7ZC+mcdPai6Fc5GXXb+2ltbdNThuku4YJHuvLTFpvfaTxxg543d+uas6hrN9p1xDBbz/2mDbXUjvEsQZWTbt3cgfLk5xjPpXQR2tnFFLFHp4SOXmRFtCA/+8NvP40scFrCipFY+WigqqpakAA9QAF6HvRcDnb3xXPZaVYzRR211O9k1zOGl27SqKxGADgnd/KoJ/Gt1AkqmytPOt/NMu6dgjhGQAIcfeO8HB9K6n7Pa8/6B1GD/oh5GMY+76AD8KhvNNsNQt2gutPMkbHd/wAezAg9yCBkH3FF0Bl6Drt5fajLZXiREEzvFIhw21JdmGHT05/OujqBEhjbcloytgjK2zA88nt3PNSeZ/0yn/78v/hSAfRTPM/6ZT/9+X/wo8z/AKZTf9+X/wAKBaj6KZ5n/TKb/vy/+FHmf9Mp/wDvy/8AhQGo+imeZ/0yn/78v/hR5n/TKf8A78v/AIUBqPopnmf9Mp/+/L/4UeZ/0yn/AO/L/wCFAalnTv8AkJt/1w/9mrZrF01t2pv8rr+4/iQr/F71tVpDY1jsFRz/APHtJ/uH+VSVHP8A8e8n+4f5VRRFaKGsLcMAR5acEewqK90iw1Fg15bJMwTYC2fu7g2PzVT+FT2X/Hjb/wDXJf5Cp6EBhv4S0iTU1vnt8so4jz8m4v5hYjud3PPHTin/APCK6L/pGLCMG4IMhDNk4feMc/LhueMc1s0UAZlz4e0m9uzd3NhDLcEqfMcZOVDBfyDsPxqMeF9FByNPi/1PkY5xs27emcZ2gDPXHGa16KAMuXw7pMzBns03CXzcgkHcQAc4PIIUZHQ4FQQeHRZi9ey1Ce3ub25NzcTrHGWc4AAwVIwAB2z+dbdFAFCHSLdIbhZ/9IlukEdzK6gGYAEDcFwOhxwBVV/CehyCTdpsOZUKOwJBZTtGCc5x8q/THFbNFAGV/wAI3pJEG+18zyGyhkldz1zgkklhkA4ORkU3+w2gmZtP1CexheQyyQxJGyu5OWb51JGfQECteigDGj8K6NDbSW0doRC5DbPOchSDkFfm+U5J+7ill8LaLKjK1igDRrGdjsnyrnb0I9SM9eTWxRQBRj0fT4YJoI7SJYZo1ikjx8rIF2hcdMY4qmvhPQ0tvs409PL8zzcF2JLbQpyc5IIABB4IHNbVFAGPP4W0S5nnmm0+J3nUrJknBBAB4zgZCr09BSjwxowgMIsI9hVlJJYsdzBid2c53AHOc8CteigCG2torO3S3gTZFGMKMk4H1PJqaiigAooooAKKKKACiiigCpb/APH/AHv1T/0GrdVLf/j/AL36p/6DVukgQUUUUwCiiigAooooAKKKKACiiigAooooAKKKKACiiigAooooAKKKKACiiigDK8T/APIp6x/14zf+gGtOP/Vr/uiszxP/AMinrH/XjN/6Aa04/wDVr/uigB1FFFABRRRQAUUUUAFFFFABRRRQAUUUUAFFFFABRRRQBSVwl9duQSFiQnAyf4u1Y2neNLHUNJv9T+zXcFtZAbzLEVLkjOFB6np+YrXMS3F1ewv9ySBEb6HcKpWPhHRtO0a60q3tVW2uv9aAApbgAcgDpjikgQ+PWp45LSLUNPezlup/JjVplcN8jNwV7/Kcg4+ppviTxJB4chs3mj3tdTiCPdIsa7sE4LtwM4wM9TgU2Xw/IyQSnULm7u7Wbz7drpl2hgjIAQijjDH3J70290S61/S5LLWp4ljckMlooKSIRyGEgYH1B6ggEUwE/wCEu0xJLtJhcxNbTmBg0DEsQodioAOVUHk9BRqPjDTLG0uZ4zLci32ljFG21ssq4V8bSRvBIBzTH8G2BeRorm7hLsSNjr8oaMRsoJUnDKq9ckEZBFKfBuni2ntI7i7ispmV/sqONisGVsjIzyUHUkdcdaANOw1iz1HZ9meRiys3zRMu3a21gcjgg8YPNZieKC9hNqR0+RNNClorppF+cBtuSo5XPbr+FaVhpEOnSO0E85R2kcxMwK7nfeT065OB7VQPhO1aymsDe3v2B1Kpah12RAtuOPlyeemScdqAKlx44s7a+1iBraZ10pQZzGytJk7cfu/vYO7huRwelaR8UaSsk0clyyGFWZi8TAHbjcoOMMwyAVHIJqrf+DrHU765u7q4uWlmgeBCCgMKtgkKduSMqCAxIHPFJJ4M06cy+fNcyK4cqpZQI3fBd1wPvEgHnIHOAKAHr4u07+04rJ1uIzKisryQOuGZygVgRlTkYycDkUSeNNBiM6vdsJIJlgePyXL72BIAXGTkAnj0p7+FrWaQS3N3eXE37vdJI65bZIZF6KAOT2xxWc3w80p7K6tHubtorjaGDeWdqruwBlOvzn5jls4Oc0AXR4u077bPbv5sKwSvG8kyFVO1A5K8cjDCtiwvodQtvPgEoXcVKyxNGwI6gqwBFYkngnTJWk8yW6eN937tpAQCY1jJzjOcKDyeorbsbV7O28p7ue6bJJlnI3H/AL5AAH0FAFmiiigAooooAKKKKACiiigAooooAKKKKACiiigCp/zFh/1wP/oQq3VP/mLD/rgf/QhVykgCo5/+PeT/AHD/ACqSo5/+PeT/AHD/ACpgRWUiCxt/nX/Vr39hU3mx/wB9fzrHtPDWgvZwM2iacWMakk2qZPH0qb/hGNA/6Aem/wDgIn+FCA0vNj/vr+dHmx/31/Os3/hGNA/6Aem/+Aif4Uf8IxoH/QD03/wET/CgDS82P++v50ebH/fX86zf+EY0D/oB6b/4CJ/hR/wjGgf9APTf/ARP8KANLzY/76/nR5sf99fzrN/4RjQP+gHpv/gIn+FH/CMaB/0A9N/8BE/woA0vNj/vr+dHmx/31/Os3/hGNA/6Aem/+Aif4Uf8IxoH/QD03/wET/CgDS82P++v50ebH/fX86zf+EY0D/oB6b/4CJ/hR/wjGgf9APTf/ARP8KANLzY/76/nR5sf99fzrN/4RjQP+gHpv/gIn+FH/CMaB/0A9N/8BE/woA0vNj/vr+dHmx/31/Os3/hGNA/6Aem/+Aif4Uf8IxoH/QD03/wET/CgDS82P++v50ebH/fX86zf+EY0D/oB6b/4CJ/hR/wjGgf9APTf/ARP8KANLzY/76/nR5sf99fzrN/4RjQP+gHpv/gIn+FH/CMaB/0A9N/8BE/woA0vNj/vr+dHmx/31/Os3/hGNA/6Aem/+Aif4Uf8IxoH/QD03/wET/CgDS82P++v50ebH/fX86zf+EY0D/oB6b/4CJ/hR/wjGgf9APTf/ARP8KANLzY/76/nR5kf99fzrN/4RjQP+gHpv/gIn+FH/CMaB/0A9N/8BE/woAs2zA316QQRuTp/u1crM02ytLG4vYbO1ht4t6tshjCLnaOcCtOkgCiiimAUUUUAFFFFABRRRQAUUUUAFFFFABRRRQAUUUUAFFFFABRRRQAUUUUAZXif/kU9Y/68Zv8A0A1px/6tf90VmeJ/+RT1j/rxm/8AQDWnH/q1/wB0UAOooooAKKKKACiiigAooooAKKKKACiiigAooooAKKKKAKkX/ISuP+ucf/s1W6zpd/nX/lAmT7OuwA4JOGxXHeH9D8RWvhHWY5pJRqVyAId07FsBRkAkDaSSwBpIEehUVw7wWsMmk3Gn6Xc6bZW9+Jbozr5KqohkG4gnpkqCe59ab4maDWdT0m5svI1GzgWZZmitvtqIxCbQUVhg9cGmB3VFeP6j4d8QXGp6skNjd/Yby+F3kMVwYtnlgDPAbceP9iuj0VtU07xNeaxqto9pY6lv82Wa5G2HYcQ7lOAmVyOpySKAO9orhPGAl1iTSL3RCuo/Z5ifKjUTW8hyuQzq2Y3HUP0HOetKyajJoWp6allf+eL6SZxsZRNAZtzKj9CSmcDPtQB3VFeZalo+qSpJLoun3VtZzXa28VsR5Rjhlj8uaQKfugHDduVz3rT8IhvD0d6uv3SWflyLZWZu7hQZYIRhXGTznd9aAO6orzqe31y48SX2rx6dO1peRy2KFZ92YQh8twnYFwTuz0cVn6boviG1QWuo211dafawWaE53PcwDeWjIzyyEgEfxADr0oA9VorgNS0y/n50K0msLb+y7uMRTQE5ZmXChd42E849PQVHbaZfrPGkmn3R1b7XBJDfY+SO3ATcpbPAADqU7k5wc5oA9DorzPQtH1XSrlZrizuYkltJdsthCBMHM2Ssu4kMduCpwOC3tXR6/aiTXIZ7/TrjUNNFqyRxQIX2Tbs7to6ErwG7YPIzQB1NFeV63pniT+3YdS0+xuXks5LowLuABV/KQA88naXOTn7pqO20XxDYW2lx22mXUsehF5Yy1xtMzNK27AOd/wC7z1I5YUAesUUinKg4Izzg0tABRRRQAUUUUAFFFFABRRRQBT/5iw/64H/0IVcqn/zFh/1wP/oQq5SQBUc//HvJ/uH+VSVHP/x7Sf7h/lTAZZf8eNv/ANcl/kKnrntObxB/bqCVLP8AsL7HH5bBj5nmc5/THt+OawBPqCX5ZWvzrS30pmQiQw/ZRu24H3NuNmMc7vxoQHoGaK80GreKGtrWWb7S9xHEJ8i2KDc1qzFCoHID44POeKdq2oeJTayRLLdCWMXGLiG3w2PJjdcADHVmA47etAHpNFef2+qag18koup97Xt1C/BbbCsGUfy8c8hDjHVj61o+KNR1aztrefTBJLL9hmcP5DHLgJtyvbOTwaAOvzRXG6Zd6xJ4pt4r66ufs6C7hAMAVJirrsY4HB2k46A4+tdiKAFooooAKKKKACiiigAooooAKKKKACiiigAooooAKKKKACiiigCpb/8AH/e/VP8A0GrdVLf/AI/736p/6DVukgQUUUUwCiiigAooooAKKKKACiiigAooooAKKKKACiiigAooooAKKKKACiiigDK8T/8AIp6x/wBeM3/oBrTj/wBWv+6KzPE//Ip6x/14zf8AoBrTj/1a/wC6KAHUUUUAFFFFABRRRQAUUUUAFFFFABRRRQAUUUUAFFFFAFSL/kJXP/XOP/2arfFUfMEV5eSt91IUY8gdN3rxWV4T8VJ4qgupo7U26QOqDMqOWyM/wk44xSQI6IgEYIBB6g0ioiDCqq/QYri7nxvPCmtyx2lpL/ZvnBYBO4lkKHAz8m0A59TTIPiEtw94U0/MVvpyXIYTcvOxA8nGOCGZRn1PSmB3PFIQrDDAEehrP0PVP7Y0a2vjD5EkikSwlt3lSAkMue+GBFc9N458nUdatDaRCTTSv7mSUpLIpZVDhSuCh3cMCemDigDsFVVGFUAegFLxWHqet3NvqUljYWkdxLb2v2ucyylBsyQFXAOWO09cDisGT4kQx3MCNp7CF5D50plH7mIxq0chGP4iwXHrQB3XFIyI/wB5VbHqKzo9UC+HU1a8jFuBai4lj3Z2DbuIzxmudHj7ytM0q8vdMeBrm7a1vIhLuNmQCdxOORjaT0wGz2oA7QAAcUvFcvpnia91ryzYadC22GOa48y424DlsBMKdxwpPOByKpSfEOyi3B4d0kZuvOjRiWQQkgdRg7uPpmgDtOKWuP1PxdeaOrQ39laRXWYSp+0MYgkjFcltmcgjkY7itbQNdOs2UE5tmUTB2WaIl4XVWwGV+MhhyOOlAG1xScVzMXjXT2nigeG4MkhGWSP5F3SNGuSSOrJj8R2rV0HVf7b0a31EW0tsJgSIpSCwAJHYkdqANLFFFFABRRRQAUUUUAFFFFABRRRQAUUUUAU/+YsP+uB/9CFXKp/8xYf9cD/6EKuUkAVHP/x7yf7h/lUlRz/8e8n+4f5UwGWX/Hjb/wDXJf5Cp6yLDW9Me7i0db2E6glskjW4YbgpGPz4PHWqo8Vw/aAzWcq6e1w1ql5uGDIuc/L125UjPqKEB0NFc23jG0uI7U6TC9/JcSrGiH9zw0ZkDZcDgqOCKfB4y0mWCIvI8U7oSYXQ/u2BYbWYZUElGA55xxQBuiCETGYRIJT1cKNx6d/wH5VJXPnxlpAjkxOfOjh81kKMFH7sSbd2MZ2kH6VEPGdnIZlgtLuSSF5lZTHtyIkDMRnqPmAHuaAOlorOTXLB7Ce9Eji3gQSSOY24UqGBHHPBHTNQSeKNHikKNd5IkMbFY2YIQQCWIGAoLAbjxk9aANiiual8babF5SBZJZpLoW+yJSQmZvK3M2MDkHg9cHGa6WgAooooAKKKKACiiigAooooAKKKKACiiigAooooAKKKKAKlv/x/3v1T/wBBq3VS3/4/736p/wCg1bpIEFFFFMAooooAKKKKAEoqibi4aWQIYgqOVGVJP86Xzrv+/D/3wf8AGsfbwuVyMu80c1S827/vw/8AfB/xo827/vw/98H/ABo9vAfIy7zRzVLzbv8Avw/98H/Gjzbv+/D/AN8H/Gj28A5GXaOapebd/wB+H/vg/wCNHm3f9+H/AL4P+NHt4ByMu80c1S827/vw/wDfB/xo827/AL8P/fB/xo9vAORl3mjmqXm3f9+H/vg/40edd/34f++D/jR7eAcjLvNHNUvOu/78P/fB/wAaPOu/78P/AHwf8aPbwDkZd5o5ql513/fh/wC+D/jR513/AH4f++D/AI0fWIByMr+J/wDkU9Y/68pv/QDWmn+rX6CsvUIbjUdOurGSWNY7iF4mZUOQGBBI5681YEt0AAHh4GPuH/Gj6xAORl7mjmqXnXf9+H/vg/40edd/34f++D/jR7eAcjLvNHNUvOu/78P/AHwf8aPNu/78P/fB/wAaPrEA5GXeaOapebd/34f++D/jR5t3/fh/74P+NHt4ByMu80c1S827/vw/98H/ABo827/vw/8AfB/xo9vAORl3mjmqXm3f9+H/AL4P+NHm3f8Afh/74P8AjR7eAcjLvNHNUvNu/wC/D/3wf8aPNu/78P8A3wf8aPbwDkZd5o5ql5t3/fh/74P+NHm3f9+H/vg/40e3gHIy9RVHzrv+/D/37P8AjSxTz/aY45DGVYH7qkEY/GhV4N2E4NCCNZr28icZR4UVh7HdS6ZpNlpFuYLGARRs24gdzgD+QFOi/wCQlcf9c4//AGarCyo5IR1bHXac4rVEoxn8K6fJ9sR5LwwXbO01v9obyyWOSQvbn0qD/hBvD2ebHKGZpmjZyUdi+87lJwRuwcHjiujzTfMTcV3LuAyRnkD1pgYsWhS6Zui0O4t7C1kkaV4DbGQb267fnAUcdAOuTSXPhTTL6W4kuftMjzoUybhv3YJDHZz8uSoPHpWvb3ltdhmtriKYKcMY3DYPocVI0iJt3MF3HAycZPpQBizeFbC4VPOmvXkVGiaU3Lh5IyclGIPK+1R3vgrQL8X4nsQRfQRW84V2UGOI5QDB4x7VvsyqpZiAoGST2FNMsYj8wuojA3byeMeufSgDHvdFuNTElpfXcMulSnDWi25VioOQpffyOBnjkcUR+EdDild4rGONJGLtCnyxkmMxn5BxypweK2ty7d2RtxnPaloAwrfwhpNnDaQ2i3FvHbRJAohuHXfGpyquQcsBk9fU1O3hrSpIkiktjJEpmIRnJB83O/PPfJ+nataigDGg8L6bAVci4mlWSOQSzTs7jy87Bkn7oyePerGnaHZaUR9jEscamQrF5rFF3tuOFzgc9PTJxWjRQBip4U0iOQOsD7gUP+tb+GQyjv8A3mJ/Sr+m6db6VZJZ2u8QoSVDuW25OcAntzVuigAooooAKKKKACiiigAooooAKKKKACiiigCn/wAxYf8AXA/+hCrlU/8AmLD/AK4H/wBCFXKSAKjn/wCPeT/cP8qkqOf/AI9pP9w/ypgUrDTbJXh1FbWIXj26RNMF+YqOQM/UmqJ8KWhnJNzdfZfOe4W03L5aSsDlhxu7k4Jxk5xWxZf8eNv/ANcl/kKnoQHMp4Ms4BbtaX15BLbiIRyqUYjy4zGOGUjlSc8daYPAmkC6iuF83zFiMbkhGMh+Y7iSpIOXY/KRnj0rqaKAOYbwPpbwvEZbra+cneP+eAh9P7oz9fypJvCIS4knsrx0eQTArKoYL5qKpxgA9UU85711FJmgDPstKis7BrLzZZrcxLEI5CMKoQLgADocZ+prJi8D6ZDYW1nFLdLFDEYJMuC08ZbeVckf3u4wfeumzRmgDlx4G05bhZY7m8jHnieRFddsjLMZVzlegZj0xwec11ApaKACiiigAooooAKKKKACiiigAooooAKKKKACiiigAooooAqW/wDx/wB79U/9Bq3VS3/4/wC9+qf+g1bpIEFFFFMAooooAKKKKAM5P9bP/wBdT/IVJUAZhNcAQyP+9PKgY6D3p+9/+fab/vkf4157Tu9DdNWJKKj3v/z7Tf8AfI/xo3v/AM+03/fI/wAanlfYfMiSio97/wDPtN/3yP8AGje//PtN/wB8j/GjlfYOZElFR73/AOfab/vkf40b3/59pv8Avkf40cr7BzIkoqPe/wDz7Tf98j/Gje//AD7Tf98j/GjlfYOZElFR73/59pv++R/jRvf/AJ9pv++R/jRyvsHMjD8Y+fH4fee1u7q2mjljCtbyFSQzqpz68E1i6r4m1PSNOv3jkhJt7x7W3NxGTuCR78u5bkt0GBzXbb3/AOfab/vkf40b5P8An2m/75H+NUrrSxOh59ceJtVa9jkR5EjZpAYlLbfv2+PfgO1W/wDhLtWWFmmFpGshj2zGJtsCtcNEWbn5uAD25PpXbb5P+fab/vkf41DeW0WoWrW15YPPC2CyOgIODkd/WnfyD5nHaNqmra5q0Vy8j/Z0tFlYQXDQxg+ZIudmDvyFHBIqBfGmrQG3iS3juVbTftJ/duWM20kQ7s4yQN3PYEV3VvEtpbx29vYvFDGu1ERAAo9BzUvmSf8APtN/3yP8abb7BoecX3jDWZdITE1vbM4LR3ESBjcYlRdqYYqrYZieW4H1xY+269HHqGoxyXhtoZriNzNMCj4mCxiNF+ZcDOTxx61329/+fab/AL5H+NG+T/n2m/75H+NHM+wadzgpfGmr7b7yDp8rxGdQhUp5GycRqXYtj5lJIztGR1xXYaFqLaroVlfspVp4g7Ax7Ofpk4/M/WrFvClpG0dvYvEjOzlUQAFmOSevUkk1Lvf/AJ9pv++R/jSlrsgTJKKj3v8A8+03/fI/xo3v/wA+03/fI/xqOV9irokoqPe//PtN/wB8j/Gje/8Az7Tf98j/ABo5X2DmRJRUe9/+fab/AL5H+NG9/wDn2m/75H+NHK+wcyJKKj3v/wA+03/fI/xo3v8A8+03/fI/xo5X2DmRJRUe9/8An2m/75H+NG9/+fab/vkf40cr7BzIkpg/4/rf6N/Kk3v/AM+0/wD3yP8AGkjZjfW+YpE4blgOePrVwT5loTJqwsqu81+sQzIbdQozjnDY6EfzFcdo/hXWtI8GazbRyY1S7A8kxSsrDCj+JnbHO7uK7eL/AJCVx/1zj/8AZqt13IxRxljbX2g6rLfX9xdLpu+4U+bcNMApdPKwuSf7/vzz2qtd2eo6v4qTWtLlM2kNbrBLEreW0jjzBuOcEhdwO08HPtXeUUwPNz4R1yy0K1e1lRbwxQQ3NvZxiH92it3Eg3NuYZbcMgfgb6aJ4h+1NO9xM863MPlyPP8AIIxb4Y7M4H7zk8ZNdxxS0Aea3Wh+Jp9OeFor2S2kjKS2zXw8x5jEymQNux5Zcg7c++3tXRR6bqEfhPULGOGaO8awWGLdOCrSCAL8nOEAbjtzzXT8UcUAecXvhzxHc2N5DJ9plW4huEaM3nB5jMQX5sDpJ6deeK9EgGLeMbGTCD5XOSOOhOTz+NP4paACiiigAooooAKKKKACiiigAooooAKKKKACiiigAooooAKKKKAKf/MWH/XA/wDoQq5VP/mLD/rgf/QhVykgCo5/+PeT/cP8qkqOf/j3k/3D/KmBhadba4NdW5kvrdtFNlGqW4iO8Sc5Oc+mOfwwOtYAsNRS/wByWN0NYW+llkvtp2Pb4baobOCMFQE7EZxxmu5sv+PG3/65L/IVPQgPNLnSdb1TwxJBqlrc3tyrWEsZmRd6sxTzwuMYAwcj61pmLVrO/khSG/g077a/lfYIl3cLH5YIIx5f38k+nJruKKAPM4IvENpdyxakky6dLqqNFt4RYTO2d/fcSUPXG38a6TwqblrcLK92IdswhOB5Xl+c2w5PO/bj2xiuowCMEUYGMYoA4NW8Umxc3zX6RpdfZ3+yopmaJEIEqDH8b7SeOg+tUdRj8VSWlylzDeDz4cS/YkXc0v2cAD/d35zjvjnFelUUAQWSslhbK4IdYlDA9QcCp6KKACiiigAooooAKKKKACiiigAooooAKKKKACiiigAooooAqW//AB/3v1T/ANBq3VS3/wCP+9+qf+g1bpIEFFFFMAooooAKKKKAMfUNTTRdH1PUpE8xbcs+zeq7jgYGWIA5qhYeMobrQLbVZLOUC6uvssMMDpKzNkgchsDoe9a7WcGoW13a3Kb4ZJfmXOM4wf6U06JYG0tLX7PiG0mWeFVYja4zg+/U9amOwEGh+I7TX1c20NxEUjSTE6BSyvnBGCfQj8Koal43srKbVbaG1uLm601FeWJSq5ztxjJz/EOcY64NXV8PiwRRosy2L7EiZnjM25FztGCwxjceajl8Jadeyvcagr3N1JC0Ly72UANjcUXPyE7V6elUBHN4z06Azb4bvbHvVXEYIkdGCuq88lSwHOBwcE4rU0zVItUtpJoo5YmileGWKUAMjr1BwSPyJ61mX3g3TLyC5QCWN5xgv5jNsJYM5UE4DMVGSOTVhNFurLbHpd+ltbli8qywGZ5HJyzFywOTQBlW/wAQdNdIUnilF1JB5zRRFWxkMwUZIJJCk9MdMkZqxL480SGaKMySHzZCiONuCAVBYZPIy4HGTnPHFXrXwxpVldQ3FvA6PFGIwBK21gM43DOGIDHk+tRw+EtHtobGGC2aJLLIh2SsDgtuKsc5YFsHB9KAJNC1ttYtTK1pJCQ0o3DlPkkZMBvX5c4x3rNt/HVjMqL9muWkZFbKIAm5ldlXJOckI3atuw0ez0wn7KkiKQw2mRivzOXJwTjOWPP4VUh8J6PBt8u0I2mMjMjH7gYL39Hb86ALukX51XR7O/MDQG5hWXynIJXIzjI4q9VawsotOsYbO33+TCgRA7liAOgyeeKs0AFFFFABRiiigAooooAKKKKACiiigAooooAKKKKACiiigAooooAKKKKAEqvL/wAflt/wL+VWKry/8flt/wAC/lUy2AhaUQ3V7KcYjgRjk46bj1rl9E8etqHh3VtZurJFhsQCI4JQ7PkZ78dx+tdUqLJf3SOMq0SAj1B3Uh0bTjpsunm0jNpKMSRc4bp/gPypoEZmleKP7S1V9Pk0+a2kUyqGd1YFo2AYcH/aUg/X0pureJZLLWIdPtrQykTW6XEzMAsYlYqMDOScA+wq/LodtuaWzzZ3TM7faIlVmBcgvwwI52jPHao18O2UtxDdX+b68hYMlxKoVuDlchAAcHpkcZpgctZfEKcQNdXsNvNAygD7MjJ5Upl2LG7MSDkc5GMbTx0rUXxvFOsckVlMkO+3WSSUD5fNPTbnPHPP86320bT30xdNNqv2RcFYwSNpByCCOQQecimLoWloMCyj+9G/frH9w/hQBijxrG4ijj024NzdeW1pEXQedG4Yq+c4XhGyDz09au6Xrdxe+Gxqc9p5R+xi4ypBViVJIAznjGOcdan/AOEX0XyJIf7Pj2PIJDychh02nOVAycAYHJ9as2+j6faW8lvb2qRwyRLCyDOCiggL9ME0AczL49CW9wY9NleSKFmVmdVV5BAs23qSBtbr7V1tlNJcWNvNLGI5JI1ZkBztJGcZql/wjej7WX+z4cNnIwecxiM/+OAL9Kv28Edrbx28K7Y41CICScAdOTzQBLRRRQAUUUUAFFFFABRRRQAUUUUAFFFFABRRRQAUUUUAFFFFAFP/AJiw/wCuB/8AQhVyqf8AzFh/1wP/AKEKuUkAVHP/AMe8n+4f5VJUc/8Ax7yf7h/lTA5ifxvo+lrNYvK8l7aWSTtCq/ezwFB6Zz/Opn8VPp9y1nq1iUuz5ZiSzbzhJv3YAJC4IKHOeOnNai6dZ32mrHc2sUgntlhlJXlkx90nrjk/nVWDwvp0TLI32meZZEkE087O/wAoIUZPYbjx75oQGdP4wlS/tTFawPplxYPqHnmVhIIk27hs28t83Az2qxL420q3uo7e5S5gd7drgeZGOFVdxBwSQdvP/wBerR8MaX5MMXkybIbR7JP3h4ifG4fX5RzUc/hDSLm+a6mhlcumx4jM3lt+78vJXOCdnGaAM8fEDToZJFvree0YTeWqSbd+3YjF2GeAN4GASauR+K43uQv2SRopHuEhMR3vIYSAQF9/mxz296F8GaQpjcrcvMknmec07F2+VVKlvQhV49qdH4VtknLGeXyla4eNEJQxmYgsQwORjnGPWgC3f+ILPTbmO3uBKJZVVo1CZ37nCYHvlhkelUG8aab5kaqJVV5FVJJUwsiFipdcZyAR3xWpeaPZX13YXVzCZJrBzJbsWPysV2kn149aor4Q0dXDfZ3ba4dFaRiseCW2qOy5JOKAH6H4iTXbm7SK0mgihSJ0aYYMiuCQcdhgevftW3WXpGg2WiNMbMTfvVRWMkrPhUBCqM9AAcVqUAFFFFABRRRQAUUUUAFFFFABRRRQAUUUUAFFFFABRRRQBUt/+P8Avfqn/oNW6qW//H/e/VP/AEGrdJAgooopgFFFFABRRRQBVtyF+0kkACUkk9uBU6SJIuUZWHTKnNYeuWNxqfh3VrG1x507FFySBzjPQjtnvWRZ+GNSsvC2l6YjnzF1BZrvyZWjzEWYsM7iTwR0NTHYGdrmjPtXG6Ct34ZhY65Pc7JoYQC7vcEygNv6ZI42+xrMntdd1e51afSvtsYdpxDO9w0aujQKERUYjad/O7HGDz2qgPRc468YqGG8trld1vcRTDOMxuGH6Vxtz4f1k3MkMInMLR7Vka7JTyjCVaIqWyWMh3bsfiMYqhpnhq+0W9028u7VxZWHlcRzlvLAtgjnaDyN+eOT6CgD0UyoJFjLqHYEqpPJA64H40+uF8RQX3iW4t7zw9If9Ht5opJGVo2+ZojtG7afmVWGQR9RRHofiYf2dHHezJGYWNy0k3zROm4xLgE5B3ANyeEGSaAO3MqK6ozKHfO1SeTjrigyoJFjLrvYEhc8kDqcV5/p3h3X41tpb9Li4aJLgMn2gI4LRKvyNvYjcwJznj0HStbxLpWs395ZNpxlSJLdklK3GwgmSI9c8/Kr8/40AdZuGccZ9KWuN0HQ9SsvEMN5fQyuq29xbrKbjfsXzy0YILZPyEc4J45rshQAUUUUAFFFFABRRRQAUUUUAFFFFABRRRQAUUUUAFFFFABRRRQAUUUUAJVeX/j8tv8AgX8qsVXl/wCPy2/4F/KplsA2L/kJXH/XOP8A9mqWC7t7ksIJ45Sn3tjA4+v5VUljaWa/jTG97dVXcMjJDda5HTPA97pfgvWNLimh+2XwGxkAjC4UDqoB9T+NNAjvs0jOqIzuQqqMkk8AVxun6HN4d1eXUvKY2pe4Bjtg8rlHdDGNgB4GG+maj1TSdR1zX7TV9OV4oVhaCRLwNHhcNnCFQwY7hznBHUcCmB2sU0c8SSxOrxuoZHU5DA9CD6U7PtXBW/g/UiYYZ5I1AgWN7pJjuCeT5fkBcfd3/Pn9M0zQvCWu2l49zq0sF7u2TCP7Q4Czs481gcfdARNo7nNAHfCVDI0YYF1ALL3APShZUaRo1dS6AFlB5Gema5XXPDd7qmtibdG1k0tuzxtKRlUEm4Y9968d6d4U8P3mjXtxNeRQtJPaW8bzo+5i0alSDx06c0AdXRRRQAUUUUAFFFFABRRRQAUUUUAFFFFABRRRQAUUUUAFFFFABRRRQBT/AOYsP+uB/wDQhVyqf/MWH/XA/wDoQq5SQBUc/wDx7yf7h/lUlNdQyFT3GDTAisv+PG3/AOua/wAhU9Uo7S4jjVEvnCqAAPLXp+VO+zXX/P8AP/37X/CkIt0VU+zXX/P8/wD37X/Cj7Ndf8/z/wDftf8ACgZboqp9muv+f5/+/a/4UfZrr/n+f/v2v+FAFuiqn2a6/wCf5/8Av2v+FH2a6/5/n/79r/hQBboqp9muv+f5/wDv2v8AhR9muv8An+f/AL9r/hQBboqp9muv+f5/+/a/4UfZrr/n+f8A79r/AIUAW6KqfZrr/n+f/v2v+FUNJkvr61lklvSGS5nhG2JeiSMo/QCgDaoqp9muv+f5/wDv2v8AhR9muv8An+f/AL9r/hQBboqp9muv+f5/+/a/4UfZrr/n+f8A79r/AIUAW6KqfZrr/n+f/v2v+FH2a6/5/n/79r/hQBboqp9muv8An+f/AL9r/hR9muv+f5/+/a/4UAW6KqfZrr/n+f8A79r/AIUfZrr/AJ/n/wC/a/4UAW6KqfZrr/n+f/v2v+FH2e6/5/n/AO/a/wCFABb/APH/AHn1T/0GrdVre3MDSO0rSPIQSxAHQY7VZoQBRRRTAKKKKACiiigCta/euP8Arqf5CrNVrX71x/11P8hVmpjsAUUUVQBRRRQAUUUUAFFFFABRRRQAUUUUAFFFFABRRRQAUUUUAFFFFABRRRQAUUUUAFFFFABRRRQAUUUUAJVeX/j8tv8AgX8qsVXl/wCPy2/4F/KplsA2L/kJXH/XOP8A9mq3VB5fJub6Xj93Ajc57bj2ya5fw34vv77w/qmrapFDGlsVEarHIgOVB5LKCfvKOAaaBHb0Vwy/ECcxIzaSiNHHLJco9zgqI5hEwX5fmPOcHHpTv+E1u7h7dEtIYPPmQRsJfMJQT+U4YYG09x1/SmB29JkVwNh8Rmkg3SabNLHFbGWaVc8NsZx/DtxhcZznJ6Y5qN/FGu3N/HaxhY2e5ZCllGk7BRAkgwXKg8scmgD0LIozXlWt+Pde0281uxia3M8UsYsWeHkKiK8+8A4Jwwx6Z710GneMpLvxdqWnrLayWqpItmmdrGSLHmbm6YJJwe2w0AdtRXNa34qfR5NOhFg9xNdRmV1iLMFVdobaQpycsMZwPcVSTx05uHR9NCp5zRRsJ8khbgQMSNvHUEde4oA7KiuJXx3cTsgtdLibdIsZL3WOWmeFeinumT7Gum0TU/7Y0a11DyvKMyZMe7dtIOCM9+RQBoUUUUAFFFFABRRRQAUUUUAFFFFABRRRQAUUUUAFFFFAFP8A5iw/64H/ANCFXKp/8xYf9cD/AOhCrlJAFFFFMAooooAKKKKACiiigAooooAKKKKACiiigArI8O/8ed4PS/uf/RrGtesfw9/qtQHpqFx/6HmgDYooooAKKKKACiiigAooooAKKKKACiiigAooooAKKKKACiiigAooooAxTcavHc3K2mm2s0IlOHkvDGTwO3ln+dO+2eIf+gNY/wDgxb/41V63YILlmICiViSe3AqG41myt9LTURL51vLt8kw/OZSxwoTHUnNTHYGV/tniH/oDWP8A4MW/+NUfbPEP/QGsf/Bi3/xqoLvxVFZJZmbS9TDXc32dE8hciTkhTlu4BORke9Wl8SaM7Kq6na7nl8lR5g5fONv1zx9aoBn2zxD/ANAax/8ABi3/AMao+2eIf+gNY/8Agxb/AONUxfFWmNKI/NK5KjcxUL8xcDnOP4G6VMfEmii0N0dUtPs4fy/M80bd2M4/Ln6c0AM+2eIf+gNY/wDgxb/41R9s8Q/9Aax/8GLf/GqYfE9p9pu40guZIbRA810qr5SgoHHzFh2I7Y5qydf0lRLu1G2UxKWkUyDKAEA5HbkgfjQBD9s8Q/8AQGsf/Bi3/wAao+2eIf8AoDWP/gxb/wCNUtz4n0i1ktI2vI5JLsp5KREMWDHAbHpweaq2PjHTr0xgx3NsZVR4hcIE8xHJAYc9OPr7UAWftniH/oDWP/gxb/41R9s8Q/8AQGsf/Bi3/wAapw8TaIbV7oarZmBHCNJ5owCRkD8RzU8utabCHMl9brsJDfOOCE3kf988/SgCt9s8Q/8AQGsf/Bi3/wAao+2eIf8AoDWP/gxb/wCNVWufF1taaRNqc2m6mttCodibcZKHo456e3UdxVo+JtKjR/tV3HaSxKGmhncB4geRuAJxwQaAE+2eIf8AoDWP/gxb/wCNUfbPEP8A0BrH/wAGLf8Axqm3PinTLZ2V5d21WbchUrhUDk5zgcMOuKn/AOEh0j/SP+Jla/6Mu6b94P3Yzjn8ePrQBF9s8Q/9Aax/8GLf/GqPtniH/oDWP/gxb/41TT4mspLy2trKOa/M6GQPahWRVDbSSSR0PHrU8HiDS5zGovoFkk+5G0i7j97tn/Zb8jQBF9s8Q/8AQGsf/Bi3/wAao+2eIf8AoDWP/gxb/wCNUlz4r0O10w6g+owNb/MFKOCXKjJCjucVWPjPTluZY5IbqONGeMTvGBGzou5lBz1xnrgcHmgC19s8Q/8AQGsf/Bi3/wAao+2eIf8AoDWP/gxb/wCNVL/wkOkebNEdStRJAhkmQyjMajGSfpkZ+tPk1qxTTor5Z1lt5nWOJovm3sx2gD8f5GgCv9s8Q/8AQGsf/Bi3/wAao+2eIf8AoDWP/gxb/wCNVPLr2lQ25nl1G2WIIrljIMbWJCn8cH8jVa+8V6Pp0F1Nc3kaJbgE4YEvlN4CgHJO3mgB32zxD/0BrH/wYt/8ao+2eIf+gNY/+DFv/jVXLDU7fUfOEBbdCwV1YYIyoYfgQRVygDH+2eIf+gNY/wDgxb/41R9s8Q/9Aax/8GLf/Gq2KKAMf7Z4h/6A1j/4MW/+NUfbPEP/AEBrH/wYt/8AGq2KKAMf7Z4h/wCgNY/+DFv/AI1R9s8Q/wDQGsf/AAYt/wDGq2KKAMf7X4h/6A1j/wCDFv8A41S28+qS6jAL2wtreMBsNFdGUk46YKL/ADrXqtL/AMflt/wL+VTLYBiKr6hdKwDKYowQRwR81SfYbT7K9r9lh+zyAh4vLG1geuR0NRxsF1C6ZiAoijJJPT71Msda0zUkmeyvYJ0hx5jI+QuemT+FNAVh4Y0VL2G6TTbdWgQpEixgImWDZC9A2QDnrUth4f0rT4mSCxhG597OyBmZtxYEk8nBJx6VcW8tnDFbiFgq7mIkBwPU+3FSLKjxiRXVoyMhgcgj1zTAqppGmxypKmn2qyJGYlZYVBVD1UcdOTxULeHNEe3WBtIsTCrblT7OuAcYyBjrjirqXdvK+yOeJ2OeFcE8daq3OuaXaKrT39ugaNpF+cHKqQCRjqASKAH/ANj6YVKnTrQggg5hXkEAHt6AD6AU86bYmGOE2dv5UZYonlDC7sg4GOM5OfXJqT7Xb7I38+LZI21G3jDH0Hqah/tWx+3tY/aovtSxmRo93IUEDJ9OSPzoAdNptjcpAk9nbyrbsGhDxgiMjoV9Pwpr6Tp0kbxvYWrJIGDqYVIYMdzZ47nk+/NWGmjR0R5EV3zsUsAWx1x60i3UDjKTRt823hweeuPrQBBHpOnQoqRWFqirjaFhUAYJYduxJP1NWYYYreJYoI0jjX7qIoAH4Co2vbVThrmFeM8yDp6/qKnHNABRRRQAUUUUAFFFFABRRRQAUUUUAFFFFABRRRQAUUUUAU/+YsP+uB/9CFXKp/8AMWH/AFwP/oQq5SQBRRRTAKKKKACiiigAooooAKKKKACiiigAooooAKxvD/8AzFB6ahN/Q/1rZrG8P/63WB6ajJ/6ChoA2aKKKACiiigAooooAKKKKACiiigAooooAKKKKACiiigAooooAKKKKAKH2WC+tr21uYllglkZXRxkMMCqH/CK2FvoFtpOnL9ijtHSW3dF3bHQ5DEH73TnPWtW1+9cf9dT/IVYzUx2BmLcaJc3yaeb7UPNms70Xe9IAitgMAgGTgfN1yTWPceAvOtbK3XVGEVtK8hV4AwYmfzsgZAVh93PPHpXZ0maoDjz4CiMap/aEnysrZ8ofwmU+v8A01/SqWqeB76KESaRcRSXJVYT542qqfZ/JJA5yTgH29673PtS0ActH4JtBaagsjobq9tlt/tAiG6ICJYztPXBxn8aq3HgBLi71C5bU5RJfeUz4jwA0LAxEbSDwAQeec5yMV2WaWgDkI/AywTW7QX5jijMLyxiHO94yxBBJyoO85HP165ki8D2VrpdrbW8jC4gaNmncljLsBwvJO1cseBwK6qjNAHCj4fy3eiR21/fxm7EUEayJDxD5SsAVIYHcC7HcCO3GMg9A+hSzWTWNzftNaupjkDQrvdDHswW9c/Nn8K26KAOdufDt7qHh+90i+1bzY54RAjpbBCgHc8ncx/AewqDVPB51BtQZNQaI3k8crK0W5MLF5W1hkbgevPfHWuozRn2oA4s/D2I2Ult/aUmHgMO7yRxmFIs4z/sZ/Gi/wDBEot3msboPdp5jwpKu1S7TpMCTz0KY9/au1pM0AcnofhDyJLO+1cW9xewrN8gjDKjyTeZuU9iOnSoR8P4jcWsr6lKfs1vLaqBEozFKWMgJ65OVwe233NdnSZoA4ofD4R6eIItTKTNHLDLL5BbfG6KmMMxO4BF5z+GOl0+B7BrfUg0jtc3nmbZ2yfJDqFO1SducDrgGuppM0AcX/wg0l3Jefb7mJoHkuGgh8kMMSqqkvnG7hfu+/Xpi+nhia10HT7CK9e4lsr1LpXlJ+YBySnJJAwSBkk8DmulzS0AcrD4LSzaaazvmjujem6hkkiDrENpUR7cjKgM2OR1qg/w4hjhljs9Tlh8yE2+XiEmI2hETDqOTgEHt0wa7migDI0bSZNOu7+eRwfPMaoAf4I4woJ9zgn8q16KKACiiigAooooAKKKKAEqvL/x+W3/AAL+VWKry/8AH5bf8C/lUy2AgeNpri+iVtrPAqg+hO6uYs/AbWXg/VdFju1ea/GPMdRtXCgdAB6H866yL/kJXP8A1zj/APZqt5poEcNN4HuFku5bKWzhaZpzgRYDLI6MFPHTCsOnG7Iq1p2n3mk+G/8AhHDYTys8cqC5g2mCPzCxH3n3kLu547V19FMDgU+HjxxbIri3gcxLGZYY8MP9G8k4+rfN/wDXqNfh/diySISWfmPDNDKW3MF37MFDtH9zkYHX8/Qs0UAcRc+CbhxIkMlp5UklwFR4ztgSVlYPGB0kXb7deoosPBl7ZahPOzadcIYpI1M0TFpt06y7pfUgAgfQGu3ooA5TXPCk+reJLXU1uQsMcSoyMSChViwK4HfODyOnfpWfF4Gu7SC3+yzWgkga2kClWVHeON0YnHPIfIPtzXd0UAeew/DmRYAs8tlK4wNxiJ4Fr5OOf9r5v/r13VjA1rp9tbu294olRmHcgAZqxRQAUUUUAFFFFABRRRQAUUUUAFFFFABRRRQAUUUUAFFFFAFP/mLD/rgf/QhVyqf/ADFh/wBcD/6EKuUkAUUUUwCiiigAooooAKKKKACiiigAooooAKKKKACsbQRi51v/ALCLf+i462ax9D4vdbH/AE/k/wDkKOgDYooooAKKKKACiiigAooooAKKKKACiiigAooooAKKKKACiiigAooooAz2N0tpfGyWJrkO3lrKxCk4HUgGsK4m8Qf8IZZyaonkXxeH7ebIkskWR5hXAyDjOducDODXSWv3rj/rqf5CrNTHYGcNqUEN1Dob6Zd6tJbPqgikYXM65iKuWBOQSuQPmOfrVGbxL4htbfT3Zm8ye5fKNaHaY1n8vYMAnds+bJx657V6PRVAeaDVteQpMFuixeIbCkhUfNPk4z/spnPt7UXXizX7KxP2u4WD7r/aWtO5tvNEYXuN+RnqMY616XVe7sbW+jWO8tYLhFbcqzRhwD6896AOESXWZ11zVSJX8q0R4P38ww5t1YhIh8pG4n3zTbnxP4jiudWjiiZreBY/sshtSu4FlEzZOQfLz6c5zzivRAMDHpS0Aecy634gubvS4riSW33NbPsggbFwrM+9i2OAAFyvHX3FM0w+ILLTbC/kF0kc5t0kjnuXnZm+YtIQfuDGBjp6jivSaQgMpBAIIwQe9AHmT+LPEjeHWvbWZJyBbyNK1qUwWVjJEnBBIwuCePmxkcGu40+8uru0uZUbfP8AKUgnhMPlMUU7WPOeTkkZxnHatOONIo1jjRUjQBVVRgADsBT6AOP1a6uvt9r/AG4Liw07yZMtZTOQ0wK7csgDfd3EDv37VR1YX1hq1/e6fJqLtHpsMsAleV081pCrEx527tuOMcdcCu+ooA881TxDrsOsX2nwmSWKKB1wbdg+9dhDgqMYbcwxnseBio7HU/EC3MkCPcAyXfliWaJn2o11KpwDxwgXHtjtXo9FAHm6eLtZa/sLWedIZZVt1aD7P80ofzA75/hIKDA/nVnS21XT9D0ee5aZJLk7p5TNNcMqiFzuZX+6d2PlAxXbPYWkl4l49rA1ygwkxjBdR7N1HU/nVmgDzSHxV4sex09prURXUs7pMj2zKoIKbI8YJIZSWyPp2NRf8JHriX93dTXc0JCRRPE1sfLtma62EAdHbZg55PPpXqFMlijmULLGjqGDAMoIBByD9QaAPNT4m1uO4ha4na2hl8qIXbWzfOhkmHmBDwCVRGxjjPpWnpXiLX5vEGkW97CRbXVorOkcBDK+GJd8/dU4XoTjOCO9dtJDHKUMkaPsbeu4Z2t6j0NSUAFFFFABRRRQAUUUUAFFFFABRRRQAlV5f+Py2/4F/KrFV5f+Py2/4F/KplsBBJKYZ7+UdY7dWHGem49OK4zRfFWu/wDCH6zrWoIsktsAYEkh8pT8oJ6MSfvD8q7iIA6jcgjIMcf/ALNVny49hTYuw9VxxTQI5bRfEWpXmuvp97FabA1wivBuBzEyjJyehDjjtj3pdY8T3WneIVsI0tWjUW5Mbk+dL5rsh2Dp8uM9+M9K6C6sLe8gaGZCFY5Jjdo2/wC+lIP61BZaJp9hMZoID5xAXzJJGkfAzgbmJPc/nTA5G28Z6lJbW91MtmhubZJEPzeVDvm8vc/OSB1JyP61Yi8Z3smuf2eIrIxLDlrkSfumPll/MUlsmMEYOAe/PFdmYIShQxIVK7SpUYx6fSj7PDuDeTHuCbAdo4X0+ntQBmaxrEul+F7jVUiS5kitxIFiOVY8cg/3ec/Subt/GupyyW++0tBHmPzW3cuGn8oFMMQOx5J6EV3W1du3aNuMYxximLBCiqqxIFUAABRgAdKAOETx3fzzWttDBZC4mlSJwzMfKZppI+QDnogOPetnwn4ivdcEgvYbdGEEM6+QWxh93Bz6FevvXRC3gViwhjDE7iQoyT6/WnKiJ91FXjHAxQA6iiigAooooAKKKKACiiigAooooAKKKKACiiigAooooAKKKKAKf/MWH/XA/wDoQq5VP/mLD/rgf/QhVykgCiiimAUUUUAFFFFABRRRQAUUUUAFFFFABRRRQAVj6NxqmuD/AKe1P/kJK2Kx9J41vXB/08Rn/wAhLQBsUUUUAFFFFABRRRQAUUUUAFFFFABRRRQAUUUUAFFFFABRRRQAUUUUAUknitorueeVIokkYs7nAAwOpqnJ4l08aRa6rbSi6sbmWOMTQkEIHIAY56DJGe/NXY4Y7iO7hmjWSN5GDIwyCMCq0nh/T28PSaJDALayaHyVWDgoMcEe44OfUVMdgZUHjDS1YpM7xO00sUAdTiYx5B2sOOSrYBIJxVebx3pVvp093L5gaOISCBF3yN+6EuMDgYDDknHvTG8BWBeyK3d2q2sSR4+Q7ym7DElcgnexOMZNMm+H+nyRyrHe3sTSxeQ7oy5MZiWIryuOQinPXPSqAvXvjLR7ETLLLK08MaSPAkLM+1mCgjjkZYAkZxU6eJ9LLIklyI3eRowNrHGH2ZYgYUFuPmxzxWY3gKyN1czi+uwZlYAfIdhLo+QduTygwCSAOKn/AOELst5JubnbI5a4XK4nBkMoB44AYnpjjigCS58aaNDpd9fx3Bmjso/MkARl43FMgsAMbgQT0GDmp4PE9gyWguGME9ym9Ih+9ABJA+dMr82Pl557VXt/CNtaQulveXMbNA0Af5CQplaQ8FSDyxGCMYqpY/D7SNPubKeDcGtRjBjjw3zFxgbfkAZjgJj07UASWvjzSbzyfLS6QSrE4M0DRgCRyq8kdflPFXF8X6G9t9oS+3R7lUYhfcdylgQuMkbQTkDGAfSqSeBrNUgQ312yQiJQDs5Ebs6Z+XtuI96q3/gZ0to20a9MN5GsUayz4ICJG8fGB1Ic54+mKANd/F+iqJtl55rxWwumVEY/IV3LzjAJHIBOam/4SXS0TM1yIXUPvjdTlCu3cDx1BZR7kjGaxJ/h7Z3EUTSXUpuI7AWYYKoBwm0EkDcw77SSAavy+D7K6ub27uJJTc3sMUcpRsKjRkEMgxwSVUnOc7RQBOfFmkgbzcYjCbidjbwd+zbsxu3bjjGM07R/ElrrUqxwxSxs8RmTzABuUSMh/Ir+oqmfBdoxMpvLv7UT5huMru83zBJvxjHUAYxjHGKsaT4aj0rUEuFnaVYrZoIy+Nx3yGRySMDrjGPSgCW/8SWVhp9nfFZpbe6uFt0McTFgTnnbjceh4AzSxeKNFmkgSO/jPnIHRtrbeQSAWxhSQCcHB4PFJf6D/aGn2ltJqF0JbW4W4juRsL71zjIK4I59O1UIvAumRBY/NuWtztaaFmGJpFBAdjjOfmPAIHTigC7H4q02e5soLZ3mN1P5IIQpsPltIGIbB2kLwRwa265208IWlreWt211czXFtIrI7leVWNo1Q4A4Ac+5PU10VABRRRQAUUUUAFFFFABRRRQAUUUUAFFFFABRRRQAlV5f+Py2/wCBfyqxVeX/AI/Lb/gX8qmWwDYv+Qlcf9c4/wD2ardVIv8AkJXH/XOP/wBmq3TQBRRRTAKKKKACiiigAooooAKKKKACiiigAooooAKKKKACiiigAooooAKKKKACiiigAooooAp/8xYf9cD/AOhCrlU/+YsP+uB/9CFXKSAKKKKYBRRRQAUUUUAFFFFABRRRQAUUUUAFFFFABWNpZ/4qHXh/01hP/kJa2axNL/5GXXv96A/+Q6ANuiiigAooooAKKKKACiiigAooooAKKKKACiiigAooooAKKKKACiiigCta/euP+up/kKsVQZblrS+WzkjjuS7eW8illBwOoBH86w7m014+DLOHU5Bd3qvCb8WalWliBHmKuDycdcYzyAO1THYGdXmlrz7U7e/ieC68OWmpWsVvbTmOIxsN7+ZHhdj5IUjdxgdDjFKLrxd9q1L7QLlYBOFYQRFmji8wjdDlMMfLwSBu59DxVAd/3oBrgLO21qbxhJ9qgvJdBu7eGOUzx4d5PLbBdcYC/wB7bg7iM1Hothq+kaZbLa2l3DssrmeWFFAMs4kxGrFgTnb0FAHoZNGa8w2+J76wZLiK/mKvtSR7cxOyi4hYZ6H7u/0yByK0bBvFEUlsxW6SON4lMJhUIwZpd5bjPA2Hg8fjQB31Gea8rs9R1LxN4a1OFdRvZmWO1Jf7KJQkxLGRSiYLR5ABAycdM1etR4hgEcjW+o2iyWlossMAaVYIwXEnlbgTv+5wctgng44APRzRXndpqPiSfVIbWV7w3EYt98IhXy/LbfvMhA+VtoU4yOenpVi2u9UXwppNrFFq1u0CiO/dLV/PX5Gxs3Kd3zhQSAeD+NAHeUmfauBN34vhV7ucyrIsbBojGvkri23bicf89B64ySKyrHVtX1oRizv7m4iPnLazzbUPn/ZVKg4AH3jJjPf6UAep59qWvP7vTEutGtrbStGu0c3dsbmO7WSNJMZ3bs5z7sAQeOTUsVp4i0aSzsIZbiRY9jQrBHugO6VjIjswyFRCAuSCcd+lAHdZ5orzDd4uvdNeC4jv2mS4m23KxeWxU28mNoKgph9o7jJ4Yirav4ihtZPJXUkiJ/dOtuDK8ghj2BwV+4W3hiQOnJFAHomaWvOb8eK7mG+SZLx1leZBEiAKiqYihUgZ5Jk5zyB7Umq23iXUNM1C1mbUXjuFbCxoFK7boABSBnmLJOeoGaAPRs0ZrzvUJdfitr1T9qUx8IjptjSRZlFuImAy2V+9yffHSt3XUvJ/Dknk/wBovKt8hO2MCUIJhnaB1ULnHqPWgDpwc0Z9q4NLnxVm24vic/6NuhA80eaQftHHyfusH+Hn34ptsfEd1eWQu471kS6gkuA8exY5Nz7wmAN0e3bzyOnPWgDv6KKKACiiigAooooAKKKKAEqvL/x+W3/Av5VYqvL/AMflt/wL+VTLYBsX/ISuP+ucf/s1W6qRf8hK4/65x/8As1W6aBBRRRTAKKKKACiiigAooooAKKKKACiiigAooooAKKKKACiiigAooooAKKKKACiiigAooooAqH/kLD/rgf8A0IVbqp/zFh/1wP8A6EKt0kAUUUUwCiiigAooooAKKKKACiiigAooooAKKKKACsbTuPE2t+4tz/44a2ax7DjxRrA9Yrc/o9AGxRRRQAUUUUAFFFFABRRRQAUUUUAFFFFABRRRQAUUUUAFFFFABRRRQBWtfvXH/XU/yFWaoG7gsbW9urmRYoIpGZ3boBgVnjxXZXXh+11fTf8AS47x44rdM7NzuQAGJ+7jPP071MdgN+iuavPFTaRc28GrWDQmSN5Hkt5PNRFVlXd0B2/P1wCMdKcPGujvcXNvFJJLNAwRUjUEzNu2YTnn5uOcflVAdHRXNQ+L4rrXZtFgtXF+IEnhimJQlWUklxglACAucHk1HpHjD7bb273lkYJLiOSZEgcyhY0bazMxVcc9uetAHU0VyLePrCSzFxZwyTc7Wjf5GUiVIz2I43g9at23jPTbiWCJhKrSlQXEZKJuLhcscddjdqAOgSJI87EVdxydoxk+tPrk7rx5YRaJd6lBb3LJbLE7edGyDy5GIWQkAnZgEk4OB2qWHxpas/ly2su4wwSI1uyzJM0udqRsPvfdJzwKAOmAAJOBk9TS1z8HjHS7i5ghj+0ETGNfM8khEZ8hVY9iSpGPWsqL4gxyfaSLAs8GoJYtbpLmdSzFQWjIBGcZHJBB68GgDtTyKjWGONQqIiqDkALgA1hJ4y0mVodjzFJUVjJ5R2xlgSquezHB4/xFVv8AhN4Hmjjh067/AH0cEkLzKI1k819iDuR3PI7UAdVRXNHxPdf2Pd6yumo2nRRSyRP9ow77Mj5l2/KDg4wT7iobbxvb7Lhbu3/fQvtxZP8AaEddgdmVsD7oPzcce+aAOrormX8b6Uxv1tneY2TRrI207SXZQMEZP8Y7U218b2dwgZ7W5hZgfLhZcySHzWjAAHHJU96AOoornV8aaTJcwwRmctIqHd5R2xlyyqGPY7kZcetRweNtPnRNsVw0jRCQBIztLGMyBAxxyVBx9KAOlKg9QDilrldO8aw3tjayPZyxXVxErCLqiOylkjZ8cMwGenetKDxBDdaHLqkEEpjS1FyNy4VwU3YDdD6H0oA2KK5qLxrp72iyNBdrccbrURZkwU37gO67ec/14pLvxvpkMFxJb+ZcCONmjcLtjlZVDFA397aQen8qAOmopqNuVW9RmnUAFFFFABRRRQAUUUUAJVeX/j8tv+BfyqxVeX/j8tv+BfyqZbAUptU0/T9VmW9v7W2ZooyommVCRlumTTv+Ek0L/oNad/4FJ/jUywxSancGSNHxHHjcoP8Aeqx9ktv+feL/AL4FNAUf+Ek0L/oNad/4FJ/jR/wkmhf9BrTv/ApP8avfZLb/AJ94v++BR9ktv+feL/vgUwKP/CSaF/0GtO/8Ck/xo/4STQv+g1p3/gUn+NXvslt/z7xf98Cj7Jbf8+8X/fAoAo/8JJoX/Qa07/wKT/Gj/hJNC/6DWnf+BSf41e+yW3/PvF/3wKPslt/z7xf98CgCj/wkmhf9BrTv/ApP8aP+Ek0L/oNad/4FJ/jV77Jbf8+8X/fAo+yW3/PvF/3wKAKP/CSaF/0GtO/8Ck/xo/4STQv+g1p3/gUn+NXvslt/z7xf98Cj7Jbf8+8X/fAoAo/8JJoX/Qa07/wKT/Gj/hJNC/6DWnf+BSf41e+yW3/PvF/3wKPslt/z7xf98CgCj/wkmhf9BrTv/ApP8aP+Ek0L/oNad/4FJ/jV77Jbf8+8X/fAo+yW3/PvF/3wKAKP/CSaF/0GtO/8Ck/xo/4STQv+g1p3/gUn+NXvslt/z7xf98Cj7Jbf8+8X/fAoAo/8JJoX/Qa07/wKT/Gj/hJNC/6DWnf+BSf41e+yW3/PvF/3wKPslt/z7xf98CgCj/wkmhf9BrTv/ApP8aP+Ek0L/oNad/4FJ/jV77Jbf8+8X/fAo+yW3/PvF/3wKAKP/CSaF/0GtO/8Ck/xo/4STQv+g1p3/gUn+NXvslt/z7xf98Cj7Jbf8+8X/fAoAo/8JJoX/Qa07/wKT/Gj/hJNC/6DWnf+BSf41e+yW3/PvF/3wKPslt/z7xf98CgCj/wkmhf9BrTv/ApP8aP+Ek0L/oNad/4FJ/jV77Jbf8+8X/fAo+yW3/PvF/3wKAKFpqNjf6sTZXtvc7IPm8mVX2/N3weK1aopFHHq37uNEzAc7VA/iFXqSAKKKKYBRRRQAUUUUAFFFFABRRRQAUUUUAFFFFABWPZ8eK9UHrbW5/WStise348XX49bK3P/AI/LQBsUUUUAFFFFABRRRQAUUUUAFFFFABRRRQAUUUUAFFFFABRRRQAUUUUAVbYBvtIIBBlbIP0FRXOkWd1pq6e0Ijt0C+UsPyeUV5Urj7pBAxU1r964/wCup/kKs1MdgMKbwnp91AY7qS7uGMTxNJLOxYqzKx5+qrjHSmf8IdpINyUSWMzyiYFJMeU4bduT0O7nv+VdBRVAYkPhXTIdUj1MLM18gQCd5SzkKpXBJ6ghjkdzj0pF8J6UtoLbypDELaW1wZD/AKuRtzD6571uUUAc5H4J0lI2VjdSs7bmeSclmO9H6/VFqaLwlpUAUJHJ8rxuMyE8oWK/+htW7RQBymi+Cv7LtbqGbVbqdphEiSRkxNEkedqjk5HJGOmO1WU8F6TDFHHAs8IjjjSMxykbChJVx/tfM3Pua6KigDm7bwZYW2oi5WSYwoIjHb7zt3R7sM3PzHLE89/Wpx4S037b9skNzNcCWOVZJZixXYxZVz12gk8HNbtFAHPR+DNIiaLYkwSNVBj807XKghWYdyMnB/wpbnwlZSi2aGSaGS2jhjiO7cMROGTI7kHPPua6CigDDPhWwMV1AZLr7LcI6G2E5ESB/vbV7Z5+mTjFS3vhzTr63ghMbQLDuCG3byztYYZeOzDrWvRQBzkvgnRpruS5eKUs8axgeacRqrKwC9wMovH5Yp48HaWNxU3IfOY3ExzEd5kGw9sMx/OugooAwU8IaRGVKxSgjyufNPJjZmUn1OXYn1zSweEdKt0jSOOUCMqVzKf4YzGP/HSa3aKAMBfCOnQ+U1v5sTQxKkYLlk3ImxJCv8TAd6tWeg2tnpTaarzNbvbrblDIcBQu35R/CT3x3rVooA51fBelpb+WrXfmBgROZz5u3Zs27v7u3jH9eac/gzRnMgEMiQujKIUkIRCyhSyjsxUAZroKKAEVdoAHQDApaKKACiiigAooooAKKKKAEqvL/wAflt/wL+VWKry/8flt/wAC/lUy2AbF/wAhK4/65x/+zVbqpF/yErj/AK5x/wDs1W6aAKKKKYBRRRQAUUUUAFFFFABRRRQAUUUUAFFFFABRRRQAUUUUAFFFFABRRRQAUUUUAFFFFAFP/mLD/rgf/QhVyqf/ADFh/wBcD/6EKuUkAUUUUwCiiigAooooAKKKKACiiigAooooAKKKKACseH/kcbz30+D/ANGS1sVjx8eMrj30+P8ASR/8aANiiiigAooooAKKKKACiiigAooooAKKKKACiiigAooooAKKKKACiiigCta/euP+up/kKs1WtfvXH/XU/wAhVmpjsAUUUVQBRRRQAUUUUAFFFFABRRRQAUUUUAFFFFABRRRQAUUUUAFFFFABRRRQAUUUUAFFFFABRRRQAUUUUAJVeX/j8tv+BfyqxVeX/j8tv+BfyqZbANi/5CVx/wBc4/8A2arKujAlWUgEgkHoR1qqih9QulOcGKMHBx/erItvCFtp+g6ppljdXKfb2lcyyytIUZyTxk9Ofqe5NNAaN5rum2EMM092nlzMVjaMGTdjr90Hgdz0FTRanYzeZ5V7A3ly+Q+JBxJ/d+vPSuW1Twfe6lo9rbxx6ZY3kE7TRzWXmRG3cjAdCvU+oIw2ce9R3Xgi8mkuyslgyzyznEkZxiUIDJgD/WKVOPr1FMDefxdoMfm79SiBivVsHBDZW4PROnX9K0kvrZ4vNE6BMZO44x17H6H8q4U/Dm7/ALUa6/tGNozMZyjKcs/mqyuT67Ny/Uiny+Ar4zW04u7Tdb2UloB5Zy+8Pl89mUsNvHQt60AdxbXttdQRzwTo8cgyhB6jGf5c0gvrZthW4RldGdXU5UqOp3dOK5F/BdzfPJNJdC1WbThF5KrkxXJQI0mR1GxQv51HN4GvLiKZjPZQPMJCbeKM+ShYxkKBxlT5fzcD7x4oA6u21rTryRo7e9ikZQxODxhW2k56HB4q480UbIjyoryHCKzAFj7etcbbeFb+G6j3x2LIi3TlCpMBaaVGCbepChT+OK2NS0Se61+11BBZzRoixsl0hYxYfdvjx/F27dB6YoAsL4k0gvMv2+NfJkEbs4KqWLbQAxGG+YEcE81LqOu6ZpNs1xfX0UMKSpC7E52uxwoOM4yTXLf8IPeLd6jNHLaJDcXUV0tpl2haRZd5k2tny2K8HbkE81DL8PLi4jMMt1b+UHUFgp3zr5hctJ/tDOB17/SgDrYNf0y5vbqzhvEee0k8qdQD+7bbuwTjHTmtFHV87WVsHBwc4rg9M8B6hp4SSW9tLu4wWmMsZ2zSGJ0JYehLD8BXQeEdAk8NaCulyTx3AjkYrMqlWcHnL+rds+gFAG9RRRQAUUUUAFFFFABRRRQAUUUUAFFFFABRRRQBT/5iw/64H/0IVcqn/wAxYf8AXA/+hCrlJAFFFITgZPQdaYC0VVF/CQCFlIPIPlN/hR9vh/uy/wDfpv8ACo9pDuOzLVFVft8P92X/AL9N/hR9vh/uy/8Afpv8KPaQ7hystUVV+3w/3Zf+/Tf4Ufb4f7sv/fpv8KPaQ7hystUVV+3w/wB2X/v03+FH2+H+7L/36b/Cj2kO4crLVFVft8P92X/v03+FH2+H+7L/AN+m/wAKPaQ7hystUVV+3w/3Zf8Av03+FH2+H+7L/wB+m/wo9pDuHKy1WOvHjJ/fT1/SQ/41e+3w/wB2X/v03+FZvmH/AISYXgil+z/YzEW8s/e3g4x9M0e0h3DlZuUVV+3w/wB2X/v03+FH2+H+7L/36b/Cj2kO4crLVFVft8P92X/v03+FH2+H+7L/AN+m/wAKPaQ7hystUVV+3w/3Zf8Av03+FH2+H+7L/wB+m/wo9pDuHKy1RVX7fD/dl/79N/hR9vh/uy/9+m/wo9pDuHKy1RVX7fD/AHZf+/Tf4Ufb4f7sv/fpv8KPaQ7hystUVV+3w/3Zf+/Tf4Ufb4f7sv8A36b/AAo9pDuHKy1RVX7fD/dl/wC/Tf4VLDMk6bkzjJByMYNNTi9Ews0S0UUVQgooooAKKKKAK1r964/66n+QqzVKOUQvMrxy8yFgVjJGMD0qX7Wn/POb/v03+FQpJLUZYoqv9rT/AJ5zf9+m/wAKPtaf885v+/Tf4U+aPcVixRVf7Wn/ADzm/wC/Tf4Ufa0/55zf9+m/wo5o9wsWKKr/AGtP+ec3/fpv8KPtaf8APOb/AL9N/hRzR7hYsUVX+1p/zzm/79N/hR9rT/nnN/36b/Cjmj3CxYoqv9rT/nnN/wB+m/wo+1p/zzm/79N/hRzR7hYsUVX+1p/zzm/79N/hR9rT/nnN/wB+m/wo5o9wsWKKr/a0/wCec3/fpv8ACj7Wn/POb/v03+FHNHuFixRVf7Wn/POb/v03+FH2tP8AnnN/36b/AAo5o9wsWKKr/a0/55zf9+m/wo+1p/zzm/79N/hRzR7hYsUVX+1p/wA85v8Av03+FH2tP+ec3/fpv8KOaPcLFiiq/wBrT/nnN/36b/Cj7Wn/ADzm/wC/Tf4Uc0e4WLFFV/taf885v+/Tf4Ufa0/55zf9+m/wo5o9wsWKKr/a0/55zf8Afpv8KPtaf885v+/Tf4Uc0e4WLFFV/taf885v+/Tf4Ufa0/55zf8Afpv8KOaPcLFiiq/2tP8AnnN/36b/AAo+1p/zzm/79N/hRzR7hYnqvL/x+W3/AAL+VL9rT/nnN/36b/Co/M867gKpIAu4kshA6e9JtPYdhYv+Qlcf9c4//Zqt1SQkX90VXcRFHgZ6/erHtNe1f+wtU1DU9Ee0ltHm8qHeGMqKTtPHsBz37VSEjpaK8+8QeJdSttGsb2HUbKVBcP8AaTpsyB3jAzmMSZDFcjcgOT2Palk8ZalatfCSSwfy7i4MbSqyARxqhWLrnzG3cfQ8GmB6BRXkknjDxA2pzWS3jx7tTEyEwp+7tVkWNoTx13MOevNb9n40u31LTLFhaBLu2eZ55Xb90y78I2OMttyOnCt14oA7yisxtQuY9PtLiO0N95qBpGtHXbyM5XcRuB7e1Yc3iK9uF1qOG406ymto5VhjuXKyRuoGHfqNhz1xxx1oA67FLXmtj4x1SK0tpZW37ba4M0F1sZ2lSRF+WSPCuihs5A5AOeelfVvHGr2mrWkqSo1rFHPHMlvHujuW3pHHIhOTgM4HB9aAPUqK8ntPG+u6VpE095cRajcQRQK0ci7DI7PMrsuwdggY8Y2qa9TtpPNtYZd8b70Db4/utkdR7UAS0UUUAFFFFABRRRQAUUUUAFFFFABRRRQAUUUUAFFFFAFP/mLD/rgf/QhVyqf/ADFh/wBcD/6EKuUkAUyX/Uv/ALp/lT6ZL/qX/wB0/wAqHsBRg/49ov8AcH8qkqO3/wCPaL/cH8qkrzUdIUUUUAFFFFABRR+FFABWV4j1keHvD93qv2Z7r7OoPkowUvlgMAnp1rVqpqenW+rafJZXQcwyFS2xsH5WDDn6gU1a+omc/a+O7C51O5tBbzhIooXikT5zO8g+4qjnIxz+NX4vFmjzXEUSXEn7wKQ5iYIu5WYBj2OFbj2qvB4G0a05tluYZFO6ORJfmjbez7lyOuXYc544qxH4S0qIIFil2qyNtMmQxRWUZ9ch2z6k1b5OhOpHF400KaFpVuZAqoX5iYEgAHge4YEDvUMHi6OZ78tDbpHaTmBh9qzLneEyYwuVBJ9aafA9ikWn21u5W1tLtbplcAs+0YVARgBemcgk4rVbQrN7CeyIk8me4Ny/z87y4fr6ZHSh8vQepTk8Y6NGLjM05e2l8iVPJbcJOfkx3OFLY9Oe9V7vxvp8MyJaxTXaNHI/nICsfyxebgMRySMcds0+XwPpEvns32kyTzCeR2lDEy8/PhgRuwxXp0A9KfJ4N0qS4aXN0qsrjyllwgLR+UzYx94rjv2zR7gal2712zsLS2nufNBuI/MWONC7BQoZmIHZQeTTtJ1iHWBdtBFMiW1wYN8i4EmADuX1HNVZPDFtNawwT3l/KYVZElaVQ4jZQrJkKBtIA7Z96vadpVtpf2hbXzFjnk8wxlsqhwB8voOB60ny2DUvUUUVJQUUUUgCiiigAooooAKdY/6uX/rq386bTrH/AFcv/XVv51tQ+MzqbFuiiiu0yCiiigAooooATFLRRQAUUUUAFFFFABRRRQAUUUUAFFFFABRRRQAUUUUAFFFFABRRRQAUUUUAFFFFABRRRQAUUUUAFFFFABRRRQAUUUUAVIv+Qlcf9c4//ZqtYqrF/wAhK4/65x/+zVHd6tZ2mm3WoGXzLe13ecYfnK7eGGB3HOR7UkBZ+yW/lpH5EXlodyrsGFPqB2pTbQMxZoYySwfJUfeHQ/Ws8+IdKW7ktpL2ONkMa7pG2qxcZUAnqcc/iKYniXSnEjPdLCkYJZ5iEAw5j7n+8MUwNXyYs58tM/7o+tJ5EX/PNP8AvkVl2/ijRZ7CK7+3xRxywG4RZW2uYxnLbevY/lSweJdImtftf2+BLY7NsskgVW3qGXGT6GgDWChQABgAYAFM8iIuz+Wm5xtY7Rlh6H1FVW1jTVuJYPt9uZoULyRCQFlAAJJHXgEH8RVWz8S6Zd2EV605tYJnCQtdDyvNJGQVzwwIPagDTFtAqoqwxhUBCAIPlz1x6ULbwqqqsUYVRhQFGAPQViv4x0FJ5YP7RiaaNpUaMHnMYBcc8cZFaA1zSsT/APExtf8AR13zDzl/djOCW5454oAt+RCDkRICOh2j/Pc/nTwAqhVAAHAA7VRXWtKc24TUrRjckiDEy/vCOCF55wabaa3pt5CssV3Fh2CqHbaSSTt4PPOCR6igDRorOTW9Nl2GG9glRnZC8cilVKruIJzxgDNVrbxTo93MyQ3isoZ187/lmSqB2w3T7rZ/A+lAG1RWbea7pmnTWsd3eRxC6UtFI7AIQMfxdP4hipzqmnrcTW7XtuJoE8yWMyDci+pHYUAW6Kz7bWbC8u4re1uVnMsJmR4zuQqG2n5hxnJ6VoUAFFFFABRRRQAUUUUAFFFFABRRRQBT/wCYsP8Argf/AEIVcqn/AMxYf9cD/wChCrlJAFMl/wBU/wDun+VPpkv+qf8A3T/Kh7AVILS1NrCzQR5KLyVHpUhtLNesEI+oFZmsaBF4i0e0tZbu6tljeKYNbyFCSpVsHHXp+HWqPiXwpLrcyMjQlY7QwoZySwfzEYNnHop5681KhG2w7s6EWloRkQREdchRUFudKu7SO7t/s0lvIm9ZBjBX1+lZeliTw7C2mGwupke4lkja1izFGjuSq8kYwD0AwKw7HwFqEEVrDPPaSBI0VpvmLRhUZTEoxyjbsnJHfg8GnyR7BdnaQxafcRJLClvJG6h0ZcEMp7/Sm3KadZ20lxcpBFDGNzOwAAFcfY+CtStNRs7oJp6pHp4tJ4S5dHxGVAUbAUBOCSDgj+HPNaPijwvd61aWscCWR8u1kgMMxYJGzhQHTAJyuCB04PUUckewXZ0YtrJukMJ4z0HSoyNNF2tqVtxcMhdY8DJUHBP5muTv/BWo3U14yT2ytJ5jrOWbfLu27Y344RSvBye3A5qGXwTq1xI0kv8AZ/mTPOxYu5NuZJlkDxnbyygEdue9HJHsF2djbf2ZeR+Zbi3lTeyZUD7ykhh+BBFWPsNr/wA+8f8A3yK4qz8D6jb6/bX0l5G8Udw8u1XwY8zO/GUJO4OAwBXp3Fd4KOSPYLsg+w2v/PvH/wB8ij7Da/8APvH/AN8irFFHJHsF2V/sNr/z7x/98ij7Da/8+8f/AHyKsUUckewXZX+w2v8Az7x/98ij7Da/8+8f/fIqxRRyR7Bdlf7Da/8APvH/AN8ij7Da/wDPvH/3yKsUUckewXZX+w2v/PvH/wB8ij7Da/8APvH/AN8irFFHJHsF2V/sNr/z7x/98ij7Da/8+8f/AHyKsUUckewXZX+w2v8Az7x/98ij7Da/8+8f/fIqxRRyR7Bdlf7Da/8APvH/AN8ij7Da/wDPvH/3yKsUUckewXZX+w2v/PvH/wB8imWSqiSqqhVErAAfWrdVrTpN/wBdWpcqTVguWaKKKsQUUUUAFFFFABRRRQAUUUUAFFFFABRRRQAUUUUAFFFFABRRRQAUUUUAFFFFABRRRQAUUUUAFFFFABRRRQAUUUUAFFFFABRRRQAUUUUAU0UPf3SMAVaKMEHuPmqnpfhjSNGsru0sbRY4Lt3eZeu7dnI+nJwKuxf8hK4/65x/+zVbpIDhH+HUjaNDp51gyEO7SyS2+7eDt2fKGABRUVQTnucZq03gVlvYryHUts8Lb490GV3ec0nzDdyMOR1HrXY0UwOFg+HbxPYBtW8yK0i2ANb/ADA+W6Had2FB35IwTx1xVlPBEyL5g1NPtOwRljbZTb5Iib5d3XAyDng+orsaKAOWsvBaWF2s8F82Eld1DxBj80CQgE55xsz75xWVH8M4o7ZYkvljUTSOYIo3SBVdQHVUEmVztzjO3JPy4rvqKAOPvfBEl2t1GupLHHObkYMGSqzKoIzu5IKgg/8A66rah4HmW1klsrlZbpPNeKN02KztOkoycngbMe+e1dzScUAcLbeCLq4i065vLuO1voJpZZTbod2JJTIUBBAwehBDDuMHmrVt4I8xdOa8umX7JZvaSRRfdl4KpJnsVVm/769q7DiloA40+AhPEVudRLMYvIzFAEGwQmJeMn5sHJPfpgCnx+E7yO8hle9hkcTyXLyLDtUOYBCo2ZOR1Jyfauvo4oA57XPDk+ri1KX0cDR28ttJm33B1kUKxAyNp4469az5/AUU6vCb9xbKzywKI/nWRtudzZ+ZflHGB9eldjRQBgaT4bbTtVfUpbsSzyrL5qrFsUs7hiVGTgDaBjn1zW/RRQAUUUUAFFFFABRRRQAUUUUAFFFFAFP/AJiw/wCuB/8AQhVyqf8AzFh/1wP/AKEKuUkAUyb/AFL/AO6f5U+mS/6p/wDdP8qGBi2+t3C28ajQNVbCAZAhweP+ulSf27c/9C9q35Q//HK07YhbOHJA+Rev0qtqGr2OlLGb24WLzCQgwWLY6nABOB3PahbAVf7duf8AoXtW/KH/AOOUf27c/wDQvat+UP8A8cps/i3QLeO+kl1a2RLExi5bdxEZMbM/XIxWx5sfzDeuVxuGememaYGT/btz/wBC9q35Q/8Axyj+3bn/AKF7Vvyh/wDjla3mx/L+8T5/u/MOfpVPUdYsNKWI3lwI/NbZGFVnZjgngKCegJoAq/27c/8AQvat+UP/AMco/t25/wChe1b8of8A45WlDdwThiknC9dwK44B7+xFPM0Y3EyIAn3vmHy/WgDK/t25/wChe1b8of8A45R/btz/ANC9q35Q/wDxyrlhq1hqf/HldRz/ALtZfkP8LZwfxwfyqWW9tYWjWS5iQySeUgLj5n/uj39qAM7+3bn/AKF7Vvyh/wDjlH9u3P8A0L2rflD/APHKvXuo2mnWwuLudY4iwVTySxPQADkn2FUT4q0MNIh1S3DRWhvXBJysAOC59gQR60AH9u3P/Qvat+UP/wAco/t25/6F7Vvyh/8AjlaNrfWt7aw3FtOkkU0QmjYH7yEZDfSpfOi2hvMTBO0HcOT6fWgDJ/t25/6F7Vvyh/8AjlH9u3P/AEL2rflD/wDHKu3+p2emWpubu4WKHIXdgnJJwAAMk88U611C2vAphkJ3KGAZGQ4OccED0NAFD+3bn/oXtW/KH/45R/btz/0L2rflD/8AHK1vNjyQJFyF3H5h09fpVO21jT7y5+z293FLLlxtU5+4QG/IkD8aAKv9u3P/AEL2rflD/wDHKP7duf8AoXtW/KH/AOOVo3F7a2sbyXFxFEiEBmdwNpPAz9aqnXdLElzGb+ENaxtLMM/cRThifYHrQBB/btz/ANC9q35Q/wDxyj+3bn/oXtW/KH/45Wh9ttzEsolBRioBXnlunHbrUTatYLe/YzdxC4yq+Xu5y2cD6na35UAVP7duf+he1b8of/jlH9u3P/Qvat+UP/xytmigDG/t25/6F7Vvyh/+OUf27c/9C9q35Q//ABytmigDG/t25/6F7Vvyh/8AjlW9Lmae2eV4JYGaViY5cbl574JH61eqtadJv+urVL3QFmiiiqAKKKKACiiigAooooAKKKKACiiigAooooAKKKKACiiigAooooAKKKKACiiigAooooAKKKKACiiigAooooAKKKKACiiigAooooAKKKKAKabv7QutoBbyo8AnAz81c+bvxGfCeuTapbxWt5GJ/sptZCzbBnYenXGMHqfQdK6GL/kJXH/XOP8A9mq3SQHnVx4j15FvFI3Rh5oogsLBl8vysMWByc72Hbp9ah/tzXoJpyl7JcTRyyxFXg+WPN2iDKjqQjEj2Nel0UwPNbvxHrks9layTtbkXUSZjtypuwLoo5B/hARQSP8Aa9KuWfibUY4o2uXaMpaGZLf7K8j3Z/eZ2nORt2r19eeorvcUuKAPMbbxX4gnWO5WZJ/K+1qkUUB23TKiMmT1yAzdOu04rVtdf1q5m8uG4hmt447iRLv7KwW5CBCvA6DLMDjOdvFdzSYoA80tfE3iDUtMgKh1vlt7sgxRjbNIgTGzBIcAOxHTJA4yKvXmqC1tYZ9C1K+vVRpWk85nlXctu7BSSM9QCVzwfSu7eGN3jd41Z4ySjEcqSMcfhT6APMdW8T+II9IuoXuPs8nlSFbuO1bLP9nSRI1GeGJZgD/s+tasOvalHeRwTXH2WJrmRRNLbvL5pXy8RAZyCQzHI9OB1ruaMUAeaQ+LNav70gT+Rbx39vkC3wwRvMBifPAOVXoTjIyavWPiPXb2W2hDxjz5oVmkFqf9GZlcvDyeSu1effntXe0YoA87sfE2s3bTLc8T2+qQRp5CbY5I3dlKZPJIXkggEH1rU1zU7qLSdFuotV8pZLrE12lswTbsflozzjIHWuteGORkaSNXMbbkLDO09Mj35NOxQBwVv4p1+SW33Wam4aJT9gEJDSKYixlDHoN4C7fw60/R9b1bUdd0xJZmltS775YojGjEw7ijD/YbjP8AWu7oxQAg6UtFFABRRRQAUUUUAFFFFABRRRQBT/5iw/64H/0IVcqn/wAxYf8AXA/+hCrlJAFMl/1T/wC6f5U+mS/6p/8AdP8AKhgYur+H4PEej2trcXFzAsbxTBreUoSVIbBx16fh1HNOv9Mvk1S11LTTBJNFbvbNHdyMAVJBDbgCcgrzxznqK1rX/j0h/wBxf5VLRHYDzfWPhzqOq6jqN19utEW9YvJHtbDERIsefTa4Y9+CKvSeB7yWWYPPalWcky/N5lyGmWTEvH8IUqvJ69uld1RTA4JvAdz/AGhZSvPE9rAzgwIduxDM0gCfKeqkKQCvTuOKTRfCF7JbWU19LLDJHePIQJWjlECxtHEmUPB24JGe5rvqKAOI1jwXfajcGSKe0CrqH21fN3kuoRF8psfwttO7r0HBqtH4Dv4priVrm3uWN0kwS4YlLhRIzYkATgjcME7/ALo7cD0CigDjvD/hrV9DEUO+zkiayhtZZFldWjKF8lBtIP3hjJHSqtp4Iu7eexnYaczWs0JMYB2y7FdTKSV4kbeM9fu9a7uigDAuNGuza6RJapZx3WnPuEALLAwKFSoOCRwcg4P0rA1rwPqmu6wupT3dnC8kMUE6RhiGjDOXQZHQ7k59jwK76igDz6LwFqEdolu1zaFltwn2kbvMB+z+V5Q4/wBVn5uv4Z5pb7wBdzIiQXECQrcGQQqdigNEiFh8pwwKk8AH5uoNegUUAcBb+ELy5l1IOzwQC9iFnvYo6QrIJJMFSSCzlsHjoOlXPEHgy61aK8t7a7jijuI7eNJpmd5YvLLksDnJJ3AZz0Jrs6KAPPpvAOoTz3spu7dDPBtRUY7FO1B5W3bkx/IerHg/d9buk+GdX0e+iu4ItNPz3RaBZXRI1lkVgFIQ5wFI6Cu0ooA4S78D3lw9wxaxc+Y0ivICWuczLIBL8pxtClRjPXt0oPg+/urOyh82OB4LudLpmyfPtZJfMIXHc/KBn3ru6TFAHDQeCL6J/wDj5tk2SR/vU3b5ws3mb5OPvgcDr9e1Q2fg3UbHyY8Wo/fWYaS2yCRC7u0j5H3myBxnk9a9AooAKKKKACiiigAqtadJv+urVZqtadJv+urVL3QFmiiiqAKKKKACiiigAooooAKKKKACiiigAooooAKKKKACiiigAooooAKKKKACiiigAooooAKKKKACiiigAooooAKKKKACiiigAooooAKKKKAKcZA1G5JOAI48k/8AAqrHxBpr6Xe6hbXKXUNn5nm+QwYgpncPrxVmMBtQulYAgxRgg9/vVU/4RrS4dJvtOsraOzhvRJ5pgUAkvnJ/U+wpICJvFmjgTqt0rSwKTJGQQRgqCMnjI3LkZ71Vm8baaiWxhjuJnubuS0ij2iNneP72N5UHpwOp7UybwNZTLIDd3A8ySWQ429ZNme3byx+Zov8AwTBqOly6bPeyNaSXUlwY3hjbG87sAkZBByQw5GaYFxfFujfvzJcvF5Ny9s3mROPmXG49PujIy3QetOvvFek2JmVp2keF0SRY0JxuYLwehwWGQCSKpzeDIZJLhl1C5QTvKHAVSfLlCiRMkd9oOeoqZfCcSeZCl9cLZG4S5S1AXajh1c84yQSvTPGTQA+bxZpiIjxNLcK8Kyp5S/e3P5aLg4+YtkYPTBzilk8T21myjVLafTyY3kcz7SFVSozlSc53jGKojwXDHMwS6lEbxAbuBIkizGVHHGOCxGD6D3qe+8JDVIQuoanczy+W0Zk2IvDMjcADAxsH5mgCS98Y6NaW0MouGmMzhEjjjO7/AFgjOQQNuGP8WParMXiPTHkgja5CyTlgi4LdGK8kcDlTjJGcVmXPge2nuZJkv7mLzpjJOqhSJB5wmC8jjDDqOcGpovCEduzfZtSu4EljaK4CbcyqWdhzjKkF25FAEw8YaHJcQQx3hYyvIhby2CxmNdzbyR8uBg81MninRZFjK3y/vGZFUxsGyoBOQRkAAg5PGDnpWPb/AA+tIYGhkv55Vdn8zEaJvV4hEV+UccAHPXNX7XwpFBeC9mvrie6IcPIyqNwZAg4AwMKo/HOaAJ4vFGlTJbzQztJbzlwswQhQUXcQc88rkjjnFLqXibTdLez+1SOsV3G0qTBCVCqASTjkDDDnHrnFZVh4Jj0xLWG2vHEMNw9yPlC+W5j8tfLUDaoGSSMYJ7Vo6v4b/tdLXdqNxDJDDJA0iKhMiyAB85GASB26ZoAtN4i0hZ54Wvog8CF5Cc7QBjOG6HGRkAkjIpln4hsdQv47S0Z5GeF5d20qF2sFKkHBDZPQis1/A2nyeZG1xP8AZsOYYQR+5d8bmBxk9BweBzVzTPDUWnam2pNdTT3ciOszuFAcsVJOAOPugYFAG5RRRQAUUUUAFFFFABRRRQAUUUUAFFFFAFP/AJiw/wCuB/8AQhVyqf8AzFh/1wP/AKEKuUkAUyX/AFT/AO6f5U+mS/6p/wDdP8qGBiaxqmoaVo1pNp2lS6jKzxRtHGwG1WKgtyewJ/rgVmx6xdzTalcTaotnNbTSRR6cyx/MFTIJz8xY9cg4wOldVa/8ekP+4v8AKkaztnuPtDW8TTbdnmFAW2+meuKI7AeU6P4/11l0+S7mFwLa0c3yLCq/aJWj8yMggfKAhUnHrXQT+Ob+2MqNa2Uv2YO88scjeXIqvGv7v8JO/QrXbi0t1xtgiGBgYQemP5cUi2VqkSxJbQrGq7VQRgADOcY9M0wOK/4T+4R7+4n04R2FnLiWRmw8cYkZCSO5yAewwaVNa1y5v9Qkdp4EtdPjuDFD5Riido2bD7hvbkDpXW3ej2F9DLFcWyFJmV5QuV80jpuxjcPY8Vb8mPLny1y4w3H3h7+tAHn3/Cwbu3NxBJbQTvbafFdeYjnMrOEBXaBgFS25gDwpX1qSfxrqUotI0jtbSRmhMhdstKGuPKPljkYwCTk5GRXc/Y7bGPs8OOePLHcYP5jik+w2mIh9lgxCMRDyx8n+76fhQBzFt4om/wCEYsrrzraa+nuPIZ3YBIiXYBnC9BhcducVHpPinUNS1Ft5sLe3NvbukUzlWLPIysQ38Wdvy8c5FdQNL09RMFsbYCb/AFuIV+f/AHuOfxqU2lsXVzbxFlAVWKDIAOQB7UAZ+qarc2KziHTLmcpCzRyIFKMwUnB5yOnXFcjrGu6raeFre70zxBFdX9zLbZQxRHy97fMAAOAeVGcketeh4qBLC0jLGO1gTe/mNtjA3N/ePv70AedaV471O8lvLgSWzW11IslgbkeWkEPls2GI5JbZxn19qvN8QbpFkuG0weRsl8uIMfN3JCkvI6Y+cj8M127WNo8Zje2hZDjKmMEcdOMdqebaAtuMMZbJOSozyMH9OKAONtPGl9LJYwS6fEJb6UwQMHO12V/nOOcAJ82M54NRaXr2q/2ba313NcMLq/FurTGERbd7jKhBuAAUZ3HNdeNJsVura4W3VXtlZYAuQsYbrhRwCfXGasG3hMYjMMewHIXaMA/SgDz2L4j3s2nw3CabAZHuJIvLWQsAI1BJycY35yh6beeaXUfGmp/abkwTWttDEs4EXDSKY5Yky+eBkMxGOMGu+axtHADWsLAMrAGMHBXgH6jt6UPY2kjSM9rAzSjEhMYJce/HNAHP614qOn30cVqlvPCIllcmTmUGQJsjx1Ydfy9ayLXxdquZ5Lk20i2kVxPMkSkZjSfy++SCqBj75Fdsmn2USxLHaW6LExaMLEo2E9SOODSf2bZfaftAto1mwyllXG4Njdn1zgdaAOUh8aXU0lq/2OFIphC/ls582VJnZUMY74UBm+tZlh401PVJtIgjmt7YTyxxSliGlk3wyPuAwBsBUcgdQa9D+ywGSKQwxmSIERtsGUB6gHtUT6dZP1tYchDGGCAFV54BHI6np60AVvD9/Lqnh+wvpgBLPCrvgYBOOSPatOo4IIraCOCFBHFEoREXooHAFSUAFFFFABVa06Tf9dWqzVa06Tf9dWqXugLNFFFUAUUUUAFFFFABRRRQAUUUUAFFFFABRRRQAUUUUAFFFFABRRRQAUUUUAFFFFABRRRQAUUUUAFFFFABRRRQAUUUUAFFFFABRRRQAUUUUAVIv+Qlcf8AXOP/ANmq3VJN32+62kBvKjxnpn5qwDD4l/4RTXE1WSGa8YT/AGUWakNs52Ac9cYx39cmkgR1mRRXns194tgF20K3jrunjjT7Op8tFEW114yzYMmM5zjocVBYya/axXMsSai6M9wwnmgPm+WbhfmVSPveXuIXH4dqYHpNGa88vdS8Ryajb2lm2qfZngZDLJZ7WlBjch8hMIwYKOcZyPlFFvf+Jo7eBITfvIlsoRJbXh08glpHYqD5gl4C8Z44Oc0Aeh0Vgfatvh1rWe/8zVHtDlHdVmMjJnAUYwcngYrgZLHVP+Ed0dtOt7r7dbXUdxMkFvcQlikLttk8w/Nlhj0yRQB67RXkiWXimbTZbOO01Q3U16+pO/nFAjbEZIwzEDb5jYKjspr0NdWgvtIwJjb3stsWNurDz4mK5wEzncPSgDYorzTw5JqOmDSzf214Le3uJ0e4ht7gicGJdrtEwLIc5BGMbgSOtXpba7n1WXMOof2nJqIMc4WQRCzOOM/dA25BXru7d6AO9orybT7PxP8Ab7KS7XUUgnnXT7jeSFiht2DCY+nmbWG7vkV1Xi+ebWdLj0rRWlumupQJ5LG4VWhjUbs78/KSQAOeeaAOvoryrUR4qupF1KK11BS9na215Z4YYfzTvkTHdSMnHVWra8iX7Dqyy22pNr7xXQMqCXYynd5e0/dIxt2gcgjtQB3dFecG11z7dnVkml07/RftS2kco3IEk/hyWOG27gvtxVLUtM1y6tg1pZTywRQXb2sNyZQ6x+YnlgYIIk27iobtgcUAeqUV53H511cltRGoT6el2y3Me2QybfJTyS6L82M7iQB9481NKNaTUphpn9pW1rKkQVpIy7KqwyHHzg4O4ID36A0Ad9RXmmoXHiS8njaWLUBKke9II7c+Vg2rZJIHLeaSNpPGBx3rQfUddht7zcNRW4RVRIYrQGNIzsAkDbCSwBYlRuPB4GKAO7zRmvN7W78Tkw3VzJqQeSyjSXFrgKBOwkkVNpxJs2nB9eh6Va+1eLJdP1CQXFxDJFaKbRntMiQmRxvZQpbdsCkgDjOdvagDvs0VwmkX+qz3kL3Jv4JZLOA3KCMSMH85lBK7QAGXOTgEDnAp+sya1beM5ZNOF8RJDarFGsO63l+eTzA7EYXCkHIIPTr0oA7iivP4dS8SNCDcSagluTF9rmWzHmwSFW3pEu07kDBBnDdTyeo1/Cn9rvqGqT6tDLFLJHbEBgdm7y/m29uvXHegDd/5iw/64H/0IVcqn/zFh/1wP/oQq5SQBTJf9U/+6f5U+mS/6p/90/yoYEMU0UFjC8siRqVRQXYAZOAB9STiqR8R6YpAa52k3T2h3IRtkUFmB9AAM56YqPU/DuneI9JtbbUomkjjaOVdrlSGUg9u3FZd/wCCXuNVvby11E2yTW4SKER5Ec2FUyZzzlFVccHqc0R2A2/7e003McEd0sryIroYjuVlZtgIYcfe4pq+ItHaa4jGpW3+jhTK5lARSxIA3dM5UjHWudsfAD2qwh76IBJA5SKEhR+/MuBlie+Oc+tQv8PrtrJ7Yanb7fKjtwv2YhXjQSAbwGBJ+cHggZX0NMDqk17TJb97GK8ikuI3CSIrA7CULjP/AAEZqUazpZgSf+07MxSMVSTz12sQcEA55OSK5Wb4ftcKIZdRUQ4XcUhw+RbGA4OcY6N09RUs3gaS7FxLc3kAuJ45kbyrfEaF0RAVG7jATJ55J7UAdANdsTq82mB5DPCu6VhG3lx5G4Bn6A7ecHtUF14r0CzVWm1e0VWhadWEoYFAQpII68kCsjVfAw1XWJ703aW3nWbWsklujLLIpTaBId21wD8wyMjpnFQHwHcfY2jW/gEssE0UzNG7gs7IwI3OTwUAOTznjFAHUrrOnFlDXsCM7lEDyKpcggfLzzyR+dOOr6YGnU6jaBrfPnDz1zHg4+bnjn1rmZvAz3E008l7EJJVlHEHCmSaOTI57bMfjWVaeB9SuJ9QgvUtYrQRNDbOSS0gNwZgzFGDA+4INAHaS+INMivbe1N0Ge4KCNkBZDvzs+YcDO04pbfX9MukzFeRlsyBUY7XfYSGKqeSAQeRxxXNxeCr1LC+sn1IvNPb2xivmQbo54icNsGOPun35qVvAmFSGK9VYNkXmExZcvGpUEHPAO4kj6+tAG3N4k0q3eKN7tTLLEZREnzOFCF8kDkfKM+9WZNWsU0+e/8AtKPbwR+bI0Z3bV27ug9sGuYg8GXWnyrNBdwzCFHdIzDtZ5GtxDjdnhflB6ccitODw5KvhW50WS4hBmtBbiVIeV/dhCW5+bkH04wKANNNa0t7WO6Go2nkSP5ayGZdpf8Au5z19utF5rWnWSXJmvIt1soaaNGDOgJABKjkdRXMt4HuHM07X9v9puA8UoFsfKEbRpGSi7uHwgOc9SeKWTwGzRywLqCiACXySYsyZkZWbe2fmA28dOvPSgDsxS0UUAFFFFABRRRQAUUUUAFFFFABVa06Tf8AXVqs1WtOk3/XVql7oCzRRRVAFFFFABRRRQAUUUUAFFFFABRRRQAUUUUAFFFFABRRRQAUUUUAFFFFABRRRQAUUUUAFFFFABRRRQAUUUUAFFFFABRRRQAUUUUAFFFFAFSL/kJXH/XOP/2ardU0ZU1C6ZiAoijJJ7D5qzofFmlX2jajqWm3CXkdgJBIqNg5TOR9Djg96SA3aKyb3xDZadaW09yJQZ4/MEcaF2CgAsxA7KCMmqp8aaKr3AM0uIVc7vKbbJtKghD/ABHLrwP7wpgdBRXOjxQL2ZLfSbGS6uCJGkjmbyPLEbbGByD8244Ax2PIqWfxbpdo9wty0sZt43aVvLJUMi72QMOC4XnAoA1WsbNrkXDWsBnByJTGN2fr1qxXK6h4602z06a6ihup5Yw5NuIirKExktn7q/MvJ/vCluvG1nazSRG2mOxZGaQA+WNkixkE4znLDsfrQB1NVxY2YuftItIBPnPm+WN2fr1rIPjDSFMg8yc7WCoRCxE2X2fJ/eG7jiiLxZp008OzzPJkiRzKykeWXcoqsOoOQ2c9MUAb9JxWCvjDSJfL8uSVlkUMrmJggJBKqTjgsASPXj1FUf8AhOrSVrRLSznuGuImcsoKorCHzdgYjlsY47ZFAHWMqspVgCpGCD0NQ29laWm77NbQw7vveXGFz+VUP7etX0e61JFl8m3t/tBLoVDKU38HHPHXGeazbjxzpUNpcyrHdTPBG7mNIj85XbuCk4BI3rn2NAHUUU2N98attZdwBwwwR9adQAUUUUAIFUEsAAT1OOtLRRQAUUUUAFFFFACBVDFgoDHqccmloooAKKKKAKf/ADFh/wBcD/6EKuVT/wCYsP8Argf/AEIVcpIApkv+qf8A3T/Kn0hoYFW2ubcWsQM8QIQZG8elS/a7b/n4i/77FP8ALT+6v5UeWn9xfypLmsAz7Xbf8/EX/fYo+123/PxF/wB9in+Wn9xfyo8tP7i/lR7wDPtdt/z8Rf8AfYo+123/AD8Rf99in+Wn9xfyo8tP7i/lR7wDPtdt/wA/EX/fYo+123/PxF/32Kf5af3F/Kjy0/uL+VHvAM+1W3/PxF/32KPtVt/z8Rf99in+Wn9xfyo8tP7i/lR7wDPtVt/z8Rf99ij7Xbf8/EX/AH2Kf5af3F/Kjy0/uL+VHvAM+1W3/PeL/vsUfarb/n4i/wC+xT/LT+4v5UeWn9xfyo94Bn2u2/5+Iv8AvsUfa7b/AJ+Iv++xT/LT+6v5UeWn9xfyo94Bn2u2/wCfiL/vsUfa7b/n4i/77FP8tP7i/lR5af3F/Kj3gGfa7b/n4i/77FH2u2/5+Iv++xT/AC0/uL+VHlp/cX8qPeAZ9rtv+fiL/vsUfa7b/n4i/wC+xT/LT+4v5UeWn9xfyo94Bn2u2/5+Iv8AvsUfa7b/AJ+Iv++xT/LT+6v5UeWn9xfyo94Bn2u2/wCfiL/vsUfa7b/n4i/77FP8tP7i/lR5af3F/Kj3gGfa7b/n4i/77FR2RDJMykFTKxBHep/LT+4v5U4ADgDH0os76gLRRRVAFFFFABRRRQAUUUUAFFFFABRRRQAUUUUAFFFFABRRRQAUUUUAFFFFABRRRQAUUUUAFFFFABRRRQAUUUUAFFFFABRRRQAUUUUAFFFFAFSL/kJXH/XOP/2amy6TZSadd2CwiKC6EnmiIbSS+dzfU5JzTov+Qlcf9c4//ZqtZpIEYMnhS1ntYYJ76/lMQZElaRQ/lsAGjyFHykAe/vVa/wDBGnz2csdq728xWUROTuWNpCjEgcdDGuOeK6YOjDIYHnHBpc0wOZsPB6W1nGJdSu/t4eVnvLdvLdhI25l5zxnHuMcYqe58HaXdtc+cbgx3COGj835VZ02NIO+8rxnNb5ZVBLEADqTQGBAIOQehFAHOXvgjSb7zi73UbTFxK0cuC6sFBQ8fd+RT9RT7nwbpd1v3NcqHMm8JJjdvdXIPH95QRXQZoDqejDj3oAwY/CGlxzeYPPISRXiQyfLDh/M2qOwLcnOfTpULeC9OaO5ti0v2S6tDayx7juI3s4YN2ILt+npXSBgQCCCD0IoyKAMN/CWmPOkmJlRVQGFX+Rii7UYj+8BwPwqmvgfTrXa1lPcwvFGViVpNyK5i8ouV7ttx3xxXUZFG9SMhh1x1oAy49BtU0efSzLcNazW4tyrSfdQJs+X+7kc/WqMngrSZIWiP2gBkmTIl5Hm7dxHv8i4rosigMGGQQR7UANjTy40QuzlVA3N1Pufen0ZooAKKKKACiiigAooooAKKKKACiiigAooooAp/8xYf9cD/AOhCrlU/+YsP+uB/9CFXKSAKKKKYBRRRQAUUUUAFFFFABRRRQAUUUUAFFFFABRRRQAUUUUAFFFFABRRRQAUUUUAFFFFABRRRQAUUUUAFFFFABRRRQAUUUUAFFFFABRRRQAUUUUAFFFFABRRRQAUUUUAFFFFABRRRQAUUUUAFFFFABRRRQAUUUUAFFFFABRRRQAUUUUAFFFFABRRRQBSQE390FbaxijwcZwfmrP0XT9YsrG+j1fU/7QklmleExp5ZRCTtUH1xj6eprSi/5CVz/wBc4/8A2arVJAjyzTvDeuQ6fHBHBcxC3mmeC4VVt7h8wEL5gViC27C7h97HI71q30PiyRrhoTerdGE7SsiiHyzCMADP+t83POOnfFd9xRxTA8/udDv49amlltr++sfMtpZYZJvMWZFRwwCscEhyG29wKuS2+rC7s/7MsruxtcRm2gVlWOI+YTL5yg9CmNo5wfQ12nFHFAHncFp4ritYftD6nJG/lPdhJx5v+sk3CM54+Xy8gYyPfNVrHQdcg0/Skmtr1BbG13JFKAeI5A2cH5gGK5zmvTeKOKAPObW08XRWUMZF6l2loANsiiFU8jBUjOPN83ocfjirAsNa+3WdreT3YhaeUQzyPuZHa2G1s+z+Zj0Nd9xRxQB5+YvF8tjBPc/bEupvMZYYJVxBNlRHv55j2qxPXluRVO80rxLPO0Vxb3ckLX3mwrC6rGMXYYtIMjI8sAr16HvXpnFHFAHM+FkmXJZbsWxa48jJHlCPzjt4PO7HTttrC07T/FMb25lN4iLPGrRiRQnltJN5hIB/umP9Mc16HxRxQBi+Ebaez8LWFtdJcJPFHskFw259wJzzk5Hp7Vt0nFH40ALRSfjR+NAC0Un40fjQAtFJ+NH40ALRSfjR+NAC0Un40fjQAtFJ+NH40AVP+YsP+uB/9CFXKqf8xYf9cD/6FVukgCiiimAUUUUAFFFFABRRRQAUUUUAFFFFABRRRQAUUUUAFFFFABRRRQAUUUUAFFFFABRRRQAUUUUAFFFFABRRRQAUUUUAFFFFABRRRQAUUUUAFFFFABRRRQAUUUUAFFFFABRRRQAUUUUAFFFFABRRRQAUUUUAFFFFABRRRQAUUUUAFFFFABRRRQAUUUUAVpLJJJjL5kqMVCnY5GcdP5037AP+fm5/7+miilYA+wj/AJ+bn/v6aPsI/wCfm5/7+miiiwWD7CP+fm5/7+mj7CP+fm5/7+miiiwWD7CP+fm5/wC/po+wj/n5uf8Av6aKKLBYPsI/5+bn/v6aPsI/5+bn/v6aKKLBYPsI/wCfm5/7+mj7CP8An5uf+/pooosFg+wj/n5uf+/po+wj/n5uf+/pooosFg+wj/n5uf8Av6aPsI/5+bn/AL+miiiwWD7CP+fm5/7+mj7CP+fm5/7+miiiwWD7CP8An5uf+/po+wj/AJ+bn/v6aKKLBYPsI/5+bn/v6aPsI/5+bn/v6aKKLBYPsI/5+bn/AL+mj7CP+fm5/wC/pooosFg+wj/n5uf+/po+wj/n5uf+/pooosFg+wj/AJ+bn/v6aPsA/wCfm6/7+miiiwWHw2iQymQPI7lduZHLYFWKKKYBRRRQAUUUUAFFFFABRRRQAUUUUAFFFFABRRRQAUUUUAFFFFABRRRQAUUUUAFFFFABRRRQAUUUUAFFFFABRRRQAUUUUAFFFFABRRRQAUUUUAFFFFABRRRQAUUUUAFFFFABRRRQAUUUUAFFFFABRRRQAUUUUAFFFFABRRRQAUUUUAFFFFABRRRQAUUUU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pic>
        <p:nvPicPr>
          <p:cNvPr id="310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7950" y="5857875"/>
            <a:ext cx="9944100" cy="883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1690013" y="17603788"/>
          <a:ext cx="7545387" cy="542925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22678"/>
                <a:gridCol w="2209559"/>
                <a:gridCol w="2413150"/>
              </a:tblGrid>
              <a:tr h="1083300">
                <a:tc>
                  <a:txBody>
                    <a:bodyPr/>
                    <a:lstStyle/>
                    <a:p>
                      <a:r>
                        <a:rPr lang="en-US" sz="3400" b="0" i="1" dirty="0" smtClean="0"/>
                        <a:t>Aug</a:t>
                      </a:r>
                      <a:r>
                        <a:rPr lang="en-US" sz="3400" b="0" i="1" baseline="0" dirty="0" smtClean="0"/>
                        <a:t> 2019-April 2020</a:t>
                      </a:r>
                      <a:endParaRPr lang="en-US" sz="3400" b="0" i="1" dirty="0"/>
                    </a:p>
                  </a:txBody>
                  <a:tcPr marL="46961" marR="46961" marT="23483" marB="23483"/>
                </a:tc>
                <a:tc>
                  <a:txBody>
                    <a:bodyPr/>
                    <a:lstStyle/>
                    <a:p>
                      <a:r>
                        <a:rPr lang="en-US" sz="3400" dirty="0" smtClean="0"/>
                        <a:t>EMAStochMix</a:t>
                      </a:r>
                      <a:endParaRPr lang="en-US" sz="3400" dirty="0"/>
                    </a:p>
                  </a:txBody>
                  <a:tcPr marL="46961" marR="46961" marT="23483" marB="23483"/>
                </a:tc>
                <a:tc>
                  <a:txBody>
                    <a:bodyPr/>
                    <a:lstStyle/>
                    <a:p>
                      <a:r>
                        <a:rPr lang="en-US" sz="3400" dirty="0" smtClean="0"/>
                        <a:t>Scalpy_V6</a:t>
                      </a:r>
                      <a:endParaRPr lang="en-US" sz="3400" dirty="0"/>
                    </a:p>
                  </a:txBody>
                  <a:tcPr marL="46961" marR="46961" marT="23483" marB="23483"/>
                </a:tc>
              </a:tr>
              <a:tr h="519413">
                <a:tc>
                  <a:txBody>
                    <a:bodyPr/>
                    <a:lstStyle/>
                    <a:p>
                      <a:r>
                        <a:rPr lang="en-US" sz="3100" b="1" dirty="0" smtClean="0"/>
                        <a:t>Profit</a:t>
                      </a:r>
                    </a:p>
                  </a:txBody>
                  <a:tcPr marL="46961" marR="46961" marT="23483" marB="23483"/>
                </a:tc>
                <a:tc>
                  <a:txBody>
                    <a:bodyPr/>
                    <a:lstStyle/>
                    <a:p>
                      <a:r>
                        <a:rPr lang="en-US" sz="31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$ 1,260.76</a:t>
                      </a:r>
                      <a:endParaRPr lang="en-US" sz="31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marL="46961" marR="46961" marT="23483" marB="23483"/>
                </a:tc>
                <a:tc>
                  <a:txBody>
                    <a:bodyPr/>
                    <a:lstStyle/>
                    <a:p>
                      <a:r>
                        <a:rPr lang="en-US" sz="3100" b="1" dirty="0" smtClean="0">
                          <a:solidFill>
                            <a:srgbClr val="FF0000"/>
                          </a:solidFill>
                        </a:rPr>
                        <a:t>$ 668.44</a:t>
                      </a:r>
                      <a:endParaRPr lang="en-US" sz="3100" b="1" dirty="0">
                        <a:solidFill>
                          <a:srgbClr val="FF0000"/>
                        </a:solidFill>
                      </a:endParaRPr>
                    </a:p>
                  </a:txBody>
                  <a:tcPr marL="46961" marR="46961" marT="23483" marB="23483"/>
                </a:tc>
              </a:tr>
              <a:tr h="3826537">
                <a:tc>
                  <a:txBody>
                    <a:bodyPr/>
                    <a:lstStyle/>
                    <a:p>
                      <a:r>
                        <a:rPr lang="en-US" sz="3100" b="1" dirty="0" smtClean="0"/>
                        <a:t>Profit Factor</a:t>
                      </a:r>
                    </a:p>
                    <a:p>
                      <a:r>
                        <a:rPr lang="en-US" sz="3100" b="1" dirty="0" smtClean="0"/>
                        <a:t>Drawdown</a:t>
                      </a:r>
                    </a:p>
                    <a:p>
                      <a:r>
                        <a:rPr lang="en-US" sz="3100" b="1" dirty="0" smtClean="0"/>
                        <a:t>Sharpe</a:t>
                      </a:r>
                      <a:r>
                        <a:rPr lang="en-US" sz="3100" b="1" baseline="0" dirty="0" smtClean="0"/>
                        <a:t> Ratio</a:t>
                      </a:r>
                    </a:p>
                    <a:p>
                      <a:r>
                        <a:rPr lang="en-US" sz="3100" b="1" baseline="0" dirty="0" smtClean="0"/>
                        <a:t>Recovery Factor</a:t>
                      </a:r>
                    </a:p>
                    <a:p>
                      <a:r>
                        <a:rPr lang="en-US" sz="3100" b="1" baseline="0" dirty="0" smtClean="0"/>
                        <a:t>Expected Payoff</a:t>
                      </a:r>
                    </a:p>
                    <a:p>
                      <a:r>
                        <a:rPr lang="en-US" sz="3100" b="1" baseline="0" dirty="0" smtClean="0"/>
                        <a:t>Win/Loss Ratio   </a:t>
                      </a:r>
                      <a:endParaRPr lang="en-US" sz="3100" b="1" dirty="0"/>
                    </a:p>
                  </a:txBody>
                  <a:tcPr marL="46961" marR="46961" marT="23483" marB="23483"/>
                </a:tc>
                <a:tc>
                  <a:txBody>
                    <a:bodyPr/>
                    <a:lstStyle/>
                    <a:p>
                      <a:r>
                        <a:rPr lang="en-US" sz="31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1.79 </a:t>
                      </a:r>
                    </a:p>
                    <a:p>
                      <a:r>
                        <a:rPr lang="en-US" sz="31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2.35%</a:t>
                      </a:r>
                    </a:p>
                    <a:p>
                      <a:r>
                        <a:rPr lang="en-US" sz="31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0.23</a:t>
                      </a:r>
                    </a:p>
                    <a:p>
                      <a:r>
                        <a:rPr lang="en-US" sz="31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4.36</a:t>
                      </a:r>
                    </a:p>
                    <a:p>
                      <a:r>
                        <a:rPr lang="en-US" sz="31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6.71</a:t>
                      </a:r>
                    </a:p>
                    <a:p>
                      <a:r>
                        <a:rPr lang="en-US" sz="31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64.89%/35.11%</a:t>
                      </a:r>
                    </a:p>
                    <a:p>
                      <a:endParaRPr lang="en-US" sz="31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marL="46961" marR="46961" marT="23483" marB="23483"/>
                </a:tc>
                <a:tc>
                  <a:txBody>
                    <a:bodyPr/>
                    <a:lstStyle/>
                    <a:p>
                      <a:r>
                        <a:rPr lang="en-US" sz="3100" b="1" dirty="0" smtClean="0">
                          <a:solidFill>
                            <a:srgbClr val="FF0000"/>
                          </a:solidFill>
                        </a:rPr>
                        <a:t>1.21</a:t>
                      </a:r>
                    </a:p>
                    <a:p>
                      <a:r>
                        <a:rPr lang="en-US" sz="3100" b="1" dirty="0" smtClean="0">
                          <a:solidFill>
                            <a:srgbClr val="FF0000"/>
                          </a:solidFill>
                        </a:rPr>
                        <a:t>1.59</a:t>
                      </a:r>
                    </a:p>
                    <a:p>
                      <a:r>
                        <a:rPr lang="en-US" sz="3100" b="1" dirty="0" smtClean="0">
                          <a:solidFill>
                            <a:srgbClr val="FF0000"/>
                          </a:solidFill>
                        </a:rPr>
                        <a:t>0.09</a:t>
                      </a:r>
                    </a:p>
                    <a:p>
                      <a:r>
                        <a:rPr lang="en-US" sz="3100" b="1" dirty="0" smtClean="0">
                          <a:solidFill>
                            <a:srgbClr val="FF0000"/>
                          </a:solidFill>
                        </a:rPr>
                        <a:t>1.59</a:t>
                      </a:r>
                    </a:p>
                    <a:p>
                      <a:r>
                        <a:rPr lang="en-US" sz="3100" b="1" dirty="0" smtClean="0">
                          <a:solidFill>
                            <a:srgbClr val="FF0000"/>
                          </a:solidFill>
                        </a:rPr>
                        <a:t>3.23</a:t>
                      </a:r>
                    </a:p>
                    <a:p>
                      <a:r>
                        <a:rPr lang="en-US" sz="3100" b="1" dirty="0" smtClean="0">
                          <a:solidFill>
                            <a:srgbClr val="FF0000"/>
                          </a:solidFill>
                        </a:rPr>
                        <a:t>38.16%/61.84%</a:t>
                      </a:r>
                      <a:endParaRPr lang="en-US" sz="3100" b="1" dirty="0">
                        <a:solidFill>
                          <a:srgbClr val="FF0000"/>
                        </a:solidFill>
                      </a:endParaRPr>
                    </a:p>
                  </a:txBody>
                  <a:tcPr marL="46961" marR="46961" marT="23483" marB="23483"/>
                </a:tc>
              </a:tr>
            </a:tbl>
          </a:graphicData>
        </a:graphic>
      </p:graphicFrame>
      <p:pic>
        <p:nvPicPr>
          <p:cNvPr id="3124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0975" y="17287875"/>
            <a:ext cx="7259638" cy="127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5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088" y="23561675"/>
            <a:ext cx="9728200" cy="610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47">
            <a:extLst>
              <a:ext uri="{FF2B5EF4-FFF2-40B4-BE49-F238E27FC236}"/>
            </a:extLst>
          </p:cNvPr>
          <p:cNvSpPr/>
          <p:nvPr/>
        </p:nvSpPr>
        <p:spPr>
          <a:xfrm>
            <a:off x="1768475" y="4800600"/>
            <a:ext cx="10142538" cy="3138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kern="1200" smtId="4294967295"/>
            </a:defPPr>
          </a:lstStyle>
          <a:p>
            <a:pPr algn="ctr">
              <a:defRPr/>
            </a:pPr>
            <a:endParaRPr lang="en-US" sz="9600">
              <a:latin typeface="+mj-lt"/>
            </a:endParaRPr>
          </a:p>
        </p:txBody>
      </p:sp>
      <p:sp>
        <p:nvSpPr>
          <p:cNvPr id="3127" name="TextBox 19"/>
          <p:cNvSpPr txBox="1">
            <a:spLocks noChangeArrowheads="1"/>
          </p:cNvSpPr>
          <p:nvPr/>
        </p:nvSpPr>
        <p:spPr bwMode="auto">
          <a:xfrm>
            <a:off x="2049463" y="5200650"/>
            <a:ext cx="95980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000" b="1"/>
              <a:t>Scalp trading requires constant attention to achieve the most profitable trades possible. A profitable and reliable Expert Advisor can trade on behalf of the user and not require as much attention or extensive knowledge from the trader. </a:t>
            </a:r>
          </a:p>
        </p:txBody>
      </p:sp>
      <p:sp>
        <p:nvSpPr>
          <p:cNvPr id="51" name="Rectangle 1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768475" y="4349750"/>
            <a:ext cx="10142538" cy="785813"/>
          </a:xfrm>
          <a:prstGeom prst="snipRoundRect">
            <a:avLst>
              <a:gd name="adj1" fmla="val 0"/>
              <a:gd name="adj2" fmla="val 50000"/>
            </a:avLst>
          </a:prstGeom>
          <a:solidFill>
            <a:srgbClr val="3684A0"/>
          </a:solidFill>
          <a:ln w="12700">
            <a:noFill/>
            <a:miter lim="800000"/>
          </a:ln>
        </p:spPr>
        <p:txBody>
          <a:bodyPr wrap="none" lIns="274320" tIns="73152" rIns="274320" bIns="68563" anchor="ctr"/>
          <a:lstStyle>
            <a:defPPr>
              <a:defRPr kern="1200" smtId="4294967295"/>
            </a:defPPr>
          </a:lstStyle>
          <a:p>
            <a:pPr defTabSz="4702588">
              <a:defRPr/>
            </a:pPr>
            <a:r>
              <a:rPr lang="en-US" sz="3600" b="1" dirty="0">
                <a:solidFill>
                  <a:schemeClr val="bg1"/>
                </a:solidFill>
                <a:latin typeface="Quattrocento" panose="02020802030000000404" pitchFamily="18" charset="0"/>
              </a:rPr>
              <a:t>Problem</a:t>
            </a:r>
            <a:endParaRPr lang="en-US" sz="3600" b="1" dirty="0">
              <a:solidFill>
                <a:schemeClr val="bg1"/>
              </a:solidFill>
              <a:latin typeface="Quattrocento" panose="02020802030000000404" pitchFamily="18" charset="0"/>
            </a:endParaRPr>
          </a:p>
        </p:txBody>
      </p:sp>
      <p:sp>
        <p:nvSpPr>
          <p:cNvPr id="52" name="Rectangle 51">
            <a:extLst>
              <a:ext uri="{FF2B5EF4-FFF2-40B4-BE49-F238E27FC236}"/>
            </a:extLst>
          </p:cNvPr>
          <p:cNvSpPr/>
          <p:nvPr/>
        </p:nvSpPr>
        <p:spPr>
          <a:xfrm>
            <a:off x="1768475" y="8882063"/>
            <a:ext cx="10137775" cy="429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kern="1200" smtId="4294967295"/>
            </a:defPPr>
          </a:lstStyle>
          <a:p>
            <a:pPr algn="ctr">
              <a:defRPr/>
            </a:pPr>
            <a:endParaRPr lang="en-US" sz="9600">
              <a:latin typeface="+mj-lt"/>
            </a:endParaRPr>
          </a:p>
        </p:txBody>
      </p:sp>
      <p:sp>
        <p:nvSpPr>
          <p:cNvPr id="3130" name="TextBox 19"/>
          <p:cNvSpPr txBox="1">
            <a:spLocks noChangeArrowheads="1"/>
          </p:cNvSpPr>
          <p:nvPr/>
        </p:nvSpPr>
        <p:spPr bwMode="auto">
          <a:xfrm>
            <a:off x="2136775" y="9317038"/>
            <a:ext cx="9598025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>
            <a:spAutoFit/>
          </a:bodyPr>
          <a:lstStyle>
            <a:lvl1pPr marL="457200" indent="-4572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 sz="3000" b="1"/>
              <a:t>The Scalpy_V6 Expert Advisor trades using multiple EMA indicators on the 5M chart, EURUSD/GBPUSD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000" b="1"/>
              <a:t>Trades 24 hours of the day, even during undesirable times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000" b="1"/>
              <a:t>Lacked reliability along with a high loss/win ratio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000" b="1"/>
              <a:t>Doesn’t take into account certain markets</a:t>
            </a:r>
          </a:p>
        </p:txBody>
      </p:sp>
      <p:sp>
        <p:nvSpPr>
          <p:cNvPr id="54" name="Rectangle 1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768475" y="8351838"/>
            <a:ext cx="10137775" cy="873125"/>
          </a:xfrm>
          <a:prstGeom prst="snipRoundRect">
            <a:avLst>
              <a:gd name="adj1" fmla="val 0"/>
              <a:gd name="adj2" fmla="val 50000"/>
            </a:avLst>
          </a:prstGeom>
          <a:solidFill>
            <a:srgbClr val="3684A0"/>
          </a:solidFill>
          <a:ln w="12700">
            <a:noFill/>
            <a:miter lim="800000"/>
          </a:ln>
        </p:spPr>
        <p:txBody>
          <a:bodyPr wrap="none" lIns="274320" tIns="73152" rIns="274320" bIns="68563" anchor="ctr"/>
          <a:lstStyle>
            <a:defPPr>
              <a:defRPr kern="1200" smtId="4294967295"/>
            </a:defPPr>
          </a:lstStyle>
          <a:p>
            <a:pPr defTabSz="4702588">
              <a:defRPr/>
            </a:pPr>
            <a:r>
              <a:rPr lang="en-US" sz="3600" b="1" dirty="0">
                <a:solidFill>
                  <a:schemeClr val="bg1"/>
                </a:solidFill>
                <a:latin typeface="Quattrocento" panose="02020802030000000404" pitchFamily="18" charset="0"/>
              </a:rPr>
              <a:t>Current System</a:t>
            </a:r>
            <a:endParaRPr lang="en-US" sz="3600" b="1" dirty="0">
              <a:solidFill>
                <a:schemeClr val="bg1"/>
              </a:solidFill>
              <a:latin typeface="Quattrocento" panose="02020802030000000404" pitchFamily="18" charset="0"/>
            </a:endParaRPr>
          </a:p>
        </p:txBody>
      </p:sp>
      <p:sp>
        <p:nvSpPr>
          <p:cNvPr id="62" name="Rectangle 1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0975300" y="16267113"/>
            <a:ext cx="10941050" cy="995362"/>
          </a:xfrm>
          <a:prstGeom prst="snipRoundRect">
            <a:avLst>
              <a:gd name="adj1" fmla="val 0"/>
              <a:gd name="adj2" fmla="val 46622"/>
            </a:avLst>
          </a:prstGeom>
          <a:solidFill>
            <a:schemeClr val="accent6">
              <a:lumMod val="75000"/>
            </a:schemeClr>
          </a:solidFill>
          <a:ln w="12700">
            <a:noFill/>
            <a:miter lim="800000"/>
          </a:ln>
        </p:spPr>
        <p:txBody>
          <a:bodyPr wrap="none" lIns="274320" tIns="73152" rIns="274320" bIns="68563" anchor="ctr"/>
          <a:lstStyle>
            <a:defPPr>
              <a:defRPr kern="1200" smtId="4294967295"/>
            </a:defPPr>
          </a:lstStyle>
          <a:p>
            <a:pPr defTabSz="4702588">
              <a:defRPr/>
            </a:pPr>
            <a:r>
              <a:rPr lang="en-US" sz="3600" b="1" dirty="0">
                <a:solidFill>
                  <a:schemeClr val="bg1"/>
                </a:solidFill>
                <a:latin typeface="Quattrocento" panose="02020802030000000404" pitchFamily="18" charset="0"/>
              </a:rPr>
              <a:t>System Design</a:t>
            </a:r>
            <a:endParaRPr lang="en-US" sz="3600" b="1" dirty="0">
              <a:solidFill>
                <a:schemeClr val="bg1"/>
              </a:solidFill>
              <a:latin typeface="Quattrocento" panose="02020802030000000404" pitchFamily="18" charset="0"/>
            </a:endParaRPr>
          </a:p>
        </p:txBody>
      </p:sp>
      <p:sp>
        <p:nvSpPr>
          <p:cNvPr id="64" name="Rectangle 1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0975300" y="4429125"/>
            <a:ext cx="10942638" cy="1082675"/>
          </a:xfrm>
          <a:prstGeom prst="snipRoundRect">
            <a:avLst>
              <a:gd name="adj1" fmla="val 0"/>
              <a:gd name="adj2" fmla="val 46622"/>
            </a:avLst>
          </a:prstGeom>
          <a:solidFill>
            <a:schemeClr val="accent6">
              <a:lumMod val="75000"/>
            </a:schemeClr>
          </a:solidFill>
          <a:ln w="12700">
            <a:noFill/>
            <a:miter lim="800000"/>
          </a:ln>
        </p:spPr>
        <p:txBody>
          <a:bodyPr wrap="none" lIns="274320" tIns="73152" rIns="274320" bIns="68563" anchor="ctr"/>
          <a:lstStyle>
            <a:defPPr>
              <a:defRPr kern="1200" smtId="4294967295"/>
            </a:defPPr>
          </a:lstStyle>
          <a:p>
            <a:pPr defTabSz="4702588">
              <a:defRPr/>
            </a:pPr>
            <a:r>
              <a:rPr lang="en-US" sz="3600" b="1" dirty="0">
                <a:solidFill>
                  <a:schemeClr val="bg1"/>
                </a:solidFill>
                <a:latin typeface="Quattrocento" panose="02020802030000000404" pitchFamily="18" charset="0"/>
              </a:rPr>
              <a:t>Object Design</a:t>
            </a:r>
            <a:endParaRPr lang="en-US" sz="3600" b="1" dirty="0">
              <a:solidFill>
                <a:schemeClr val="bg1"/>
              </a:solidFill>
              <a:latin typeface="Quattrocento" panose="02020802030000000404" pitchFamily="18" charset="0"/>
            </a:endParaRPr>
          </a:p>
        </p:txBody>
      </p:sp>
      <p:sp>
        <p:nvSpPr>
          <p:cNvPr id="66" name="Rectangle 1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784350" y="21293138"/>
            <a:ext cx="10098088" cy="958850"/>
          </a:xfrm>
          <a:prstGeom prst="snipRoundRect">
            <a:avLst>
              <a:gd name="adj1" fmla="val 0"/>
              <a:gd name="adj2" fmla="val 46622"/>
            </a:avLst>
          </a:prstGeom>
          <a:solidFill>
            <a:schemeClr val="accent6">
              <a:lumMod val="75000"/>
            </a:schemeClr>
          </a:solidFill>
          <a:ln w="12700">
            <a:noFill/>
            <a:miter lim="800000"/>
          </a:ln>
        </p:spPr>
        <p:txBody>
          <a:bodyPr wrap="none" lIns="274320" tIns="73152" rIns="274320" bIns="68563" anchor="ctr"/>
          <a:lstStyle>
            <a:defPPr>
              <a:defRPr kern="1200" smtId="4294967295"/>
            </a:defPPr>
          </a:lstStyle>
          <a:p>
            <a:pPr defTabSz="4702588">
              <a:defRPr/>
            </a:pPr>
            <a:r>
              <a:rPr lang="en-US" sz="3600" b="1" dirty="0">
                <a:solidFill>
                  <a:schemeClr val="bg1"/>
                </a:solidFill>
                <a:latin typeface="Quattrocento" panose="02020802030000000404" pitchFamily="18" charset="0"/>
              </a:rPr>
              <a:t>System Decomposition</a:t>
            </a:r>
            <a:endParaRPr lang="en-US" sz="3600" b="1" dirty="0">
              <a:solidFill>
                <a:schemeClr val="bg1"/>
              </a:solidFill>
              <a:latin typeface="Quattrocento" panose="02020802030000000404" pitchFamily="18" charset="0"/>
            </a:endParaRPr>
          </a:p>
        </p:txBody>
      </p:sp>
      <p:sp>
        <p:nvSpPr>
          <p:cNvPr id="69" name="Rectangle 1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784350" y="13446125"/>
            <a:ext cx="10058400" cy="831850"/>
          </a:xfrm>
          <a:prstGeom prst="snipRoundRect">
            <a:avLst>
              <a:gd name="adj1" fmla="val 0"/>
              <a:gd name="adj2" fmla="val 50000"/>
            </a:avLst>
          </a:prstGeom>
          <a:solidFill>
            <a:srgbClr val="3684A0"/>
          </a:solidFill>
          <a:ln w="12700">
            <a:noFill/>
            <a:miter lim="800000"/>
          </a:ln>
        </p:spPr>
        <p:txBody>
          <a:bodyPr wrap="none" lIns="274320" tIns="73152" rIns="274320" bIns="68563" anchor="ctr"/>
          <a:lstStyle>
            <a:defPPr>
              <a:defRPr kern="1200" smtId="4294967295"/>
            </a:defPPr>
          </a:lstStyle>
          <a:p>
            <a:pPr defTabSz="4702588">
              <a:defRPr/>
            </a:pPr>
            <a:r>
              <a:rPr lang="en-US" sz="3600" b="1" dirty="0">
                <a:solidFill>
                  <a:schemeClr val="bg1"/>
                </a:solidFill>
                <a:latin typeface="Quattrocento" panose="02020802030000000404" pitchFamily="18" charset="0"/>
              </a:rPr>
              <a:t>Requirements</a:t>
            </a:r>
            <a:endParaRPr lang="en-US" sz="3600" b="1" dirty="0">
              <a:solidFill>
                <a:schemeClr val="bg1"/>
              </a:solidFill>
              <a:latin typeface="Quattrocento" panose="02020802030000000404" pitchFamily="18" charset="0"/>
            </a:endParaRPr>
          </a:p>
        </p:txBody>
      </p:sp>
      <p:sp>
        <p:nvSpPr>
          <p:cNvPr id="3136" name="TextBox 14"/>
          <p:cNvSpPr txBox="1">
            <a:spLocks noChangeArrowheads="1"/>
          </p:cNvSpPr>
          <p:nvPr/>
        </p:nvSpPr>
        <p:spPr bwMode="auto">
          <a:xfrm>
            <a:off x="6183313" y="29943425"/>
            <a:ext cx="5559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i="1"/>
              <a:t>Figure 1: System Decomposition</a:t>
            </a:r>
          </a:p>
        </p:txBody>
      </p:sp>
      <p:sp>
        <p:nvSpPr>
          <p:cNvPr id="3137" name="Rectangle 15"/>
          <p:cNvSpPr>
            <a:spLocks noChangeArrowheads="1"/>
          </p:cNvSpPr>
          <p:nvPr/>
        </p:nvSpPr>
        <p:spPr bwMode="auto">
          <a:xfrm>
            <a:off x="37025263" y="29713238"/>
            <a:ext cx="412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/>
              <a:t>Figure 6: Sequence Diagram</a:t>
            </a:r>
          </a:p>
        </p:txBody>
      </p:sp>
      <p:sp>
        <p:nvSpPr>
          <p:cNvPr id="3138" name="Rectangle 16"/>
          <p:cNvSpPr>
            <a:spLocks noChangeArrowheads="1"/>
          </p:cNvSpPr>
          <p:nvPr/>
        </p:nvSpPr>
        <p:spPr bwMode="auto">
          <a:xfrm>
            <a:off x="37717413" y="15043150"/>
            <a:ext cx="3506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/>
              <a:t>Figure 5: Class Diagram</a:t>
            </a:r>
          </a:p>
        </p:txBody>
      </p:sp>
      <p:sp>
        <p:nvSpPr>
          <p:cNvPr id="3139" name="Rectangle 17"/>
          <p:cNvSpPr>
            <a:spLocks noChangeArrowheads="1"/>
          </p:cNvSpPr>
          <p:nvPr/>
        </p:nvSpPr>
        <p:spPr bwMode="auto">
          <a:xfrm>
            <a:off x="16356013" y="20602575"/>
            <a:ext cx="4567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/>
              <a:t>Figure 3: Allowed Trading Hours</a:t>
            </a:r>
          </a:p>
        </p:txBody>
      </p:sp>
      <p:sp>
        <p:nvSpPr>
          <p:cNvPr id="3140" name="Rectangle 18"/>
          <p:cNvSpPr>
            <a:spLocks noChangeArrowheads="1"/>
          </p:cNvSpPr>
          <p:nvPr/>
        </p:nvSpPr>
        <p:spPr bwMode="auto">
          <a:xfrm>
            <a:off x="24639588" y="13400088"/>
            <a:ext cx="4581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/>
              <a:t>Figure 2: Strategy Tester Viewer</a:t>
            </a:r>
          </a:p>
        </p:txBody>
      </p:sp>
      <p:sp>
        <p:nvSpPr>
          <p:cNvPr id="3141" name="Rectangle 21"/>
          <p:cNvSpPr>
            <a:spLocks noChangeArrowheads="1"/>
          </p:cNvSpPr>
          <p:nvPr/>
        </p:nvSpPr>
        <p:spPr bwMode="auto">
          <a:xfrm>
            <a:off x="24639588" y="23202900"/>
            <a:ext cx="4411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/>
              <a:t>Figure 4: Backtest Comparison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B4381D0D49049A3E375464706030D" ma:contentTypeVersion="8" ma:contentTypeDescription="Create a new document." ma:contentTypeScope="" ma:versionID="11a04596b0645e1deba19de6bc5dd385">
  <xsd:schema xmlns:xsd="http://www.w3.org/2001/XMLSchema" xmlns:xs="http://www.w3.org/2001/XMLSchema" xmlns:p="http://schemas.microsoft.com/office/2006/metadata/properties" xmlns:ns2="5d610656-f6da-46b1-9092-422d3feedac8" targetNamespace="http://schemas.microsoft.com/office/2006/metadata/properties" ma:root="true" ma:fieldsID="c464f8dca0cbd055e054c52bbd1ef681" ns2:_="">
    <xsd:import namespace="5d610656-f6da-46b1-9092-422d3feed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610656-f6da-46b1-9092-422d3feeda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B2E234-D0C5-4B04-A68D-C00A330CDE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610656-f6da-46b1-9092-422d3feeda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910A38-B20E-440B-AE2B-410C246E788C}">
  <ds:schemaRefs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microsoft.com/office/2006/documentManagement/types"/>
    <ds:schemaRef ds:uri="5d610656-f6da-46b1-9092-422d3feedac8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16374</TotalTime>
  <Words>469</Words>
  <Application>Microsoft Office PowerPoint</Application>
  <PresentationFormat>Custom</PresentationFormat>
  <Paragraphs>68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ＭＳ Ｐゴシック</vt:lpstr>
      <vt:lpstr>Calibri Light</vt:lpstr>
      <vt:lpstr>Calibri</vt:lpstr>
      <vt:lpstr>Quattrocento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timothy marr</cp:lastModifiedBy>
  <cp:revision>134</cp:revision>
  <dcterms:created xsi:type="dcterms:W3CDTF">2012-11-19T15:27:41Z</dcterms:created>
  <dcterms:modified xsi:type="dcterms:W3CDTF">2020-04-27T17:01:18Z</dcterms:modified>
</cp:coreProperties>
</file>