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43891200" cy="3291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0368" userDrawn="1">
          <p15:clr>
            <a:srgbClr val="000000"/>
          </p15:clr>
        </p15:guide>
        <p15:guide id="2" pos="13824" userDrawn="1">
          <p15:clr>
            <a:srgbClr val="000000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" roundtripDataSignature="AMtx7mgOxWYjDVyCVjzHHi9Rsj3PSRlM4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0"/>
  </p:normalViewPr>
  <p:slideViewPr>
    <p:cSldViewPr snapToGrid="0">
      <p:cViewPr>
        <p:scale>
          <a:sx n="20" d="100"/>
          <a:sy n="20" d="100"/>
        </p:scale>
        <p:origin x="952" y="744"/>
      </p:cViewPr>
      <p:guideLst>
        <p:guide orient="horz" pos="10368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2195513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>
            <a:off x="2195513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54" lvl="1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532" lvl="2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09" lvl="3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886" lvl="4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064" lvl="5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240" lvl="6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417" lvl="7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595" lvl="8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ctrTitle"/>
          </p:nvPr>
        </p:nvSpPr>
        <p:spPr>
          <a:xfrm>
            <a:off x="3292481" y="10226492"/>
            <a:ext cx="37306249" cy="7056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subTitle" idx="1"/>
          </p:nvPr>
        </p:nvSpPr>
        <p:spPr>
          <a:xfrm>
            <a:off x="6583365" y="18654436"/>
            <a:ext cx="30724475" cy="8411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1pPr>
            <a:lvl2pPr lvl="1" algn="ctr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None/>
              <a:defRPr/>
            </a:lvl2pPr>
            <a:lvl3pPr lvl="2" algn="ctr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  <a:defRPr/>
            </a:lvl3pPr>
            <a:lvl4pPr lvl="3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4pPr>
            <a:lvl5pPr lvl="4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5pPr>
            <a:lvl6pPr lvl="5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6pPr>
            <a:lvl7pPr lvl="6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7pPr>
            <a:lvl8pPr lvl="7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8pPr>
            <a:lvl9pPr lvl="8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 rot="5400000">
            <a:off x="22715584" y="10423669"/>
            <a:ext cx="28087546" cy="987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 rot="5400000">
            <a:off x="2887711" y="624030"/>
            <a:ext cx="28087546" cy="29475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54" lvl="1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532" lvl="2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09" lvl="3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886" lvl="4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064" lvl="5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240" lvl="6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417" lvl="7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595" lvl="8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2195513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 rot="5400000">
            <a:off x="11084721" y="-1207294"/>
            <a:ext cx="21723350" cy="3950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54" lvl="1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532" lvl="2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09" lvl="3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886" lvl="4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064" lvl="5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240" lvl="6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417" lvl="7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595" lvl="8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8602667" y="23043217"/>
            <a:ext cx="26335039" cy="2719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5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>
            <a:spLocks noGrp="1"/>
          </p:cNvSpPr>
          <p:nvPr>
            <p:ph type="pic" idx="2"/>
          </p:nvPr>
        </p:nvSpPr>
        <p:spPr>
          <a:xfrm>
            <a:off x="8602667" y="2941545"/>
            <a:ext cx="26335039" cy="19750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8602667" y="25762884"/>
            <a:ext cx="26335039" cy="3864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228588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marL="914354" lvl="1" indent="-22858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marL="1371532" lvl="2" indent="-228588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marL="1828709" lvl="3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marL="2285886" lvl="4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marL="2743064" lvl="5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marL="3200240" lvl="6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marL="3657417" lvl="7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marL="4114595" lvl="8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2193927" y="1311088"/>
            <a:ext cx="14439903" cy="557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5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17160875" y="1311090"/>
            <a:ext cx="24536399" cy="2809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380981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354" lvl="1" indent="-361932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100"/>
            </a:lvl2pPr>
            <a:lvl3pPr marL="1371532" lvl="2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709" lvl="3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4pPr>
            <a:lvl5pPr marL="2285886" lvl="4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5pPr>
            <a:lvl6pPr marL="2743064" lvl="5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6pPr>
            <a:lvl7pPr marL="3200240" lvl="6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7pPr>
            <a:lvl8pPr marL="3657417" lvl="7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8pPr>
            <a:lvl9pPr marL="4114595" lvl="8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2"/>
          </p:nvPr>
        </p:nvSpPr>
        <p:spPr>
          <a:xfrm>
            <a:off x="2193927" y="6888255"/>
            <a:ext cx="14439903" cy="2251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228588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marL="914354" lvl="1" indent="-22858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marL="1371532" lvl="2" indent="-228588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marL="1828709" lvl="3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marL="2285886" lvl="4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marL="2743064" lvl="5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marL="3200240" lvl="6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marL="3657417" lvl="7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marL="4114595" lvl="8" indent="-228588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2195513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2195513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body" idx="1"/>
          </p:nvPr>
        </p:nvSpPr>
        <p:spPr>
          <a:xfrm>
            <a:off x="2193927" y="7368990"/>
            <a:ext cx="19392903" cy="3070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marL="457178" lvl="0" indent="-228588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1pPr>
            <a:lvl2pPr marL="914354" lvl="1" indent="-228588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/>
            </a:lvl2pPr>
            <a:lvl3pPr marL="1371532" lvl="2" indent="-228588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/>
            </a:lvl3pPr>
            <a:lvl4pPr marL="1828709" lvl="3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4pPr>
            <a:lvl5pPr marL="2285886" lvl="4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5pPr>
            <a:lvl6pPr marL="2743064" lvl="5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6pPr>
            <a:lvl7pPr marL="3200240" lvl="6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7pPr>
            <a:lvl8pPr marL="3657417" lvl="7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8pPr>
            <a:lvl9pPr marL="4114595" lvl="8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2"/>
          </p:nvPr>
        </p:nvSpPr>
        <p:spPr>
          <a:xfrm>
            <a:off x="2193927" y="10439964"/>
            <a:ext cx="19392903" cy="18965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marL="914354" lvl="1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marL="1371532" lvl="2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marL="1828709" lvl="3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marL="2285886" lvl="4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marL="2743064" lvl="5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marL="3200240" lvl="6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marL="3657417" lvl="7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marL="4114595" lvl="8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3"/>
          </p:nvPr>
        </p:nvSpPr>
        <p:spPr>
          <a:xfrm>
            <a:off x="22296440" y="7368990"/>
            <a:ext cx="19400837" cy="3070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marL="457178" lvl="0" indent="-228588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1pPr>
            <a:lvl2pPr marL="914354" lvl="1" indent="-228588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/>
            </a:lvl2pPr>
            <a:lvl3pPr marL="1371532" lvl="2" indent="-228588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/>
            </a:lvl3pPr>
            <a:lvl4pPr marL="1828709" lvl="3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4pPr>
            <a:lvl5pPr marL="2285886" lvl="4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5pPr>
            <a:lvl6pPr marL="2743064" lvl="5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6pPr>
            <a:lvl7pPr marL="3200240" lvl="6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7pPr>
            <a:lvl8pPr marL="3657417" lvl="7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8pPr>
            <a:lvl9pPr marL="4114595" lvl="8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4"/>
          </p:nvPr>
        </p:nvSpPr>
        <p:spPr>
          <a:xfrm>
            <a:off x="22296440" y="10439964"/>
            <a:ext cx="19400837" cy="18965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marL="914354" lvl="1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marL="1371532" lvl="2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marL="1828709" lvl="3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marL="2285886" lvl="4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marL="2743064" lvl="5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marL="3200240" lvl="6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marL="3657417" lvl="7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marL="4114595" lvl="8" indent="-304785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>
            <a:spLocks noGrp="1"/>
          </p:cNvSpPr>
          <p:nvPr>
            <p:ph type="title"/>
          </p:nvPr>
        </p:nvSpPr>
        <p:spPr>
          <a:xfrm>
            <a:off x="2195513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1"/>
          </p:nvPr>
        </p:nvSpPr>
        <p:spPr>
          <a:xfrm>
            <a:off x="2193928" y="7681634"/>
            <a:ext cx="19675475" cy="21723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361932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marL="914354" lvl="1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marL="1371532" lvl="2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marL="1828709" lvl="3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marL="2285886" lvl="4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marL="2743064" lvl="5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marL="3200240" lvl="6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marL="3657417" lvl="7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marL="4114595" lvl="8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body" idx="2"/>
          </p:nvPr>
        </p:nvSpPr>
        <p:spPr>
          <a:xfrm>
            <a:off x="22021804" y="7681634"/>
            <a:ext cx="19675475" cy="21723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178" lvl="0" indent="-361932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marL="914354" lvl="1" indent="-3428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marL="1371532" lvl="2" indent="-323834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marL="1828709" lvl="3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marL="2285886" lvl="4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marL="2743064" lvl="5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marL="3200240" lvl="6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marL="3657417" lvl="7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marL="4114595" lvl="8" indent="-31431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3467104" y="21153910"/>
            <a:ext cx="37307837" cy="6536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1"/>
          </p:nvPr>
        </p:nvSpPr>
        <p:spPr>
          <a:xfrm>
            <a:off x="3467104" y="13953005"/>
            <a:ext cx="37307837" cy="72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marL="457178" lvl="0" indent="-228588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/>
            </a:lvl1pPr>
            <a:lvl2pPr marL="914354" lvl="1" indent="-228588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/>
            </a:lvl2pPr>
            <a:lvl3pPr marL="1371532" lvl="2" indent="-22858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marL="1828709" lvl="3" indent="-228588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4pPr>
            <a:lvl5pPr marL="2285886" lvl="4" indent="-228588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5pPr>
            <a:lvl6pPr marL="2743064" lvl="5" indent="-228588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6pPr>
            <a:lvl7pPr marL="3200240" lvl="6" indent="-228588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7pPr>
            <a:lvl8pPr marL="3657417" lvl="7" indent="-228588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8pPr>
            <a:lvl9pPr marL="4114595" lvl="8" indent="-228588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2195513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2195513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marR="0" lvl="0" indent="-939800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844550" algn="l" rtl="0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Char char="–"/>
              <a:defRPr sz="9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762000" algn="l" rtl="0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Char char="•"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67310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–"/>
              <a:defRPr sz="7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67310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»"/>
              <a:defRPr sz="7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676275" algn="l" rtl="0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676275" algn="l" rtl="0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676275" algn="l" rtl="0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676275" algn="l" rtl="0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AAE4054C-81DF-1642-A777-07E3F3D7C81E}"/>
              </a:ext>
            </a:extLst>
          </p:cNvPr>
          <p:cNvGrpSpPr/>
          <p:nvPr/>
        </p:nvGrpSpPr>
        <p:grpSpPr>
          <a:xfrm>
            <a:off x="18902479" y="19541040"/>
            <a:ext cx="14816171" cy="10343133"/>
            <a:chOff x="35578554" y="35939780"/>
            <a:chExt cx="16625292" cy="12321010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387FBD53-7CBD-3B4F-9A12-C3A809D5EB19}"/>
                </a:ext>
              </a:extLst>
            </p:cNvPr>
            <p:cNvSpPr/>
            <p:nvPr/>
          </p:nvSpPr>
          <p:spPr>
            <a:xfrm>
              <a:off x="35578554" y="35939780"/>
              <a:ext cx="16625292" cy="123210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30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Google Shape;92;p1">
              <a:extLst>
                <a:ext uri="{FF2B5EF4-FFF2-40B4-BE49-F238E27FC236}">
                  <a16:creationId xmlns:a16="http://schemas.microsoft.com/office/drawing/2014/main" id="{6190C804-E989-974B-B7EA-51B62BAC6668}"/>
                </a:ext>
              </a:extLst>
            </p:cNvPr>
            <p:cNvSpPr txBox="1"/>
            <p:nvPr/>
          </p:nvSpPr>
          <p:spPr>
            <a:xfrm>
              <a:off x="35578554" y="35950430"/>
              <a:ext cx="16516091" cy="748888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73975" tIns="36975" rIns="73975" bIns="36975" anchor="t" anchorCtr="0">
              <a:spAutoFit/>
            </a:bodyPr>
            <a:lstStyle/>
            <a:p>
              <a:pPr algn="ctr">
                <a:buClr>
                  <a:srgbClr val="B6862C"/>
                </a:buClr>
                <a:buSzPts val="3000"/>
              </a:pPr>
              <a:r>
                <a:rPr lang="en-US" sz="3600" b="1" dirty="0">
                  <a:solidFill>
                    <a:srgbClr val="B6862C"/>
                  </a:solidFill>
                </a:rPr>
                <a:t>Verification</a:t>
              </a:r>
              <a:endParaRPr lang="en-US" sz="1800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F0A921F-3AA8-4740-8005-F5C1D2418771}"/>
              </a:ext>
            </a:extLst>
          </p:cNvPr>
          <p:cNvSpPr txBox="1"/>
          <p:nvPr/>
        </p:nvSpPr>
        <p:spPr>
          <a:xfrm>
            <a:off x="28418380" y="20538618"/>
            <a:ext cx="46554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Multiple backtests were performed using the Strategy Tester in MetaTrader 5.</a:t>
            </a:r>
          </a:p>
        </p:txBody>
      </p:sp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473645D7-21B9-8541-B670-2DA00D784B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188535"/>
              </p:ext>
            </p:extLst>
          </p:nvPr>
        </p:nvGraphicFramePr>
        <p:xfrm>
          <a:off x="19431495" y="20476290"/>
          <a:ext cx="8537973" cy="886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5991">
                  <a:extLst>
                    <a:ext uri="{9D8B030D-6E8A-4147-A177-3AD203B41FA5}">
                      <a16:colId xmlns:a16="http://schemas.microsoft.com/office/drawing/2014/main" val="483265858"/>
                    </a:ext>
                  </a:extLst>
                </a:gridCol>
                <a:gridCol w="2845991">
                  <a:extLst>
                    <a:ext uri="{9D8B030D-6E8A-4147-A177-3AD203B41FA5}">
                      <a16:colId xmlns:a16="http://schemas.microsoft.com/office/drawing/2014/main" val="1952210490"/>
                    </a:ext>
                  </a:extLst>
                </a:gridCol>
                <a:gridCol w="2845991">
                  <a:extLst>
                    <a:ext uri="{9D8B030D-6E8A-4147-A177-3AD203B41FA5}">
                      <a16:colId xmlns:a16="http://schemas.microsoft.com/office/drawing/2014/main" val="4293738649"/>
                    </a:ext>
                  </a:extLst>
                </a:gridCol>
              </a:tblGrid>
              <a:tr h="624795">
                <a:tc>
                  <a:txBody>
                    <a:bodyPr/>
                    <a:lstStyle/>
                    <a:p>
                      <a:r>
                        <a:rPr lang="en-US" sz="3600" i="1" dirty="0">
                          <a:solidFill>
                            <a:schemeClr val="tx1"/>
                          </a:solidFill>
                        </a:rPr>
                        <a:t>Metric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i="1" dirty="0">
                          <a:solidFill>
                            <a:schemeClr val="tx1"/>
                          </a:solidFill>
                        </a:rPr>
                        <a:t>EMAStochMix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i="1" dirty="0">
                          <a:solidFill>
                            <a:schemeClr val="tx1"/>
                          </a:solidFill>
                        </a:rPr>
                        <a:t>Scalpy_V6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530114"/>
                  </a:ext>
                </a:extLst>
              </a:tr>
              <a:tr h="624795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chemeClr val="tx1"/>
                          </a:solidFill>
                        </a:rPr>
                        <a:t>Total Net Profit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1028.22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515.56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383281"/>
                  </a:ext>
                </a:extLst>
              </a:tr>
              <a:tr h="624795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chemeClr val="tx1"/>
                          </a:solidFill>
                        </a:rPr>
                        <a:t>Profit Factor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2.65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1.24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7049000"/>
                  </a:ext>
                </a:extLst>
              </a:tr>
              <a:tr h="1232473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chemeClr val="tx1"/>
                          </a:solidFill>
                        </a:rPr>
                        <a:t>Balance Drawdown Absolute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23.74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129.59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9688453"/>
                  </a:ext>
                </a:extLst>
              </a:tr>
              <a:tr h="624795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chemeClr val="tx1"/>
                          </a:solidFill>
                        </a:rPr>
                        <a:t>Expected Payoff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11.43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4.77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474491"/>
                  </a:ext>
                </a:extLst>
              </a:tr>
              <a:tr h="624795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chemeClr val="tx1"/>
                          </a:solidFill>
                        </a:rPr>
                        <a:t>Sharpe Ratio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0.40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0.11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9424062"/>
                  </a:ext>
                </a:extLst>
              </a:tr>
              <a:tr h="624795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chemeClr val="tx1"/>
                          </a:solidFill>
                        </a:rPr>
                        <a:t>Win/Loss Ratio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76.67%/23.33%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49.07%/50.93%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7310329"/>
                  </a:ext>
                </a:extLst>
              </a:tr>
            </a:tbl>
          </a:graphicData>
        </a:graphic>
      </p:graphicFrame>
      <p:sp>
        <p:nvSpPr>
          <p:cNvPr id="70" name="TextBox 69">
            <a:extLst>
              <a:ext uri="{FF2B5EF4-FFF2-40B4-BE49-F238E27FC236}">
                <a16:creationId xmlns:a16="http://schemas.microsoft.com/office/drawing/2014/main" id="{3CD964CD-4FD6-8449-953D-700DEF11ADF7}"/>
              </a:ext>
            </a:extLst>
          </p:cNvPr>
          <p:cNvSpPr txBox="1"/>
          <p:nvPr/>
        </p:nvSpPr>
        <p:spPr>
          <a:xfrm>
            <a:off x="28244860" y="24436885"/>
            <a:ext cx="50903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/>
              <a:t>Figure 3: Backtest results from </a:t>
            </a:r>
          </a:p>
          <a:p>
            <a:r>
              <a:rPr lang="en-US" sz="3600" b="1" i="1" dirty="0"/>
              <a:t>Jan 1 2020 to Apr 25 2020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15C9D88-DC60-7E4D-8B64-EC05458EC3F3}"/>
              </a:ext>
            </a:extLst>
          </p:cNvPr>
          <p:cNvGrpSpPr/>
          <p:nvPr/>
        </p:nvGrpSpPr>
        <p:grpSpPr>
          <a:xfrm>
            <a:off x="637510" y="7535043"/>
            <a:ext cx="7449922" cy="6802955"/>
            <a:chOff x="-16365322" y="6880388"/>
            <a:chExt cx="7449922" cy="6802955"/>
          </a:xfrm>
          <a:effectLst>
            <a:outerShdw blurRad="50800" dist="330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941A098-E5E5-6642-A080-9A28B544D412}"/>
                </a:ext>
              </a:extLst>
            </p:cNvPr>
            <p:cNvSpPr/>
            <p:nvPr/>
          </p:nvSpPr>
          <p:spPr>
            <a:xfrm>
              <a:off x="-16365321" y="6880388"/>
              <a:ext cx="7449921" cy="68029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D0188D5-379B-9346-96F6-03B9E37424E7}"/>
                </a:ext>
              </a:extLst>
            </p:cNvPr>
            <p:cNvSpPr txBox="1"/>
            <p:nvPr/>
          </p:nvSpPr>
          <p:spPr>
            <a:xfrm>
              <a:off x="-16099970" y="7700502"/>
              <a:ext cx="6677512" cy="563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ysClr val="windowText" lastClr="000000"/>
                  </a:solidFill>
                </a:rPr>
                <a:t>The Forex market is active 24/7. The average person does not have the time to monitor the market to conduct trades all the time. Having a profitable and reliable EA that trades using a scalping algorithm can help a trader gain profit even when they are not actively monitoring the market.</a:t>
              </a:r>
            </a:p>
          </p:txBody>
        </p:sp>
        <p:sp>
          <p:nvSpPr>
            <p:cNvPr id="40" name="Google Shape;92;p1">
              <a:extLst>
                <a:ext uri="{FF2B5EF4-FFF2-40B4-BE49-F238E27FC236}">
                  <a16:creationId xmlns:a16="http://schemas.microsoft.com/office/drawing/2014/main" id="{058C6DCF-981E-F043-9D50-053D39E81B52}"/>
                </a:ext>
              </a:extLst>
            </p:cNvPr>
            <p:cNvSpPr txBox="1"/>
            <p:nvPr/>
          </p:nvSpPr>
          <p:spPr>
            <a:xfrm>
              <a:off x="-16365322" y="6880388"/>
              <a:ext cx="7449921" cy="6286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spcFirstLastPara="1" wrap="square" lIns="73975" tIns="36975" rIns="73975" bIns="36975" anchor="t" anchorCtr="0">
              <a:spAutoFit/>
            </a:bodyPr>
            <a:lstStyle/>
            <a:p>
              <a:pPr algn="ctr">
                <a:buClr>
                  <a:srgbClr val="B6862C"/>
                </a:buClr>
                <a:buSzPts val="3000"/>
              </a:pPr>
              <a:r>
                <a:rPr lang="en-US" sz="3600" b="1" dirty="0">
                  <a:solidFill>
                    <a:srgbClr val="B6862C"/>
                  </a:solidFill>
                </a:rPr>
                <a:t>Problem</a:t>
              </a:r>
              <a:endParaRPr sz="1800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10CBFC2-C2A5-2C4F-AE8E-8DDF2360A379}"/>
              </a:ext>
            </a:extLst>
          </p:cNvPr>
          <p:cNvGrpSpPr/>
          <p:nvPr/>
        </p:nvGrpSpPr>
        <p:grpSpPr>
          <a:xfrm>
            <a:off x="551554" y="14776696"/>
            <a:ext cx="7712221" cy="5686274"/>
            <a:chOff x="-16365322" y="6880388"/>
            <a:chExt cx="7449922" cy="5651379"/>
          </a:xfrm>
          <a:effectLst>
            <a:outerShdw blurRad="50800" dist="330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6C92B09-9BDA-C344-BDA8-ECB4F0475318}"/>
                </a:ext>
              </a:extLst>
            </p:cNvPr>
            <p:cNvSpPr/>
            <p:nvPr/>
          </p:nvSpPr>
          <p:spPr>
            <a:xfrm>
              <a:off x="-16365321" y="6880388"/>
              <a:ext cx="7449921" cy="56513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46D5C88-3F30-454A-8C1E-3123B1F755EB}"/>
                </a:ext>
              </a:extLst>
            </p:cNvPr>
            <p:cNvSpPr txBox="1"/>
            <p:nvPr/>
          </p:nvSpPr>
          <p:spPr>
            <a:xfrm>
              <a:off x="-16099970" y="7700502"/>
              <a:ext cx="6677512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The previous Scalping team created an EA called Scalpy_V6, which is profitable on the M5 timeframe and using the EURUSD and GBPUSD currency pairs. However, it has some drawbacks, such as low profit factor and win/loss ratio.</a:t>
              </a:r>
            </a:p>
          </p:txBody>
        </p:sp>
        <p:sp>
          <p:nvSpPr>
            <p:cNvPr id="45" name="Google Shape;92;p1">
              <a:extLst>
                <a:ext uri="{FF2B5EF4-FFF2-40B4-BE49-F238E27FC236}">
                  <a16:creationId xmlns:a16="http://schemas.microsoft.com/office/drawing/2014/main" id="{70104EF9-C37A-7C43-9F10-060D0B1CAC73}"/>
                </a:ext>
              </a:extLst>
            </p:cNvPr>
            <p:cNvSpPr txBox="1"/>
            <p:nvPr/>
          </p:nvSpPr>
          <p:spPr>
            <a:xfrm>
              <a:off x="-16365322" y="6880388"/>
              <a:ext cx="7449921" cy="62867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73975" tIns="36975" rIns="73975" bIns="36975" anchor="t" anchorCtr="0">
              <a:spAutoFit/>
            </a:bodyPr>
            <a:lstStyle/>
            <a:p>
              <a:pPr algn="ctr">
                <a:buClr>
                  <a:srgbClr val="B6862C"/>
                </a:buClr>
                <a:buSzPts val="3000"/>
              </a:pPr>
              <a:r>
                <a:rPr lang="en-US" sz="3600" b="1" dirty="0">
                  <a:solidFill>
                    <a:srgbClr val="B6862C"/>
                  </a:solidFill>
                </a:rPr>
                <a:t>Current System</a:t>
              </a:r>
              <a:endParaRPr sz="1800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CFC6BDD-C9A8-2345-9E23-CBC48D206D17}"/>
              </a:ext>
            </a:extLst>
          </p:cNvPr>
          <p:cNvGrpSpPr/>
          <p:nvPr/>
        </p:nvGrpSpPr>
        <p:grpSpPr>
          <a:xfrm>
            <a:off x="25217499" y="7595644"/>
            <a:ext cx="8501151" cy="7586241"/>
            <a:chOff x="-16212941" y="6880388"/>
            <a:chExt cx="7297541" cy="5344429"/>
          </a:xfrm>
          <a:effectLst>
            <a:outerShdw blurRad="50800" dist="330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F9EB029-0D21-9B45-BDCB-05A4E474EBFB}"/>
                </a:ext>
              </a:extLst>
            </p:cNvPr>
            <p:cNvSpPr/>
            <p:nvPr/>
          </p:nvSpPr>
          <p:spPr>
            <a:xfrm>
              <a:off x="-16212940" y="6880388"/>
              <a:ext cx="7297540" cy="39970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26A986E-6A23-0D4F-97F8-861B8EFF3F4C}"/>
                </a:ext>
              </a:extLst>
            </p:cNvPr>
            <p:cNvSpPr txBox="1"/>
            <p:nvPr/>
          </p:nvSpPr>
          <p:spPr>
            <a:xfrm>
              <a:off x="-16099970" y="7700502"/>
              <a:ext cx="6677512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28615" indent="-428615">
                <a:buFontTx/>
                <a:buChar char="-"/>
              </a:pPr>
              <a:r>
                <a:rPr lang="en-US" sz="3600" dirty="0"/>
                <a:t>Make the EA more profitable and reliable using a scalping algorithm</a:t>
              </a:r>
            </a:p>
            <a:p>
              <a:pPr marL="428615" indent="-428615">
                <a:buFontTx/>
                <a:buChar char="-"/>
              </a:pPr>
              <a:r>
                <a:rPr lang="en-US" sz="3600" dirty="0"/>
                <a:t>Incorporate trailing stops to increase profit </a:t>
              </a:r>
            </a:p>
            <a:p>
              <a:pPr marL="428615" indent="-428615">
                <a:buFontTx/>
                <a:buChar char="-"/>
              </a:pPr>
              <a:r>
                <a:rPr lang="en-US" sz="3600" dirty="0"/>
                <a:t>Improve win/loss ratio</a:t>
              </a:r>
            </a:p>
            <a:p>
              <a:pPr marL="428615" indent="-428615">
                <a:buFontTx/>
                <a:buChar char="-"/>
              </a:pPr>
              <a:r>
                <a:rPr lang="en-US" sz="3600" dirty="0"/>
                <a:t>Optimize the signal based on different inputs</a:t>
              </a:r>
            </a:p>
          </p:txBody>
        </p:sp>
        <p:sp>
          <p:nvSpPr>
            <p:cNvPr id="50" name="Google Shape;92;p1">
              <a:extLst>
                <a:ext uri="{FF2B5EF4-FFF2-40B4-BE49-F238E27FC236}">
                  <a16:creationId xmlns:a16="http://schemas.microsoft.com/office/drawing/2014/main" id="{FBCB8F07-C622-6741-8BDC-4B8384EF73B0}"/>
                </a:ext>
              </a:extLst>
            </p:cNvPr>
            <p:cNvSpPr txBox="1"/>
            <p:nvPr/>
          </p:nvSpPr>
          <p:spPr>
            <a:xfrm>
              <a:off x="-16212941" y="6880388"/>
              <a:ext cx="7297540" cy="442892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73975" tIns="36975" rIns="73975" bIns="36975" anchor="t" anchorCtr="0">
              <a:spAutoFit/>
            </a:bodyPr>
            <a:lstStyle/>
            <a:p>
              <a:pPr algn="ctr">
                <a:buClr>
                  <a:srgbClr val="B6862C"/>
                </a:buClr>
                <a:buSzPts val="3000"/>
              </a:pPr>
              <a:r>
                <a:rPr lang="en-US" sz="3600" b="1" dirty="0">
                  <a:solidFill>
                    <a:srgbClr val="B6862C"/>
                  </a:solidFill>
                </a:rPr>
                <a:t>Requirements</a:t>
              </a:r>
              <a:endParaRPr sz="1800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8650600-0B6E-A246-89A5-E1A112B866A7}"/>
              </a:ext>
            </a:extLst>
          </p:cNvPr>
          <p:cNvGrpSpPr/>
          <p:nvPr/>
        </p:nvGrpSpPr>
        <p:grpSpPr>
          <a:xfrm>
            <a:off x="25261124" y="13571973"/>
            <a:ext cx="8510852" cy="8061116"/>
            <a:chOff x="-16365322" y="6880388"/>
            <a:chExt cx="7449922" cy="5028927"/>
          </a:xfrm>
          <a:effectLst>
            <a:outerShdw blurRad="50800" dist="330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781FC34-D90A-E54A-A39E-EF80E496501B}"/>
                </a:ext>
              </a:extLst>
            </p:cNvPr>
            <p:cNvSpPr/>
            <p:nvPr/>
          </p:nvSpPr>
          <p:spPr>
            <a:xfrm>
              <a:off x="-16365321" y="6880388"/>
              <a:ext cx="7449921" cy="3477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5966BF6-BCE9-B14E-B6D5-B76E946D8400}"/>
                </a:ext>
              </a:extLst>
            </p:cNvPr>
            <p:cNvSpPr txBox="1"/>
            <p:nvPr/>
          </p:nvSpPr>
          <p:spPr>
            <a:xfrm>
              <a:off x="-16099243" y="7385000"/>
              <a:ext cx="6677512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The EA was developed using MetaEditor 5 and implements trailing stops. Forex traders can directly access the code in to modify it to their liking. It was optimized using the built-in Strategy Tester of MetaTrader 5 with various inputs. </a:t>
              </a:r>
            </a:p>
          </p:txBody>
        </p:sp>
        <p:sp>
          <p:nvSpPr>
            <p:cNvPr id="54" name="Google Shape;92;p1">
              <a:extLst>
                <a:ext uri="{FF2B5EF4-FFF2-40B4-BE49-F238E27FC236}">
                  <a16:creationId xmlns:a16="http://schemas.microsoft.com/office/drawing/2014/main" id="{3073AF8F-C7BF-C945-9CC7-82F84BBC2D4B}"/>
                </a:ext>
              </a:extLst>
            </p:cNvPr>
            <p:cNvSpPr txBox="1"/>
            <p:nvPr/>
          </p:nvSpPr>
          <p:spPr>
            <a:xfrm>
              <a:off x="-16365322" y="6880388"/>
              <a:ext cx="7403243" cy="375683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73975" tIns="36975" rIns="73975" bIns="36975" anchor="t" anchorCtr="0">
              <a:spAutoFit/>
            </a:bodyPr>
            <a:lstStyle/>
            <a:p>
              <a:pPr algn="ctr">
                <a:buClr>
                  <a:srgbClr val="B6862C"/>
                </a:buClr>
                <a:buSzPts val="3000"/>
              </a:pPr>
              <a:r>
                <a:rPr lang="en-US" sz="3600" b="1" dirty="0">
                  <a:solidFill>
                    <a:srgbClr val="B6862C"/>
                  </a:solidFill>
                </a:rPr>
                <a:t>Implementation</a:t>
              </a:r>
              <a:endParaRPr sz="1800" dirty="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810E1CF-597B-0145-8111-B41453CC1DC2}"/>
              </a:ext>
            </a:extLst>
          </p:cNvPr>
          <p:cNvGrpSpPr/>
          <p:nvPr/>
        </p:nvGrpSpPr>
        <p:grpSpPr>
          <a:xfrm>
            <a:off x="34455377" y="25786991"/>
            <a:ext cx="8953099" cy="5418105"/>
            <a:chOff x="-16365322" y="6880388"/>
            <a:chExt cx="7449922" cy="5344429"/>
          </a:xfrm>
          <a:effectLst>
            <a:outerShdw blurRad="50800" dist="330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2C273F7-35CA-6143-8B95-EAB6C6A94D44}"/>
                </a:ext>
              </a:extLst>
            </p:cNvPr>
            <p:cNvSpPr/>
            <p:nvPr/>
          </p:nvSpPr>
          <p:spPr>
            <a:xfrm>
              <a:off x="-16365321" y="6880389"/>
              <a:ext cx="7449921" cy="46669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D21073C-E03E-064A-ABCD-700598B8945E}"/>
                </a:ext>
              </a:extLst>
            </p:cNvPr>
            <p:cNvSpPr txBox="1"/>
            <p:nvPr/>
          </p:nvSpPr>
          <p:spPr>
            <a:xfrm>
              <a:off x="-16099970" y="7700502"/>
              <a:ext cx="6677512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The EA became more profitable than the previous one after using trailing stops and optimizing the win/loss ratio. Traders can now modify the inputs to test the EA across different time periods and analyze its behavior.  </a:t>
              </a:r>
            </a:p>
            <a:p>
              <a:endParaRPr lang="en-US" sz="3600" dirty="0"/>
            </a:p>
          </p:txBody>
        </p:sp>
        <p:sp>
          <p:nvSpPr>
            <p:cNvPr id="58" name="Google Shape;92;p1">
              <a:extLst>
                <a:ext uri="{FF2B5EF4-FFF2-40B4-BE49-F238E27FC236}">
                  <a16:creationId xmlns:a16="http://schemas.microsoft.com/office/drawing/2014/main" id="{D597A8AE-0010-1348-A6A3-A436659DE3A5}"/>
                </a:ext>
              </a:extLst>
            </p:cNvPr>
            <p:cNvSpPr txBox="1"/>
            <p:nvPr/>
          </p:nvSpPr>
          <p:spPr>
            <a:xfrm>
              <a:off x="-16365322" y="6880388"/>
              <a:ext cx="7449921" cy="62867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73975" tIns="36975" rIns="73975" bIns="36975" anchor="t" anchorCtr="0">
              <a:spAutoFit/>
            </a:bodyPr>
            <a:lstStyle/>
            <a:p>
              <a:pPr algn="ctr">
                <a:buClr>
                  <a:srgbClr val="B6862C"/>
                </a:buClr>
                <a:buSzPts val="3000"/>
              </a:pPr>
              <a:r>
                <a:rPr lang="en-US" sz="3600" b="1" dirty="0">
                  <a:solidFill>
                    <a:srgbClr val="B6862C"/>
                  </a:solidFill>
                </a:rPr>
                <a:t>Summary</a:t>
              </a:r>
              <a:endParaRPr sz="1800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BF79C93-1F3B-E74A-B6CD-D5E7E963E9AF}"/>
              </a:ext>
            </a:extLst>
          </p:cNvPr>
          <p:cNvGrpSpPr/>
          <p:nvPr/>
        </p:nvGrpSpPr>
        <p:grpSpPr>
          <a:xfrm>
            <a:off x="34455377" y="7595644"/>
            <a:ext cx="8953099" cy="16886711"/>
            <a:chOff x="52703275" y="2150631"/>
            <a:chExt cx="8837826" cy="17368492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3669C45-C309-E64E-B4D8-D7D348777F2C}"/>
                </a:ext>
              </a:extLst>
            </p:cNvPr>
            <p:cNvSpPr/>
            <p:nvPr/>
          </p:nvSpPr>
          <p:spPr>
            <a:xfrm>
              <a:off x="52703275" y="2150631"/>
              <a:ext cx="8837826" cy="173684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30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Google Shape;92;p1">
              <a:extLst>
                <a:ext uri="{FF2B5EF4-FFF2-40B4-BE49-F238E27FC236}">
                  <a16:creationId xmlns:a16="http://schemas.microsoft.com/office/drawing/2014/main" id="{524045BD-6DBB-CF4B-842D-180BB43C0A24}"/>
                </a:ext>
              </a:extLst>
            </p:cNvPr>
            <p:cNvSpPr txBox="1"/>
            <p:nvPr/>
          </p:nvSpPr>
          <p:spPr>
            <a:xfrm>
              <a:off x="52703275" y="2159377"/>
              <a:ext cx="8837826" cy="801308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73975" tIns="36975" rIns="73975" bIns="36975" anchor="t" anchorCtr="0">
              <a:spAutoFit/>
            </a:bodyPr>
            <a:lstStyle/>
            <a:p>
              <a:pPr algn="ctr">
                <a:buClr>
                  <a:srgbClr val="B6862C"/>
                </a:buClr>
                <a:buSzPts val="3000"/>
              </a:pPr>
              <a:r>
                <a:rPr lang="en-US" sz="3600" b="1" dirty="0">
                  <a:solidFill>
                    <a:srgbClr val="B6862C"/>
                  </a:solidFill>
                </a:rPr>
                <a:t>Architectural Pattern</a:t>
              </a:r>
              <a:endParaRPr lang="en-US" sz="1800" dirty="0"/>
            </a:p>
            <a:p>
              <a:pPr algn="ctr">
                <a:buClr>
                  <a:srgbClr val="B6862C"/>
                </a:buClr>
                <a:buSzPts val="3000"/>
              </a:pPr>
              <a:endParaRPr sz="1800" dirty="0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20ABEBA-972D-8145-B08C-C208554EBB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75121" y="3258052"/>
              <a:ext cx="8294133" cy="1509004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AD4D899-394E-BC45-8E5D-93198D4934E0}"/>
                </a:ext>
              </a:extLst>
            </p:cNvPr>
            <p:cNvSpPr txBox="1"/>
            <p:nvPr/>
          </p:nvSpPr>
          <p:spPr>
            <a:xfrm>
              <a:off x="53934823" y="18728263"/>
              <a:ext cx="6591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i="1" dirty="0"/>
                <a:t>Figure 2: Sequence diagram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067F3CB-CCA1-5642-835A-8B429E3DCFDA}"/>
              </a:ext>
            </a:extLst>
          </p:cNvPr>
          <p:cNvGrpSpPr/>
          <p:nvPr/>
        </p:nvGrpSpPr>
        <p:grpSpPr>
          <a:xfrm>
            <a:off x="998635" y="30433044"/>
            <a:ext cx="42687149" cy="2100959"/>
            <a:chOff x="1128858" y="29856043"/>
            <a:chExt cx="36019815" cy="2100959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8FBEE7EE-5C16-CC40-8984-227484398B92}"/>
                </a:ext>
              </a:extLst>
            </p:cNvPr>
            <p:cNvGrpSpPr/>
            <p:nvPr/>
          </p:nvGrpSpPr>
          <p:grpSpPr>
            <a:xfrm>
              <a:off x="1128858" y="29856043"/>
              <a:ext cx="36019815" cy="2100959"/>
              <a:chOff x="-16365322" y="6880388"/>
              <a:chExt cx="6942864" cy="2268574"/>
            </a:xfrm>
            <a:effectLst>
              <a:outerShdw blurRad="50800" dist="330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7C42C647-5DF3-3F4B-8FBE-4076F4FB4E71}"/>
                  </a:ext>
                </a:extLst>
              </p:cNvPr>
              <p:cNvSpPr/>
              <p:nvPr/>
            </p:nvSpPr>
            <p:spPr>
              <a:xfrm>
                <a:off x="-16365321" y="6880389"/>
                <a:ext cx="5402271" cy="226857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7F1708D6-D329-5240-AEE7-86E2F0FC3AD4}"/>
                  </a:ext>
                </a:extLst>
              </p:cNvPr>
              <p:cNvSpPr txBox="1"/>
              <p:nvPr/>
            </p:nvSpPr>
            <p:spPr>
              <a:xfrm>
                <a:off x="-16099970" y="7700502"/>
                <a:ext cx="6677512" cy="697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3600" dirty="0"/>
              </a:p>
            </p:txBody>
          </p:sp>
          <p:sp>
            <p:nvSpPr>
              <p:cNvPr id="68" name="Google Shape;92;p1">
                <a:extLst>
                  <a:ext uri="{FF2B5EF4-FFF2-40B4-BE49-F238E27FC236}">
                    <a16:creationId xmlns:a16="http://schemas.microsoft.com/office/drawing/2014/main" id="{B12E4DBB-6963-064E-BD2D-94D7BC90565D}"/>
                  </a:ext>
                </a:extLst>
              </p:cNvPr>
              <p:cNvSpPr txBox="1"/>
              <p:nvPr/>
            </p:nvSpPr>
            <p:spPr>
              <a:xfrm>
                <a:off x="-16365322" y="6880388"/>
                <a:ext cx="5402271" cy="678825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73975" tIns="36975" rIns="73975" bIns="36975" anchor="t" anchorCtr="0">
                <a:spAutoFit/>
              </a:bodyPr>
              <a:lstStyle/>
              <a:p>
                <a:pPr algn="ctr">
                  <a:buClr>
                    <a:srgbClr val="B6862C"/>
                  </a:buClr>
                  <a:buSzPts val="3000"/>
                </a:pPr>
                <a:r>
                  <a:rPr lang="en-US" sz="3600" b="1" dirty="0">
                    <a:solidFill>
                      <a:srgbClr val="B6862C"/>
                    </a:solidFill>
                  </a:rPr>
                  <a:t>Acknowledgement</a:t>
                </a:r>
                <a:endParaRPr sz="1800" dirty="0"/>
              </a:p>
            </p:txBody>
          </p:sp>
        </p:grpSp>
        <p:sp>
          <p:nvSpPr>
            <p:cNvPr id="69" name="Google Shape;90;p1">
              <a:extLst>
                <a:ext uri="{FF2B5EF4-FFF2-40B4-BE49-F238E27FC236}">
                  <a16:creationId xmlns:a16="http://schemas.microsoft.com/office/drawing/2014/main" id="{1D925E6F-A91B-FA46-8D8C-C1813C7D6B01}"/>
                </a:ext>
              </a:extLst>
            </p:cNvPr>
            <p:cNvSpPr txBox="1"/>
            <p:nvPr/>
          </p:nvSpPr>
          <p:spPr>
            <a:xfrm>
              <a:off x="1439571" y="30628095"/>
              <a:ext cx="29036180" cy="9364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975" tIns="36975" rIns="73975" bIns="36975" anchor="t" anchorCtr="0">
              <a:spAutoFit/>
            </a:bodyPr>
            <a:lstStyle/>
            <a:p>
              <a:pPr marL="493688" indent="-493688">
                <a:buClr>
                  <a:schemeClr val="dk1"/>
                </a:buClr>
                <a:buSzPts val="2200"/>
              </a:pPr>
              <a:r>
                <a:rPr lang="en-US" sz="2800" dirty="0">
                  <a:solidFill>
                    <a:schemeClr val="dk1"/>
                  </a:solidFill>
                </a:rPr>
                <a:t>I would like	 to thank Dr. Masoud Sadjadi and Alexander Monaco for their guidance throughout this project. I would also like to thank Timothy Marr for his hard work and significant contributions to this project.</a:t>
              </a:r>
              <a:endParaRPr sz="1800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807BD16-D8E7-C041-AEC2-23AE4482EDB5}"/>
              </a:ext>
            </a:extLst>
          </p:cNvPr>
          <p:cNvGrpSpPr/>
          <p:nvPr/>
        </p:nvGrpSpPr>
        <p:grpSpPr>
          <a:xfrm>
            <a:off x="826248" y="20901668"/>
            <a:ext cx="18004964" cy="8759417"/>
            <a:chOff x="-3280758" y="34811722"/>
            <a:chExt cx="17041879" cy="12321010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FF190304-F1B2-8148-B3F2-2F9516B91319}"/>
                </a:ext>
              </a:extLst>
            </p:cNvPr>
            <p:cNvGrpSpPr/>
            <p:nvPr/>
          </p:nvGrpSpPr>
          <p:grpSpPr>
            <a:xfrm>
              <a:off x="-3280758" y="34811722"/>
              <a:ext cx="16625294" cy="12321010"/>
              <a:chOff x="52703274" y="2150631"/>
              <a:chExt cx="8837827" cy="10118887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DB30110-7F7C-2548-9494-48C7477B8919}"/>
                  </a:ext>
                </a:extLst>
              </p:cNvPr>
              <p:cNvSpPr/>
              <p:nvPr/>
            </p:nvSpPr>
            <p:spPr>
              <a:xfrm>
                <a:off x="52703275" y="2150631"/>
                <a:ext cx="8837826" cy="101188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30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3" name="Google Shape;92;p1">
                <a:extLst>
                  <a:ext uri="{FF2B5EF4-FFF2-40B4-BE49-F238E27FC236}">
                    <a16:creationId xmlns:a16="http://schemas.microsoft.com/office/drawing/2014/main" id="{E115430A-1A3F-514C-8F7A-B35BEE552513}"/>
                  </a:ext>
                </a:extLst>
              </p:cNvPr>
              <p:cNvSpPr txBox="1"/>
              <p:nvPr/>
            </p:nvSpPr>
            <p:spPr>
              <a:xfrm>
                <a:off x="52703274" y="2159376"/>
                <a:ext cx="8837826" cy="750039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73975" tIns="36975" rIns="73975" bIns="36975" anchor="t" anchorCtr="0">
                <a:spAutoFit/>
              </a:bodyPr>
              <a:lstStyle/>
              <a:p>
                <a:pPr algn="ctr">
                  <a:buClr>
                    <a:srgbClr val="B6862C"/>
                  </a:buClr>
                  <a:buSzPts val="3000"/>
                </a:pPr>
                <a:r>
                  <a:rPr lang="en-US" sz="3600" b="1" dirty="0">
                    <a:solidFill>
                      <a:srgbClr val="B6862C"/>
                    </a:solidFill>
                  </a:rPr>
                  <a:t>Screenshots</a:t>
                </a:r>
                <a:endParaRPr lang="en-US" sz="1800" dirty="0"/>
              </a:p>
            </p:txBody>
          </p:sp>
        </p:grpSp>
        <p:pic>
          <p:nvPicPr>
            <p:cNvPr id="26" name="Picture 25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8BED4DA-58B6-E741-9862-9FC97CD1F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3081725" y="42396021"/>
              <a:ext cx="16066204" cy="3314570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65CB713-FE4D-5E42-BA9E-7AD642F0C318}"/>
                </a:ext>
              </a:extLst>
            </p:cNvPr>
            <p:cNvSpPr txBox="1"/>
            <p:nvPr/>
          </p:nvSpPr>
          <p:spPr>
            <a:xfrm>
              <a:off x="-2305083" y="46098495"/>
              <a:ext cx="16066204" cy="938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i="1" dirty="0"/>
                <a:t>Figure 5: Optimization inputs for take profit and stop loss</a:t>
              </a:r>
            </a:p>
          </p:txBody>
        </p:sp>
        <p:pic>
          <p:nvPicPr>
            <p:cNvPr id="4" name="Picture 3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CCD32491-E3CF-264C-B23A-37E796BE1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3765" b="33760"/>
            <a:stretch/>
          </p:blipFill>
          <p:spPr>
            <a:xfrm>
              <a:off x="-3081725" y="36411691"/>
              <a:ext cx="16066205" cy="3998547"/>
            </a:xfrm>
            <a:prstGeom prst="rect">
              <a:avLst/>
            </a:prstGeom>
          </p:spPr>
        </p:pic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15AB108C-2D57-074F-9EC8-B6CC8C8EBE39}"/>
                </a:ext>
              </a:extLst>
            </p:cNvPr>
            <p:cNvSpPr txBox="1"/>
            <p:nvPr/>
          </p:nvSpPr>
          <p:spPr>
            <a:xfrm>
              <a:off x="-1901566" y="40820469"/>
              <a:ext cx="133899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i="1" dirty="0"/>
                <a:t>Figure 4: Optimization results for Jan 1 2020 to Apr 25 2020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251F5B-FCC1-8E44-B6FB-D04B6B760AFF}"/>
              </a:ext>
            </a:extLst>
          </p:cNvPr>
          <p:cNvGrpSpPr/>
          <p:nvPr/>
        </p:nvGrpSpPr>
        <p:grpSpPr>
          <a:xfrm>
            <a:off x="867866" y="1116378"/>
            <a:ext cx="6948645" cy="5388453"/>
            <a:chOff x="4354355" y="12785899"/>
            <a:chExt cx="6948645" cy="5388453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3F1AB9E4-56FD-EC44-A1A6-A5CD13806892}"/>
                </a:ext>
              </a:extLst>
            </p:cNvPr>
            <p:cNvSpPr/>
            <p:nvPr/>
          </p:nvSpPr>
          <p:spPr>
            <a:xfrm>
              <a:off x="4354355" y="12785899"/>
              <a:ext cx="6948645" cy="53884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30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7EE7245-6C78-2F47-B4C7-6B98FD893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44938" y="14117556"/>
              <a:ext cx="3603656" cy="2751440"/>
            </a:xfrm>
            <a:prstGeom prst="rect">
              <a:avLst/>
            </a:prstGeom>
          </p:spPr>
        </p:pic>
        <p:pic>
          <p:nvPicPr>
            <p:cNvPr id="7" name="Picture 6" descr="A picture containing drawing, brick, table&#10;&#10;Description automatically generated">
              <a:extLst>
                <a:ext uri="{FF2B5EF4-FFF2-40B4-BE49-F238E27FC236}">
                  <a16:creationId xmlns:a16="http://schemas.microsoft.com/office/drawing/2014/main" id="{97CDFABC-B689-BA4C-820D-E326049C7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27223" y="15725461"/>
              <a:ext cx="1318037" cy="1318037"/>
            </a:xfrm>
            <a:prstGeom prst="rect">
              <a:avLst/>
            </a:prstGeom>
          </p:spPr>
        </p:pic>
        <p:pic>
          <p:nvPicPr>
            <p:cNvPr id="9" name="Picture 8" descr="A close up of a sign&#10;&#10;Description automatically generated">
              <a:extLst>
                <a:ext uri="{FF2B5EF4-FFF2-40B4-BE49-F238E27FC236}">
                  <a16:creationId xmlns:a16="http://schemas.microsoft.com/office/drawing/2014/main" id="{9DBC563F-5162-C045-803B-87545B5C3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440675" y="13952233"/>
              <a:ext cx="3540035" cy="1858518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167F64B-7E0B-7745-B234-D19DF2A79E93}"/>
              </a:ext>
            </a:extLst>
          </p:cNvPr>
          <p:cNvGrpSpPr/>
          <p:nvPr/>
        </p:nvGrpSpPr>
        <p:grpSpPr>
          <a:xfrm>
            <a:off x="9166921" y="409083"/>
            <a:ext cx="24454411" cy="6661878"/>
            <a:chOff x="16430496" y="8108850"/>
            <a:chExt cx="29668777" cy="4683786"/>
          </a:xfrm>
        </p:grpSpPr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C23B408B-8A92-8B44-9070-2F3E4134FA91}"/>
                </a:ext>
              </a:extLst>
            </p:cNvPr>
            <p:cNvSpPr/>
            <p:nvPr/>
          </p:nvSpPr>
          <p:spPr>
            <a:xfrm>
              <a:off x="16430496" y="8108850"/>
              <a:ext cx="29668777" cy="4683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30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Google Shape;104;p1"/>
            <p:cNvSpPr txBox="1"/>
            <p:nvPr/>
          </p:nvSpPr>
          <p:spPr>
            <a:xfrm>
              <a:off x="17280400" y="8551549"/>
              <a:ext cx="27692126" cy="164453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B6862C"/>
                </a:buClr>
                <a:buSzPts val="6600"/>
              </a:pPr>
              <a:r>
                <a:rPr lang="en-US" sz="8000" b="1" dirty="0">
                  <a:solidFill>
                    <a:srgbClr val="B6862C"/>
                  </a:solidFill>
                </a:rPr>
                <a:t>School of Computing &amp; Information Sciences</a:t>
              </a:r>
              <a:endParaRPr sz="1800" dirty="0"/>
            </a:p>
            <a:p>
              <a:pPr algn="ctr">
                <a:buClr>
                  <a:srgbClr val="B6862C"/>
                </a:buClr>
                <a:buSzPts val="5400"/>
              </a:pPr>
              <a:r>
                <a:rPr lang="en-US" sz="6600" i="1" dirty="0">
                  <a:solidFill>
                    <a:srgbClr val="B6862C"/>
                  </a:solidFill>
                </a:rPr>
                <a:t>Spring 2020 Senior Design Project</a:t>
              </a:r>
              <a:endParaRPr sz="1800" dirty="0"/>
            </a:p>
          </p:txBody>
        </p:sp>
        <p:sp>
          <p:nvSpPr>
            <p:cNvPr id="89" name="Google Shape;89;p1"/>
            <p:cNvSpPr txBox="1"/>
            <p:nvPr/>
          </p:nvSpPr>
          <p:spPr>
            <a:xfrm>
              <a:off x="22269553" y="10437878"/>
              <a:ext cx="19297168" cy="19567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975" tIns="36975" rIns="73975" bIns="36975" anchor="t" anchorCtr="0">
              <a:spAutoFit/>
            </a:bodyPr>
            <a:lstStyle/>
            <a:p>
              <a:pPr algn="ctr">
                <a:buClr>
                  <a:srgbClr val="081E3F"/>
                </a:buClr>
                <a:buSzPts val="3600"/>
              </a:pPr>
              <a:r>
                <a:rPr lang="en-US" sz="4400" b="1" dirty="0">
                  <a:solidFill>
                    <a:sysClr val="windowText" lastClr="000000"/>
                  </a:solidFill>
                </a:rPr>
                <a:t>EForT-EFST</a:t>
              </a:r>
              <a:endParaRPr sz="4400" dirty="0">
                <a:solidFill>
                  <a:sysClr val="windowText" lastClr="000000"/>
                </a:solidFill>
              </a:endParaRPr>
            </a:p>
            <a:p>
              <a:pPr algn="ctr">
                <a:buClr>
                  <a:srgbClr val="081E3F"/>
                </a:buClr>
                <a:buSzPts val="2600"/>
              </a:pPr>
              <a:r>
                <a:rPr lang="en-US" sz="4400" b="1" dirty="0">
                  <a:solidFill>
                    <a:sysClr val="windowText" lastClr="000000"/>
                  </a:solidFill>
                </a:rPr>
                <a:t>Student: </a:t>
              </a:r>
              <a:r>
                <a:rPr lang="en-US" sz="4400" dirty="0">
                  <a:solidFill>
                    <a:sysClr val="windowText" lastClr="000000"/>
                  </a:solidFill>
                </a:rPr>
                <a:t>Guirdelle Blaise</a:t>
              </a:r>
              <a:endParaRPr sz="4400" dirty="0">
                <a:solidFill>
                  <a:sysClr val="windowText" lastClr="000000"/>
                </a:solidFill>
              </a:endParaRPr>
            </a:p>
            <a:p>
              <a:pPr algn="ctr">
                <a:buClr>
                  <a:srgbClr val="081E3F"/>
                </a:buClr>
                <a:buSzPts val="2600"/>
              </a:pPr>
              <a:r>
                <a:rPr lang="en-US" sz="4400" b="1" dirty="0">
                  <a:solidFill>
                    <a:sysClr val="windowText" lastClr="000000"/>
                  </a:solidFill>
                </a:rPr>
                <a:t>Mentor:</a:t>
              </a:r>
              <a:r>
                <a:rPr lang="en-US" sz="4400" b="1" i="1" dirty="0">
                  <a:solidFill>
                    <a:sysClr val="windowText" lastClr="000000"/>
                  </a:solidFill>
                </a:rPr>
                <a:t> </a:t>
              </a:r>
              <a:r>
                <a:rPr lang="en-US" sz="4400" i="1" dirty="0">
                  <a:solidFill>
                    <a:sysClr val="windowText" lastClr="000000"/>
                  </a:solidFill>
                </a:rPr>
                <a:t>Alexander Monaco</a:t>
              </a:r>
              <a:r>
                <a:rPr lang="en-US" sz="4400" dirty="0">
                  <a:solidFill>
                    <a:sysClr val="windowText" lastClr="000000"/>
                  </a:solidFill>
                </a:rPr>
                <a:t>,</a:t>
              </a:r>
              <a:r>
                <a:rPr lang="en-US" sz="4400" i="1" dirty="0">
                  <a:solidFill>
                    <a:sysClr val="windowText" lastClr="000000"/>
                  </a:solidFill>
                </a:rPr>
                <a:t> </a:t>
              </a:r>
              <a:r>
                <a:rPr lang="en-US" sz="4400" dirty="0">
                  <a:solidFill>
                    <a:sysClr val="windowText" lastClr="000000"/>
                  </a:solidFill>
                </a:rPr>
                <a:t>Florida International University</a:t>
              </a:r>
              <a:endParaRPr sz="4400" dirty="0">
                <a:solidFill>
                  <a:sysClr val="windowText" lastClr="000000"/>
                </a:solidFill>
              </a:endParaRPr>
            </a:p>
            <a:p>
              <a:pPr algn="ctr">
                <a:buClr>
                  <a:srgbClr val="081E3F"/>
                </a:buClr>
                <a:buSzPts val="2600"/>
              </a:pPr>
              <a:r>
                <a:rPr lang="en-US" sz="4400" b="1" dirty="0">
                  <a:solidFill>
                    <a:sysClr val="windowText" lastClr="000000"/>
                  </a:solidFill>
                </a:rPr>
                <a:t>Instructor:</a:t>
              </a:r>
              <a:r>
                <a:rPr lang="en-US" sz="4400" b="1" i="1" dirty="0">
                  <a:solidFill>
                    <a:sysClr val="windowText" lastClr="000000"/>
                  </a:solidFill>
                </a:rPr>
                <a:t> </a:t>
              </a:r>
              <a:r>
                <a:rPr lang="en-US" sz="4400" i="1" dirty="0">
                  <a:solidFill>
                    <a:sysClr val="windowText" lastClr="000000"/>
                  </a:solidFill>
                </a:rPr>
                <a:t>Dr. Masoud Sadjadi</a:t>
              </a:r>
              <a:r>
                <a:rPr lang="en-US" sz="4400" dirty="0">
                  <a:solidFill>
                    <a:sysClr val="windowText" lastClr="000000"/>
                  </a:solidFill>
                </a:rPr>
                <a:t>,</a:t>
              </a:r>
              <a:r>
                <a:rPr lang="en-US" sz="4400" i="1" dirty="0">
                  <a:solidFill>
                    <a:sysClr val="windowText" lastClr="000000"/>
                  </a:solidFill>
                </a:rPr>
                <a:t> </a:t>
              </a:r>
              <a:r>
                <a:rPr lang="en-US" sz="4400" dirty="0">
                  <a:solidFill>
                    <a:sysClr val="windowText" lastClr="000000"/>
                  </a:solidFill>
                </a:rPr>
                <a:t>Florida International University</a:t>
              </a:r>
              <a:endParaRPr sz="44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37DA78A-8202-C145-8B0B-10CC79E86514}"/>
              </a:ext>
            </a:extLst>
          </p:cNvPr>
          <p:cNvGrpSpPr/>
          <p:nvPr/>
        </p:nvGrpSpPr>
        <p:grpSpPr>
          <a:xfrm>
            <a:off x="9166921" y="7494360"/>
            <a:ext cx="15313852" cy="11349101"/>
            <a:chOff x="12844176" y="8502698"/>
            <a:chExt cx="16625292" cy="1232101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29AAD2-21B3-1740-A53A-3512B7BAB0A8}"/>
                </a:ext>
              </a:extLst>
            </p:cNvPr>
            <p:cNvGrpSpPr/>
            <p:nvPr/>
          </p:nvGrpSpPr>
          <p:grpSpPr>
            <a:xfrm>
              <a:off x="12844176" y="8502698"/>
              <a:ext cx="16625292" cy="12321010"/>
              <a:chOff x="16191508" y="35939780"/>
              <a:chExt cx="16625292" cy="12321010"/>
            </a:xfrm>
          </p:grpSpPr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8D53D5D8-B623-B34D-9D4C-590BF6D573FE}"/>
                  </a:ext>
                </a:extLst>
              </p:cNvPr>
              <p:cNvGrpSpPr/>
              <p:nvPr/>
            </p:nvGrpSpPr>
            <p:grpSpPr>
              <a:xfrm>
                <a:off x="16191508" y="35939780"/>
                <a:ext cx="16625292" cy="12321010"/>
                <a:chOff x="52703275" y="2150631"/>
                <a:chExt cx="8837826" cy="10118887"/>
              </a:xfrm>
            </p:grpSpPr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50B64528-7759-A54B-BD0B-559FEE07991F}"/>
                    </a:ext>
                  </a:extLst>
                </p:cNvPr>
                <p:cNvSpPr/>
                <p:nvPr/>
              </p:nvSpPr>
              <p:spPr>
                <a:xfrm>
                  <a:off x="52703275" y="2150631"/>
                  <a:ext cx="8837826" cy="1011888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50800" dist="330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" name="Google Shape;92;p1">
                  <a:extLst>
                    <a:ext uri="{FF2B5EF4-FFF2-40B4-BE49-F238E27FC236}">
                      <a16:creationId xmlns:a16="http://schemas.microsoft.com/office/drawing/2014/main" id="{ABC9D148-1C8F-DA49-9CE7-324F526B86DF}"/>
                    </a:ext>
                  </a:extLst>
                </p:cNvPr>
                <p:cNvSpPr txBox="1"/>
                <p:nvPr/>
              </p:nvSpPr>
              <p:spPr>
                <a:xfrm>
                  <a:off x="52703275" y="2159377"/>
                  <a:ext cx="8837826" cy="62867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73975" tIns="36975" rIns="73975" bIns="36975" anchor="t" anchorCtr="0">
                  <a:spAutoFit/>
                </a:bodyPr>
                <a:lstStyle/>
                <a:p>
                  <a:pPr algn="ctr">
                    <a:buClr>
                      <a:srgbClr val="B6862C"/>
                    </a:buClr>
                    <a:buSzPts val="3000"/>
                  </a:pPr>
                  <a:r>
                    <a:rPr lang="en-US" sz="3600" b="1" dirty="0">
                      <a:solidFill>
                        <a:srgbClr val="B6862C"/>
                      </a:solidFill>
                    </a:rPr>
                    <a:t>System Design</a:t>
                  </a:r>
                  <a:endParaRPr lang="en-US" sz="1800" dirty="0"/>
                </a:p>
              </p:txBody>
            </p:sp>
          </p:grpSp>
          <p:pic>
            <p:nvPicPr>
              <p:cNvPr id="77" name="Picture 2">
                <a:extLst>
                  <a:ext uri="{FF2B5EF4-FFF2-40B4-BE49-F238E27FC236}">
                    <a16:creationId xmlns:a16="http://schemas.microsoft.com/office/drawing/2014/main" id="{C3317346-FC3F-4741-9A18-8514B18C57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715952" y="37117163"/>
                <a:ext cx="15594343" cy="97913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263957D-9708-7D48-8FE0-ECD8F6E3D674}"/>
                </a:ext>
              </a:extLst>
            </p:cNvPr>
            <p:cNvSpPr txBox="1"/>
            <p:nvPr/>
          </p:nvSpPr>
          <p:spPr>
            <a:xfrm>
              <a:off x="15805512" y="19774965"/>
              <a:ext cx="11535676" cy="701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i="1" dirty="0"/>
                <a:t>Figure 1: System decomposition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45F636-495E-9D41-8DEF-988C88A34EF6}"/>
              </a:ext>
            </a:extLst>
          </p:cNvPr>
          <p:cNvGrpSpPr/>
          <p:nvPr/>
        </p:nvGrpSpPr>
        <p:grpSpPr>
          <a:xfrm>
            <a:off x="34213681" y="1959205"/>
            <a:ext cx="8780476" cy="3889811"/>
            <a:chOff x="21945600" y="16226989"/>
            <a:chExt cx="8780476" cy="3889811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3E5344A-18BA-2341-9D83-12E78B829930}"/>
                </a:ext>
              </a:extLst>
            </p:cNvPr>
            <p:cNvSpPr/>
            <p:nvPr/>
          </p:nvSpPr>
          <p:spPr>
            <a:xfrm>
              <a:off x="21945600" y="16226989"/>
              <a:ext cx="8780476" cy="38898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30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5" name="Google Shape;10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22458168" y="16780000"/>
              <a:ext cx="7667625" cy="26320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397</Words>
  <Application>Microsoft Macintosh PowerPoint</Application>
  <PresentationFormat>Custom</PresentationFormat>
  <Paragraphs>54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</dc:creator>
  <cp:lastModifiedBy>Blaise, Olivier D - 0520310</cp:lastModifiedBy>
  <cp:revision>25</cp:revision>
  <dcterms:created xsi:type="dcterms:W3CDTF">2012-11-19T15:27:41Z</dcterms:created>
  <dcterms:modified xsi:type="dcterms:W3CDTF">2020-04-27T01:51:16Z</dcterms:modified>
</cp:coreProperties>
</file>