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5143500" cx="9144000"/>
  <p:notesSz cx="6858000" cy="9144000"/>
  <p:embeddedFontLst>
    <p:embeddedFont>
      <p:font typeface="Raleway"/>
      <p:regular r:id="rId9"/>
      <p:bold r:id="rId10"/>
      <p:italic r:id="rId11"/>
      <p:boldItalic r:id="rId12"/>
    </p:embeddedFont>
    <p:embeddedFont>
      <p:font typeface="Raleway ExtraBold"/>
      <p:bold r:id="rId13"/>
      <p:boldItalic r:id="rId14"/>
    </p:embeddedFont>
    <p:embeddedFont>
      <p:font typeface="Raleway Light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italic.fntdata"/><Relationship Id="rId10" Type="http://schemas.openxmlformats.org/officeDocument/2006/relationships/font" Target="fonts/Raleway-bold.fntdata"/><Relationship Id="rId13" Type="http://schemas.openxmlformats.org/officeDocument/2006/relationships/font" Target="fonts/RalewayExtraBold-bold.fntdata"/><Relationship Id="rId12" Type="http://schemas.openxmlformats.org/officeDocument/2006/relationships/font" Target="fonts/Raleway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aleway-regular.fntdata"/><Relationship Id="rId15" Type="http://schemas.openxmlformats.org/officeDocument/2006/relationships/font" Target="fonts/RalewayLight-regular.fntdata"/><Relationship Id="rId14" Type="http://schemas.openxmlformats.org/officeDocument/2006/relationships/font" Target="fonts/RalewayExtraBold-boldItalic.fntdata"/><Relationship Id="rId17" Type="http://schemas.openxmlformats.org/officeDocument/2006/relationships/font" Target="fonts/RalewayLight-italic.fntdata"/><Relationship Id="rId16" Type="http://schemas.openxmlformats.org/officeDocument/2006/relationships/font" Target="fonts/RalewayLigh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schemas.openxmlformats.org/officeDocument/2006/relationships/font" Target="fonts/RalewayLight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3c86d015f_0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73c86d015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3f7d2b591_1_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3f7d2b591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3f7d2b591_0_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3f7d2b59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83f7d2b591_0_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83f7d2b59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solidFill>
          <a:srgbClr val="FFB600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colored">
  <p:cSld name="BLANK_1">
    <p:bg>
      <p:bgPr>
        <a:solidFill>
          <a:srgbClr val="FFB600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bg>
      <p:bgPr>
        <a:solidFill>
          <a:srgbClr val="FFB600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3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bg>
      <p:bgPr>
        <a:solidFill>
          <a:srgbClr val="FFB6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flipH="1"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/>
        </p:nvSpPr>
        <p:spPr>
          <a:xfrm>
            <a:off x="205550" y="75075"/>
            <a:ext cx="7995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1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FFB600"/>
                </a:solidFill>
              </a:defRPr>
            </a:lvl1pPr>
            <a:lvl2pPr lvl="1">
              <a:buNone/>
              <a:defRPr>
                <a:solidFill>
                  <a:srgbClr val="FFB600"/>
                </a:solidFill>
              </a:defRPr>
            </a:lvl2pPr>
            <a:lvl3pPr lvl="2">
              <a:buNone/>
              <a:defRPr>
                <a:solidFill>
                  <a:srgbClr val="FFB600"/>
                </a:solidFill>
              </a:defRPr>
            </a:lvl3pPr>
            <a:lvl4pPr lvl="3">
              <a:buNone/>
              <a:defRPr>
                <a:solidFill>
                  <a:srgbClr val="FFB600"/>
                </a:solidFill>
              </a:defRPr>
            </a:lvl4pPr>
            <a:lvl5pPr lvl="4">
              <a:buNone/>
              <a:defRPr>
                <a:solidFill>
                  <a:srgbClr val="FFB600"/>
                </a:solidFill>
              </a:defRPr>
            </a:lvl5pPr>
            <a:lvl6pPr lvl="5">
              <a:buNone/>
              <a:defRPr>
                <a:solidFill>
                  <a:srgbClr val="FFB600"/>
                </a:solidFill>
              </a:defRPr>
            </a:lvl6pPr>
            <a:lvl7pPr lvl="6">
              <a:buNone/>
              <a:defRPr>
                <a:solidFill>
                  <a:srgbClr val="FFB600"/>
                </a:solidFill>
              </a:defRPr>
            </a:lvl7pPr>
            <a:lvl8pPr lvl="7">
              <a:buNone/>
              <a:defRPr>
                <a:solidFill>
                  <a:srgbClr val="FFB600"/>
                </a:solidFill>
              </a:defRPr>
            </a:lvl8pPr>
            <a:lvl9pPr lvl="8">
              <a:buNone/>
              <a:defRPr>
                <a:solidFill>
                  <a:srgbClr val="FFB6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922000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678687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922000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3373778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7" name="Google Shape;37;p7"/>
          <p:cNvSpPr txBox="1"/>
          <p:nvPr>
            <p:ph idx="3" type="body"/>
          </p:nvPr>
        </p:nvSpPr>
        <p:spPr>
          <a:xfrm>
            <a:off x="5825557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10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hyperlink" Target="mailto:earro017@fiu.edu" TargetMode="External"/><Relationship Id="rId5" Type="http://schemas.openxmlformats.org/officeDocument/2006/relationships/hyperlink" Target="mailto:nsuri001@fiu.edu" TargetMode="External"/><Relationship Id="rId6" Type="http://schemas.openxmlformats.org/officeDocument/2006/relationships/hyperlink" Target="mailto:sadjadi@cs.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EBA1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EForT - EFVT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434343"/>
                </a:solidFill>
              </a:rPr>
              <a:t>Shortcomings/Wishlist</a:t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58" name="Google Shape;58;p12"/>
          <p:cNvSpPr txBox="1"/>
          <p:nvPr/>
        </p:nvSpPr>
        <p:spPr>
          <a:xfrm>
            <a:off x="489375" y="25856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Team: Estefani Arroyo, Nalin Suri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Product Owner: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Instructor: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59" name="Google Shape;59;p12"/>
          <p:cNvSpPr txBox="1"/>
          <p:nvPr/>
        </p:nvSpPr>
        <p:spPr>
          <a:xfrm>
            <a:off x="1858500" y="3913225"/>
            <a:ext cx="54270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School of Computing and Information Sciences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Florida International University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" name="Google Shape;6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35425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Shortcomings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489375" y="1838825"/>
            <a:ext cx="8134800" cy="26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Title:</a:t>
            </a: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Connecting to Real Data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Description:</a:t>
            </a: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As a trader, I would like to connect my MetaTrader Account, so that I am able to populate real data to visualize the Account Equity graph.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Acceptance Criteria:</a:t>
            </a:r>
            <a:endParaRPr b="1" sz="1800" u="sng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Login with an EForT account with a validated Forex account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Validate that the LogAccountEquity function is called by MetaTrader and real data is populated on the graph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80BC0A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Wishlist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489375" y="1838825"/>
            <a:ext cx="8134800" cy="26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As a developer, I would like to look into the TraderController TimeFrames method session caching, so that I do not have to fetch data from the database every time. (enhancing code performance)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As a trader, I would like to visualize the MACD on my graph, so that I have another indicator to help improve my decision-making. 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As a developer, I would like to research other frontend frameworks/libraries to use and run a cost/benefit analysis on the code maintainability for future development.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As a developer, I would like to investigate containerizing (Docker) the Visual Studio projects so that developers are not required solely to have a Windows machine and ensure that the database stays synced across all dev environments.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74" name="Google Shape;74;p14"/>
          <p:cNvCxnSpPr/>
          <p:nvPr/>
        </p:nvCxnSpPr>
        <p:spPr>
          <a:xfrm flipH="1" rot="10800000">
            <a:off x="591075" y="2428350"/>
            <a:ext cx="7896300" cy="17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5" name="Google Shape;75;p14"/>
          <p:cNvCxnSpPr/>
          <p:nvPr/>
        </p:nvCxnSpPr>
        <p:spPr>
          <a:xfrm flipH="1" rot="10800000">
            <a:off x="591075" y="3085425"/>
            <a:ext cx="7896300" cy="17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6" name="Google Shape;76;p14"/>
          <p:cNvCxnSpPr/>
          <p:nvPr/>
        </p:nvCxnSpPr>
        <p:spPr>
          <a:xfrm flipH="1" rot="10800000">
            <a:off x="591075" y="3686125"/>
            <a:ext cx="7896300" cy="1740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7" name="Google Shape;7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BA6F0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pic>
        <p:nvPicPr>
          <p:cNvPr id="83" name="Google Shape;8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5"/>
          <p:cNvSpPr txBox="1"/>
          <p:nvPr/>
        </p:nvSpPr>
        <p:spPr>
          <a:xfrm>
            <a:off x="988775" y="19110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Estefani Arroyo,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4"/>
              </a:rPr>
              <a:t>earro017@fiu.edu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Nalin Suri,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5"/>
              </a:rPr>
              <a:t>nsuri001@fiu.edu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Dr. Masoud Sadjadi, Product Owner/Professor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6"/>
              </a:rPr>
              <a:t>sadjadi@cs.fiu.edu</a:t>
            </a: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liv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