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7"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477" autoAdjust="0"/>
  </p:normalViewPr>
  <p:slideViewPr>
    <p:cSldViewPr>
      <p:cViewPr varScale="1">
        <p:scale>
          <a:sx n="10" d="100"/>
          <a:sy n="10" d="100"/>
        </p:scale>
        <p:origin x="2172" y="5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D443ED-619C-4DD0-8626-0C8F4E708B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FB4D087-B7B4-4CFC-A708-FF4366D990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46202ECD-476D-4B16-AEC0-FC0ACE7FF062}" type="datetime1">
              <a:rPr lang="en-US" altLang="en-US"/>
              <a:pPr>
                <a:defRPr/>
              </a:pPr>
              <a:t>4/26/2020</a:t>
            </a:fld>
            <a:endParaRPr lang="en-US" altLang="en-US"/>
          </a:p>
        </p:txBody>
      </p:sp>
      <p:sp>
        <p:nvSpPr>
          <p:cNvPr id="4" name="Slide Image Placeholder 3">
            <a:extLst>
              <a:ext uri="{FF2B5EF4-FFF2-40B4-BE49-F238E27FC236}">
                <a16:creationId xmlns:a16="http://schemas.microsoft.com/office/drawing/2014/main" id="{962A9213-7944-429C-A115-C6DD9AF25D46}"/>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6A838F2-F534-48B9-98DB-5EA7F6EE721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FFE7E71-35B7-49FB-8289-09D411F6B0B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9387636-836A-40AE-8810-9014631859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C103FD7-DEC6-4C68-BAF7-7E68EA68187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4D50969-28C2-460F-80C5-F6F002A38F3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CD96EE7-1BBD-4763-82E3-535588F34F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7B1222C-9405-4404-B2DD-13BC6742C160}"/>
              </a:ext>
            </a:extLst>
          </p:cNvPr>
          <p:cNvSpPr>
            <a:spLocks noGrp="1" noChangeArrowheads="1"/>
          </p:cNvSpPr>
          <p:nvPr>
            <p:ph type="sldNum" sz="quarter" idx="12"/>
          </p:nvPr>
        </p:nvSpPr>
        <p:spPr>
          <a:ln/>
        </p:spPr>
        <p:txBody>
          <a:bodyPr/>
          <a:lstStyle>
            <a:lvl1pPr>
              <a:defRPr/>
            </a:lvl1pPr>
          </a:lstStyle>
          <a:p>
            <a:pPr>
              <a:defRPr/>
            </a:pPr>
            <a:fld id="{F1D1520C-8BC9-486B-91ED-46ABC01F0FF4}" type="slidenum">
              <a:rPr lang="en-US" altLang="en-US"/>
              <a:pPr>
                <a:defRPr/>
              </a:pPr>
              <a:t>‹#›</a:t>
            </a:fld>
            <a:endParaRPr lang="en-US" altLang="en-US"/>
          </a:p>
        </p:txBody>
      </p:sp>
    </p:spTree>
    <p:extLst>
      <p:ext uri="{BB962C8B-B14F-4D97-AF65-F5344CB8AC3E}">
        <p14:creationId xmlns:p14="http://schemas.microsoft.com/office/powerpoint/2010/main" val="2345346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C09962F-E7FE-4B43-B890-C1945ED241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4CF072A-CEA7-497A-AF31-42F926A044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6A854EA-84FA-445D-A332-F7AD1DD72797}"/>
              </a:ext>
            </a:extLst>
          </p:cNvPr>
          <p:cNvSpPr>
            <a:spLocks noGrp="1" noChangeArrowheads="1"/>
          </p:cNvSpPr>
          <p:nvPr>
            <p:ph type="sldNum" sz="quarter" idx="12"/>
          </p:nvPr>
        </p:nvSpPr>
        <p:spPr>
          <a:ln/>
        </p:spPr>
        <p:txBody>
          <a:bodyPr/>
          <a:lstStyle>
            <a:lvl1pPr>
              <a:defRPr/>
            </a:lvl1pPr>
          </a:lstStyle>
          <a:p>
            <a:pPr>
              <a:defRPr/>
            </a:pPr>
            <a:fld id="{6C80D05E-3BEA-47ED-920D-8AA6899D0DDC}" type="slidenum">
              <a:rPr lang="en-US" altLang="en-US"/>
              <a:pPr>
                <a:defRPr/>
              </a:pPr>
              <a:t>‹#›</a:t>
            </a:fld>
            <a:endParaRPr lang="en-US" altLang="en-US"/>
          </a:p>
        </p:txBody>
      </p:sp>
    </p:spTree>
    <p:extLst>
      <p:ext uri="{BB962C8B-B14F-4D97-AF65-F5344CB8AC3E}">
        <p14:creationId xmlns:p14="http://schemas.microsoft.com/office/powerpoint/2010/main" val="58821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CC8FFD2-203A-4A94-8D75-4D83A2B7AAD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64C2D84-B4E3-4A7D-93DA-000610633B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588400E-8206-45B1-A127-E57D646A3896}"/>
              </a:ext>
            </a:extLst>
          </p:cNvPr>
          <p:cNvSpPr>
            <a:spLocks noGrp="1" noChangeArrowheads="1"/>
          </p:cNvSpPr>
          <p:nvPr>
            <p:ph type="sldNum" sz="quarter" idx="12"/>
          </p:nvPr>
        </p:nvSpPr>
        <p:spPr>
          <a:ln/>
        </p:spPr>
        <p:txBody>
          <a:bodyPr/>
          <a:lstStyle>
            <a:lvl1pPr>
              <a:defRPr/>
            </a:lvl1pPr>
          </a:lstStyle>
          <a:p>
            <a:pPr>
              <a:defRPr/>
            </a:pPr>
            <a:fld id="{07E3FE23-7D27-438D-A8D3-7D159BABDA4A}" type="slidenum">
              <a:rPr lang="en-US" altLang="en-US"/>
              <a:pPr>
                <a:defRPr/>
              </a:pPr>
              <a:t>‹#›</a:t>
            </a:fld>
            <a:endParaRPr lang="en-US" altLang="en-US"/>
          </a:p>
        </p:txBody>
      </p:sp>
    </p:spTree>
    <p:extLst>
      <p:ext uri="{BB962C8B-B14F-4D97-AF65-F5344CB8AC3E}">
        <p14:creationId xmlns:p14="http://schemas.microsoft.com/office/powerpoint/2010/main" val="2528197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ACF081A-A549-4E15-8D8D-A8CD9EFE52B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87B5DC8-E97E-4566-8ED1-9B7AC4DE3C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144D85B-CCDF-4908-BACC-BEDB4838709F}"/>
              </a:ext>
            </a:extLst>
          </p:cNvPr>
          <p:cNvSpPr>
            <a:spLocks noGrp="1" noChangeArrowheads="1"/>
          </p:cNvSpPr>
          <p:nvPr>
            <p:ph type="sldNum" sz="quarter" idx="12"/>
          </p:nvPr>
        </p:nvSpPr>
        <p:spPr>
          <a:ln/>
        </p:spPr>
        <p:txBody>
          <a:bodyPr/>
          <a:lstStyle>
            <a:lvl1pPr>
              <a:defRPr/>
            </a:lvl1pPr>
          </a:lstStyle>
          <a:p>
            <a:pPr>
              <a:defRPr/>
            </a:pPr>
            <a:fld id="{4818BFF2-DB85-43D2-8DBD-E8CF1AFF9E41}" type="slidenum">
              <a:rPr lang="en-US" altLang="en-US"/>
              <a:pPr>
                <a:defRPr/>
              </a:pPr>
              <a:t>‹#›</a:t>
            </a:fld>
            <a:endParaRPr lang="en-US" altLang="en-US"/>
          </a:p>
        </p:txBody>
      </p:sp>
    </p:spTree>
    <p:extLst>
      <p:ext uri="{BB962C8B-B14F-4D97-AF65-F5344CB8AC3E}">
        <p14:creationId xmlns:p14="http://schemas.microsoft.com/office/powerpoint/2010/main" val="223421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8725D07-F346-4E87-8B3A-E67EAA7C6E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E2C1747-ED0D-4103-B7E9-0D00958DC0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1DA100E-7C94-4C69-B6DE-B1497286B353}"/>
              </a:ext>
            </a:extLst>
          </p:cNvPr>
          <p:cNvSpPr>
            <a:spLocks noGrp="1" noChangeArrowheads="1"/>
          </p:cNvSpPr>
          <p:nvPr>
            <p:ph type="sldNum" sz="quarter" idx="12"/>
          </p:nvPr>
        </p:nvSpPr>
        <p:spPr>
          <a:ln/>
        </p:spPr>
        <p:txBody>
          <a:bodyPr/>
          <a:lstStyle>
            <a:lvl1pPr>
              <a:defRPr/>
            </a:lvl1pPr>
          </a:lstStyle>
          <a:p>
            <a:pPr>
              <a:defRPr/>
            </a:pPr>
            <a:fld id="{B48DC435-87D7-4134-94A7-C3A142A491B4}" type="slidenum">
              <a:rPr lang="en-US" altLang="en-US"/>
              <a:pPr>
                <a:defRPr/>
              </a:pPr>
              <a:t>‹#›</a:t>
            </a:fld>
            <a:endParaRPr lang="en-US" altLang="en-US"/>
          </a:p>
        </p:txBody>
      </p:sp>
    </p:spTree>
    <p:extLst>
      <p:ext uri="{BB962C8B-B14F-4D97-AF65-F5344CB8AC3E}">
        <p14:creationId xmlns:p14="http://schemas.microsoft.com/office/powerpoint/2010/main" val="2260725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08D35E3-370D-49A4-8079-7D090C980A1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86C7259-1504-410B-96BA-D7139BC007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43D5FE9-201D-4E88-BA69-0DA944FFF6D7}"/>
              </a:ext>
            </a:extLst>
          </p:cNvPr>
          <p:cNvSpPr>
            <a:spLocks noGrp="1" noChangeArrowheads="1"/>
          </p:cNvSpPr>
          <p:nvPr>
            <p:ph type="sldNum" sz="quarter" idx="12"/>
          </p:nvPr>
        </p:nvSpPr>
        <p:spPr>
          <a:ln/>
        </p:spPr>
        <p:txBody>
          <a:bodyPr/>
          <a:lstStyle>
            <a:lvl1pPr>
              <a:defRPr/>
            </a:lvl1pPr>
          </a:lstStyle>
          <a:p>
            <a:pPr>
              <a:defRPr/>
            </a:pPr>
            <a:fld id="{1E2D21B3-8D96-4C03-9E9A-038699B4D19E}" type="slidenum">
              <a:rPr lang="en-US" altLang="en-US"/>
              <a:pPr>
                <a:defRPr/>
              </a:pPr>
              <a:t>‹#›</a:t>
            </a:fld>
            <a:endParaRPr lang="en-US" altLang="en-US"/>
          </a:p>
        </p:txBody>
      </p:sp>
    </p:spTree>
    <p:extLst>
      <p:ext uri="{BB962C8B-B14F-4D97-AF65-F5344CB8AC3E}">
        <p14:creationId xmlns:p14="http://schemas.microsoft.com/office/powerpoint/2010/main" val="3000893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5138710-5C40-4474-A5C9-9882B03567D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46FBD120-FB5E-43AB-968E-980B566376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EE578C9-F158-46FA-9B82-29E966771810}"/>
              </a:ext>
            </a:extLst>
          </p:cNvPr>
          <p:cNvSpPr>
            <a:spLocks noGrp="1" noChangeArrowheads="1"/>
          </p:cNvSpPr>
          <p:nvPr>
            <p:ph type="sldNum" sz="quarter" idx="12"/>
          </p:nvPr>
        </p:nvSpPr>
        <p:spPr>
          <a:ln/>
        </p:spPr>
        <p:txBody>
          <a:bodyPr/>
          <a:lstStyle>
            <a:lvl1pPr>
              <a:defRPr/>
            </a:lvl1pPr>
          </a:lstStyle>
          <a:p>
            <a:pPr>
              <a:defRPr/>
            </a:pPr>
            <a:fld id="{ECD0E9F0-6B91-4E62-B3D5-5FD5980ABBBB}" type="slidenum">
              <a:rPr lang="en-US" altLang="en-US"/>
              <a:pPr>
                <a:defRPr/>
              </a:pPr>
              <a:t>‹#›</a:t>
            </a:fld>
            <a:endParaRPr lang="en-US" altLang="en-US"/>
          </a:p>
        </p:txBody>
      </p:sp>
    </p:spTree>
    <p:extLst>
      <p:ext uri="{BB962C8B-B14F-4D97-AF65-F5344CB8AC3E}">
        <p14:creationId xmlns:p14="http://schemas.microsoft.com/office/powerpoint/2010/main" val="333582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D6362B0-5AB9-4DEF-B698-172AEDACEBE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B181551E-16D0-4370-9545-30BF90B1AD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E474A72-2E0D-43CB-978B-19A8F0DB5099}"/>
              </a:ext>
            </a:extLst>
          </p:cNvPr>
          <p:cNvSpPr>
            <a:spLocks noGrp="1" noChangeArrowheads="1"/>
          </p:cNvSpPr>
          <p:nvPr>
            <p:ph type="sldNum" sz="quarter" idx="12"/>
          </p:nvPr>
        </p:nvSpPr>
        <p:spPr>
          <a:ln/>
        </p:spPr>
        <p:txBody>
          <a:bodyPr/>
          <a:lstStyle>
            <a:lvl1pPr>
              <a:defRPr/>
            </a:lvl1pPr>
          </a:lstStyle>
          <a:p>
            <a:pPr>
              <a:defRPr/>
            </a:pPr>
            <a:fld id="{18C66944-7D75-464F-A584-BD37E12D7614}" type="slidenum">
              <a:rPr lang="en-US" altLang="en-US"/>
              <a:pPr>
                <a:defRPr/>
              </a:pPr>
              <a:t>‹#›</a:t>
            </a:fld>
            <a:endParaRPr lang="en-US" altLang="en-US"/>
          </a:p>
        </p:txBody>
      </p:sp>
    </p:spTree>
    <p:extLst>
      <p:ext uri="{BB962C8B-B14F-4D97-AF65-F5344CB8AC3E}">
        <p14:creationId xmlns:p14="http://schemas.microsoft.com/office/powerpoint/2010/main" val="1566400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58E7F19-6321-40EC-A066-DC31DD18D53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E9F5D920-15A3-41B3-B75E-8E5288D9EA1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ADC0537-F266-408F-AB5E-EBB1302F2319}"/>
              </a:ext>
            </a:extLst>
          </p:cNvPr>
          <p:cNvSpPr>
            <a:spLocks noGrp="1" noChangeArrowheads="1"/>
          </p:cNvSpPr>
          <p:nvPr>
            <p:ph type="sldNum" sz="quarter" idx="12"/>
          </p:nvPr>
        </p:nvSpPr>
        <p:spPr>
          <a:ln/>
        </p:spPr>
        <p:txBody>
          <a:bodyPr/>
          <a:lstStyle>
            <a:lvl1pPr>
              <a:defRPr/>
            </a:lvl1pPr>
          </a:lstStyle>
          <a:p>
            <a:pPr>
              <a:defRPr/>
            </a:pPr>
            <a:fld id="{2EE48FAC-C28F-4721-954C-8B4D9B9E0C42}" type="slidenum">
              <a:rPr lang="en-US" altLang="en-US"/>
              <a:pPr>
                <a:defRPr/>
              </a:pPr>
              <a:t>‹#›</a:t>
            </a:fld>
            <a:endParaRPr lang="en-US" altLang="en-US"/>
          </a:p>
        </p:txBody>
      </p:sp>
    </p:spTree>
    <p:extLst>
      <p:ext uri="{BB962C8B-B14F-4D97-AF65-F5344CB8AC3E}">
        <p14:creationId xmlns:p14="http://schemas.microsoft.com/office/powerpoint/2010/main" val="3859715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4B37403-9F52-4447-82BA-01FB387AE8A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5EC2DFE-C29E-4D2B-BEE0-EA74D8B67E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0EC5395-DB07-4835-B8C8-5643C41AAE7E}"/>
              </a:ext>
            </a:extLst>
          </p:cNvPr>
          <p:cNvSpPr>
            <a:spLocks noGrp="1" noChangeArrowheads="1"/>
          </p:cNvSpPr>
          <p:nvPr>
            <p:ph type="sldNum" sz="quarter" idx="12"/>
          </p:nvPr>
        </p:nvSpPr>
        <p:spPr>
          <a:ln/>
        </p:spPr>
        <p:txBody>
          <a:bodyPr/>
          <a:lstStyle>
            <a:lvl1pPr>
              <a:defRPr/>
            </a:lvl1pPr>
          </a:lstStyle>
          <a:p>
            <a:pPr>
              <a:defRPr/>
            </a:pPr>
            <a:fld id="{7C4E0A8A-A847-4C59-BF27-008FC5317BEB}" type="slidenum">
              <a:rPr lang="en-US" altLang="en-US"/>
              <a:pPr>
                <a:defRPr/>
              </a:pPr>
              <a:t>‹#›</a:t>
            </a:fld>
            <a:endParaRPr lang="en-US" altLang="en-US"/>
          </a:p>
        </p:txBody>
      </p:sp>
    </p:spTree>
    <p:extLst>
      <p:ext uri="{BB962C8B-B14F-4D97-AF65-F5344CB8AC3E}">
        <p14:creationId xmlns:p14="http://schemas.microsoft.com/office/powerpoint/2010/main" val="2749264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E264827-E9B5-4BE1-8E8B-0723E98D438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D3890A2-B193-4B5B-AF9A-EE04F6D619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39C9FD5-035E-44FC-A10B-D5A0D72A2F30}"/>
              </a:ext>
            </a:extLst>
          </p:cNvPr>
          <p:cNvSpPr>
            <a:spLocks noGrp="1" noChangeArrowheads="1"/>
          </p:cNvSpPr>
          <p:nvPr>
            <p:ph type="sldNum" sz="quarter" idx="12"/>
          </p:nvPr>
        </p:nvSpPr>
        <p:spPr>
          <a:ln/>
        </p:spPr>
        <p:txBody>
          <a:bodyPr/>
          <a:lstStyle>
            <a:lvl1pPr>
              <a:defRPr/>
            </a:lvl1pPr>
          </a:lstStyle>
          <a:p>
            <a:pPr>
              <a:defRPr/>
            </a:pPr>
            <a:fld id="{A65897C0-ACB4-44E3-93B4-382ACBCE79AB}" type="slidenum">
              <a:rPr lang="en-US" altLang="en-US"/>
              <a:pPr>
                <a:defRPr/>
              </a:pPr>
              <a:t>‹#›</a:t>
            </a:fld>
            <a:endParaRPr lang="en-US" altLang="en-US"/>
          </a:p>
        </p:txBody>
      </p:sp>
    </p:spTree>
    <p:extLst>
      <p:ext uri="{BB962C8B-B14F-4D97-AF65-F5344CB8AC3E}">
        <p14:creationId xmlns:p14="http://schemas.microsoft.com/office/powerpoint/2010/main" val="2764774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661B5FC-528C-41E5-9523-47E35E3D5D90}"/>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80D67C01-9D45-4F08-A124-B48F5E99F1E3}"/>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90823BB-56A4-42BE-A5F8-9365E9A9A12C}"/>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8204BA8-3E03-4C86-99C9-87872DD043D6}"/>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D69B466F-7E3B-4D23-8C50-AD474366A0B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smtClean="0"/>
            </a:lvl1pPr>
          </a:lstStyle>
          <a:p>
            <a:pPr>
              <a:defRPr/>
            </a:pPr>
            <a:fld id="{EC071828-A69C-4DEA-ABD3-0E1558BA491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jpe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jpeg"/><Relationship Id="rId14" Type="http://schemas.openxmlformats.org/officeDocument/2006/relationships/image" Target="../media/image13.jpeg"/><Relationship Id="rId22"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9077A4C3-B1E2-4B84-A31A-5C8DF63FFFF6}"/>
              </a:ext>
            </a:extLst>
          </p:cNvPr>
          <p:cNvGrpSpPr/>
          <p:nvPr/>
        </p:nvGrpSpPr>
        <p:grpSpPr>
          <a:xfrm>
            <a:off x="0" y="0"/>
            <a:ext cx="32918400" cy="43891200"/>
            <a:chOff x="0" y="0"/>
            <a:chExt cx="32918400" cy="43891200"/>
          </a:xfrm>
        </p:grpSpPr>
        <p:sp>
          <p:nvSpPr>
            <p:cNvPr id="63" name="Rectangle 62">
              <a:extLst>
                <a:ext uri="{FF2B5EF4-FFF2-40B4-BE49-F238E27FC236}">
                  <a16:creationId xmlns:a16="http://schemas.microsoft.com/office/drawing/2014/main" id="{A0E7AE66-1684-402E-BD10-97AB02F06D2F}"/>
                </a:ext>
              </a:extLst>
            </p:cNvPr>
            <p:cNvSpPr/>
            <p:nvPr/>
          </p:nvSpPr>
          <p:spPr bwMode="auto">
            <a:xfrm>
              <a:off x="0" y="0"/>
              <a:ext cx="32918400" cy="438912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grpSp>
          <p:nvGrpSpPr>
            <p:cNvPr id="62" name="Group 61">
              <a:extLst>
                <a:ext uri="{FF2B5EF4-FFF2-40B4-BE49-F238E27FC236}">
                  <a16:creationId xmlns:a16="http://schemas.microsoft.com/office/drawing/2014/main" id="{EA57997D-B97F-43B9-9131-DDA105A44543}"/>
                </a:ext>
              </a:extLst>
            </p:cNvPr>
            <p:cNvGrpSpPr/>
            <p:nvPr/>
          </p:nvGrpSpPr>
          <p:grpSpPr>
            <a:xfrm>
              <a:off x="685800" y="357701"/>
              <a:ext cx="31379404" cy="43076299"/>
              <a:chOff x="685800" y="357701"/>
              <a:chExt cx="31379404" cy="43076299"/>
            </a:xfrm>
          </p:grpSpPr>
          <p:sp>
            <p:nvSpPr>
              <p:cNvPr id="2" name="Rectangle 18">
                <a:extLst>
                  <a:ext uri="{FF2B5EF4-FFF2-40B4-BE49-F238E27FC236}">
                    <a16:creationId xmlns:a16="http://schemas.microsoft.com/office/drawing/2014/main" id="{8CC24626-0309-4990-862C-B388D63A4F4D}"/>
                  </a:ext>
                </a:extLst>
              </p:cNvPr>
              <p:cNvSpPr>
                <a:spLocks noChangeArrowheads="1"/>
              </p:cNvSpPr>
              <p:nvPr/>
            </p:nvSpPr>
            <p:spPr bwMode="auto">
              <a:xfrm>
                <a:off x="975604" y="41406164"/>
                <a:ext cx="31089600" cy="2027836"/>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 name="Text Box 19">
                <a:extLst>
                  <a:ext uri="{FF2B5EF4-FFF2-40B4-BE49-F238E27FC236}">
                    <a16:creationId xmlns:a16="http://schemas.microsoft.com/office/drawing/2014/main" id="{C843AC34-D88D-426B-BCF6-4BD09ED08B60}"/>
                  </a:ext>
                </a:extLst>
              </p:cNvPr>
              <p:cNvSpPr txBox="1">
                <a:spLocks noChangeArrowheads="1"/>
              </p:cNvSpPr>
              <p:nvPr/>
            </p:nvSpPr>
            <p:spPr bwMode="auto">
              <a:xfrm>
                <a:off x="948617" y="40544694"/>
                <a:ext cx="4979987" cy="654050"/>
              </a:xfrm>
              <a:prstGeom prst="rect">
                <a:avLst/>
              </a:prstGeom>
              <a:solidFill>
                <a:srgbClr val="053C50"/>
              </a:solidFill>
              <a:ln w="19050">
                <a:solidFill>
                  <a:srgbClr val="081E3F"/>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3600" b="1">
                    <a:solidFill>
                      <a:schemeClr val="bg1"/>
                    </a:solidFill>
                    <a:latin typeface="Arial Black" panose="020B0A04020102020204" pitchFamily="34" charset="0"/>
                  </a:rPr>
                  <a:t>Acknowledgement</a:t>
                </a:r>
              </a:p>
            </p:txBody>
          </p:sp>
          <p:pic>
            <p:nvPicPr>
              <p:cNvPr id="4" name="Picture 12" descr="A close up of a sign&#10;&#10;Description automatically generated">
                <a:extLst>
                  <a:ext uri="{FF2B5EF4-FFF2-40B4-BE49-F238E27FC236}">
                    <a16:creationId xmlns:a16="http://schemas.microsoft.com/office/drawing/2014/main" id="{EC23C559-7E66-48AD-9582-506661D7ED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5776" y="357701"/>
                <a:ext cx="5850096" cy="183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7">
                <a:extLst>
                  <a:ext uri="{FF2B5EF4-FFF2-40B4-BE49-F238E27FC236}">
                    <a16:creationId xmlns:a16="http://schemas.microsoft.com/office/drawing/2014/main" id="{0AA5D12C-629B-4110-91E3-EB53A39790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7077" y="791154"/>
                <a:ext cx="685800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a:extLst>
                  <a:ext uri="{FF2B5EF4-FFF2-40B4-BE49-F238E27FC236}">
                    <a16:creationId xmlns:a16="http://schemas.microsoft.com/office/drawing/2014/main" id="{00554A8C-91E5-4B1B-8CEC-8BE651E2BF0D}"/>
                  </a:ext>
                </a:extLst>
              </p:cNvPr>
              <p:cNvSpPr txBox="1">
                <a:spLocks noChangeArrowheads="1"/>
              </p:cNvSpPr>
              <p:nvPr/>
            </p:nvSpPr>
            <p:spPr bwMode="auto">
              <a:xfrm>
                <a:off x="11502353" y="2215731"/>
                <a:ext cx="86868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3600" b="1" dirty="0">
                    <a:latin typeface="Calibri" panose="020F0502020204030204" pitchFamily="34" charset="0"/>
                    <a:cs typeface="Calibri" panose="020F0502020204030204" pitchFamily="34" charset="0"/>
                  </a:rPr>
                  <a:t>Professor: DR. Masoud </a:t>
                </a:r>
                <a:r>
                  <a:rPr lang="en-US" altLang="en-US" sz="3600" b="1" dirty="0" err="1">
                    <a:latin typeface="Calibri" panose="020F0502020204030204" pitchFamily="34" charset="0"/>
                    <a:cs typeface="Calibri" panose="020F0502020204030204" pitchFamily="34" charset="0"/>
                  </a:rPr>
                  <a:t>Sadjadi</a:t>
                </a:r>
                <a:endParaRPr lang="en-US" altLang="en-US" sz="3600" b="1" dirty="0">
                  <a:latin typeface="Calibri" panose="020F0502020204030204" pitchFamily="34" charset="0"/>
                  <a:cs typeface="Calibri" panose="020F0502020204030204" pitchFamily="34" charset="0"/>
                </a:endParaRPr>
              </a:p>
              <a:p>
                <a:pPr algn="ctr"/>
                <a:r>
                  <a:rPr lang="en-US" altLang="en-US" sz="3600" b="1" dirty="0">
                    <a:latin typeface="Calibri" panose="020F0502020204030204" pitchFamily="34" charset="0"/>
                    <a:cs typeface="Calibri" panose="020F0502020204030204" pitchFamily="34" charset="0"/>
                  </a:rPr>
                  <a:t>Mentor: Yolanda Belisario </a:t>
                </a:r>
              </a:p>
              <a:p>
                <a:pPr algn="ctr"/>
                <a:r>
                  <a:rPr lang="en-US" altLang="en-US" sz="3600" b="1" dirty="0">
                    <a:latin typeface="Calibri" panose="020F0502020204030204" pitchFamily="34" charset="0"/>
                    <a:cs typeface="Calibri" panose="020F0502020204030204" pitchFamily="34" charset="0"/>
                  </a:rPr>
                  <a:t>Student: Rosamaria Belisario</a:t>
                </a:r>
              </a:p>
              <a:p>
                <a:endParaRPr lang="en-US" altLang="en-US" sz="3600" dirty="0">
                  <a:latin typeface="Calibri" panose="020F0502020204030204" pitchFamily="34" charset="0"/>
                  <a:cs typeface="Calibri" panose="020F0502020204030204" pitchFamily="34" charset="0"/>
                </a:endParaRPr>
              </a:p>
            </p:txBody>
          </p:sp>
          <p:sp>
            <p:nvSpPr>
              <p:cNvPr id="7" name="TextBox 40">
                <a:extLst>
                  <a:ext uri="{FF2B5EF4-FFF2-40B4-BE49-F238E27FC236}">
                    <a16:creationId xmlns:a16="http://schemas.microsoft.com/office/drawing/2014/main" id="{C25FEACB-91AA-4DD7-AA63-135459FBFD58}"/>
                  </a:ext>
                </a:extLst>
              </p:cNvPr>
              <p:cNvSpPr txBox="1">
                <a:spLocks noChangeArrowheads="1"/>
              </p:cNvSpPr>
              <p:nvPr/>
            </p:nvSpPr>
            <p:spPr bwMode="auto">
              <a:xfrm>
                <a:off x="11584618" y="5057831"/>
                <a:ext cx="97631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6600" dirty="0">
                    <a:solidFill>
                      <a:schemeClr val="bg1"/>
                    </a:solidFill>
                    <a:latin typeface="Arial Black" panose="020B0A04020102020204" pitchFamily="34" charset="0"/>
                  </a:rPr>
                  <a:t>CURRENT SYSTEM</a:t>
                </a:r>
              </a:p>
            </p:txBody>
          </p:sp>
          <p:sp>
            <p:nvSpPr>
              <p:cNvPr id="8" name="TextBox 8">
                <a:extLst>
                  <a:ext uri="{FF2B5EF4-FFF2-40B4-BE49-F238E27FC236}">
                    <a16:creationId xmlns:a16="http://schemas.microsoft.com/office/drawing/2014/main" id="{21BEA647-FEE7-41A6-BB54-FEE9422C4CE2}"/>
                  </a:ext>
                </a:extLst>
              </p:cNvPr>
              <p:cNvSpPr txBox="1">
                <a:spLocks noChangeArrowheads="1"/>
              </p:cNvSpPr>
              <p:nvPr/>
            </p:nvSpPr>
            <p:spPr bwMode="auto">
              <a:xfrm>
                <a:off x="1128004" y="41459094"/>
                <a:ext cx="3081479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2800" dirty="0"/>
                  <a:t>Being a full-time employee and student these last 5 years, hasn’t been easy, so I thank God today for giving me the strength to not quit. I want to thank to my instructor and</a:t>
                </a:r>
              </a:p>
              <a:p>
                <a:r>
                  <a:rPr lang="en-US" altLang="en-US" sz="2800" dirty="0"/>
                  <a:t>product owner Dr. Masoud </a:t>
                </a:r>
                <a:r>
                  <a:rPr lang="en-US" altLang="en-US" sz="2800" dirty="0" err="1"/>
                  <a:t>Sadjadi</a:t>
                </a:r>
                <a:r>
                  <a:rPr lang="en-US" altLang="en-US" sz="2800" dirty="0"/>
                  <a:t> for pushing me every sprint to be better and do my best. Also, thanks to my family, for believing in me and being my number one support, I love you guys. </a:t>
                </a:r>
              </a:p>
              <a:p>
                <a:r>
                  <a:rPr lang="en-US" altLang="en-US" sz="2800" dirty="0"/>
                  <a:t>Thanks to Gianfranco Moreno who was a great teacher, friend and mentor. Most of all, thanks to my beloved sister, Yolanda Belisario, there are no words that would ever describe how much I love you, thank you I wouldn’t be here without you. For whoever is reading this, it seems impossible now but nevertheless keep persisting. </a:t>
                </a:r>
              </a:p>
            </p:txBody>
          </p:sp>
          <p:sp>
            <p:nvSpPr>
              <p:cNvPr id="9" name="Rectangle 8">
                <a:extLst>
                  <a:ext uri="{FF2B5EF4-FFF2-40B4-BE49-F238E27FC236}">
                    <a16:creationId xmlns:a16="http://schemas.microsoft.com/office/drawing/2014/main" id="{5E0CDFF6-DF31-48BA-A4AF-3F384EE9BD3E}"/>
                  </a:ext>
                </a:extLst>
              </p:cNvPr>
              <p:cNvSpPr/>
              <p:nvPr/>
            </p:nvSpPr>
            <p:spPr>
              <a:xfrm>
                <a:off x="7977226" y="574249"/>
                <a:ext cx="16459200" cy="1631216"/>
              </a:xfrm>
              <a:prstGeom prst="rect">
                <a:avLst/>
              </a:prstGeom>
            </p:spPr>
            <p:txBody>
              <a:bodyPr>
                <a:spAutoFit/>
              </a:bodyPr>
              <a:lstStyle/>
              <a:p>
                <a:pPr algn="ctr" eaLnBrk="1" hangingPunct="1"/>
                <a:r>
                  <a:rPr lang="en-US" altLang="en-US" sz="5000" b="1" dirty="0">
                    <a:solidFill>
                      <a:srgbClr val="B6862C"/>
                    </a:solidFill>
                  </a:rPr>
                  <a:t>School of Computing &amp; Information Sciences</a:t>
                </a:r>
              </a:p>
              <a:p>
                <a:pPr algn="ctr" eaLnBrk="1" hangingPunct="1"/>
                <a:r>
                  <a:rPr lang="en-US" altLang="en-US" sz="5000" i="1" dirty="0">
                    <a:solidFill>
                      <a:srgbClr val="B6862C"/>
                    </a:solidFill>
                  </a:rPr>
                  <a:t>Spring 2020 Senior Design Project</a:t>
                </a:r>
              </a:p>
            </p:txBody>
          </p:sp>
          <p:sp>
            <p:nvSpPr>
              <p:cNvPr id="10" name="Rectangle 9">
                <a:extLst>
                  <a:ext uri="{FF2B5EF4-FFF2-40B4-BE49-F238E27FC236}">
                    <a16:creationId xmlns:a16="http://schemas.microsoft.com/office/drawing/2014/main" id="{12550DAC-A6D5-4731-91CA-4273C8ED0A8A}"/>
                  </a:ext>
                </a:extLst>
              </p:cNvPr>
              <p:cNvSpPr/>
              <p:nvPr/>
            </p:nvSpPr>
            <p:spPr bwMode="auto">
              <a:xfrm>
                <a:off x="22152887" y="4603020"/>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11" name="Rectangle 81">
                <a:extLst>
                  <a:ext uri="{FF2B5EF4-FFF2-40B4-BE49-F238E27FC236}">
                    <a16:creationId xmlns:a16="http://schemas.microsoft.com/office/drawing/2014/main" id="{C98B5036-AB11-42A2-9A62-771AF2B624A1}"/>
                  </a:ext>
                </a:extLst>
              </p:cNvPr>
              <p:cNvSpPr>
                <a:spLocks noChangeArrowheads="1"/>
              </p:cNvSpPr>
              <p:nvPr/>
            </p:nvSpPr>
            <p:spPr bwMode="auto">
              <a:xfrm>
                <a:off x="21710942" y="4274393"/>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2" name="TextBox 45">
                <a:extLst>
                  <a:ext uri="{FF2B5EF4-FFF2-40B4-BE49-F238E27FC236}">
                    <a16:creationId xmlns:a16="http://schemas.microsoft.com/office/drawing/2014/main" id="{EB5F15E4-6D4C-45D3-B610-C67949A4501F}"/>
                  </a:ext>
                </a:extLst>
              </p:cNvPr>
              <p:cNvSpPr txBox="1">
                <a:spLocks noChangeArrowheads="1"/>
              </p:cNvSpPr>
              <p:nvPr/>
            </p:nvSpPr>
            <p:spPr bwMode="auto">
              <a:xfrm>
                <a:off x="22311604" y="4540468"/>
                <a:ext cx="7298536"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5500">
                    <a:solidFill>
                      <a:schemeClr val="bg1"/>
                    </a:solidFill>
                    <a:latin typeface="Arial Black" panose="020B0A040201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en-US" dirty="0"/>
                  <a:t>IMPLEMENTATION</a:t>
                </a:r>
              </a:p>
              <a:p>
                <a:endParaRPr lang="en-US" altLang="en-US" dirty="0"/>
              </a:p>
            </p:txBody>
          </p:sp>
          <p:sp>
            <p:nvSpPr>
              <p:cNvPr id="13" name="Rectangle 12">
                <a:extLst>
                  <a:ext uri="{FF2B5EF4-FFF2-40B4-BE49-F238E27FC236}">
                    <a16:creationId xmlns:a16="http://schemas.microsoft.com/office/drawing/2014/main" id="{79FCB501-B079-492B-BECF-4DC0F3FA007B}"/>
                  </a:ext>
                </a:extLst>
              </p:cNvPr>
              <p:cNvSpPr/>
              <p:nvPr/>
            </p:nvSpPr>
            <p:spPr bwMode="auto">
              <a:xfrm>
                <a:off x="11650980" y="4603020"/>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14" name="Rectangle 81">
                <a:extLst>
                  <a:ext uri="{FF2B5EF4-FFF2-40B4-BE49-F238E27FC236}">
                    <a16:creationId xmlns:a16="http://schemas.microsoft.com/office/drawing/2014/main" id="{0EF93A89-E204-4195-A805-DDF95B9787E5}"/>
                  </a:ext>
                </a:extLst>
              </p:cNvPr>
              <p:cNvSpPr>
                <a:spLocks noChangeArrowheads="1"/>
              </p:cNvSpPr>
              <p:nvPr/>
            </p:nvSpPr>
            <p:spPr bwMode="auto">
              <a:xfrm>
                <a:off x="11209035" y="4274393"/>
                <a:ext cx="8379618" cy="1462087"/>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dirty="0"/>
              </a:p>
            </p:txBody>
          </p:sp>
          <p:sp>
            <p:nvSpPr>
              <p:cNvPr id="15" name="TextBox 45">
                <a:extLst>
                  <a:ext uri="{FF2B5EF4-FFF2-40B4-BE49-F238E27FC236}">
                    <a16:creationId xmlns:a16="http://schemas.microsoft.com/office/drawing/2014/main" id="{15B4BF46-12BA-406B-9D44-5D1BB91BAE30}"/>
                  </a:ext>
                </a:extLst>
              </p:cNvPr>
              <p:cNvSpPr txBox="1">
                <a:spLocks noChangeArrowheads="1"/>
              </p:cNvSpPr>
              <p:nvPr/>
            </p:nvSpPr>
            <p:spPr bwMode="auto">
              <a:xfrm>
                <a:off x="11598802" y="4525364"/>
                <a:ext cx="7483267"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CURRENT SYSTEM</a:t>
                </a:r>
              </a:p>
            </p:txBody>
          </p:sp>
          <p:sp>
            <p:nvSpPr>
              <p:cNvPr id="16" name="Rectangle 15">
                <a:extLst>
                  <a:ext uri="{FF2B5EF4-FFF2-40B4-BE49-F238E27FC236}">
                    <a16:creationId xmlns:a16="http://schemas.microsoft.com/office/drawing/2014/main" id="{6EA42FF2-EB8D-411B-8FDB-8EB2DD9DB313}"/>
                  </a:ext>
                </a:extLst>
              </p:cNvPr>
              <p:cNvSpPr/>
              <p:nvPr/>
            </p:nvSpPr>
            <p:spPr bwMode="auto">
              <a:xfrm>
                <a:off x="1127745" y="4599607"/>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17" name="Rectangle 81">
                <a:extLst>
                  <a:ext uri="{FF2B5EF4-FFF2-40B4-BE49-F238E27FC236}">
                    <a16:creationId xmlns:a16="http://schemas.microsoft.com/office/drawing/2014/main" id="{C49CD355-2225-4EC6-8919-D2C30F51C1D5}"/>
                  </a:ext>
                </a:extLst>
              </p:cNvPr>
              <p:cNvSpPr>
                <a:spLocks noChangeArrowheads="1"/>
              </p:cNvSpPr>
              <p:nvPr/>
            </p:nvSpPr>
            <p:spPr bwMode="auto">
              <a:xfrm>
                <a:off x="685800" y="4270980"/>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8" name="TextBox 45">
                <a:extLst>
                  <a:ext uri="{FF2B5EF4-FFF2-40B4-BE49-F238E27FC236}">
                    <a16:creationId xmlns:a16="http://schemas.microsoft.com/office/drawing/2014/main" id="{2672A485-4D49-46E6-A037-5C35B5CEA601}"/>
                  </a:ext>
                </a:extLst>
              </p:cNvPr>
              <p:cNvSpPr txBox="1">
                <a:spLocks noChangeArrowheads="1"/>
              </p:cNvSpPr>
              <p:nvPr/>
            </p:nvSpPr>
            <p:spPr bwMode="auto">
              <a:xfrm>
                <a:off x="2982903" y="4577245"/>
                <a:ext cx="4011804"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PROBLEM</a:t>
                </a:r>
              </a:p>
            </p:txBody>
          </p:sp>
          <p:sp>
            <p:nvSpPr>
              <p:cNvPr id="19" name="TextBox 7">
                <a:extLst>
                  <a:ext uri="{FF2B5EF4-FFF2-40B4-BE49-F238E27FC236}">
                    <a16:creationId xmlns:a16="http://schemas.microsoft.com/office/drawing/2014/main" id="{FFCFFE08-FC1E-46EE-AD0E-7BFFE76D579E}"/>
                  </a:ext>
                </a:extLst>
              </p:cNvPr>
              <p:cNvSpPr txBox="1">
                <a:spLocks noChangeArrowheads="1"/>
              </p:cNvSpPr>
              <p:nvPr/>
            </p:nvSpPr>
            <p:spPr bwMode="auto">
              <a:xfrm>
                <a:off x="1458574" y="6402506"/>
                <a:ext cx="8174398" cy="81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sz="3500" b="0" dirty="0">
                    <a:effectLst/>
                    <a:latin typeface="Calibri" panose="020F0502020204030204" pitchFamily="34" charset="0"/>
                    <a:cs typeface="Calibri" panose="020F0502020204030204" pitchFamily="34" charset="0"/>
                  </a:rPr>
                  <a:t>    </a:t>
                </a:r>
                <a:r>
                  <a:rPr lang="en-US" sz="3500" b="0" dirty="0" err="1">
                    <a:effectLst/>
                    <a:latin typeface="Calibri" panose="020F0502020204030204" pitchFamily="34" charset="0"/>
                    <a:cs typeface="Calibri" panose="020F0502020204030204" pitchFamily="34" charset="0"/>
                  </a:rPr>
                  <a:t>EForT</a:t>
                </a:r>
                <a:r>
                  <a:rPr lang="en-US" sz="3500" b="0" dirty="0">
                    <a:effectLst/>
                    <a:latin typeface="Calibri" panose="020F0502020204030204" pitchFamily="34" charset="0"/>
                    <a:cs typeface="Calibri" panose="020F0502020204030204" pitchFamily="34" charset="0"/>
                  </a:rPr>
                  <a:t> is the solution to people that want to enter the world of the Foreign Exchange Market but that have little to none experience with Forex. </a:t>
                </a:r>
                <a:r>
                  <a:rPr lang="en-US" sz="3500" b="0" dirty="0" err="1">
                    <a:effectLst/>
                    <a:latin typeface="Calibri" panose="020F0502020204030204" pitchFamily="34" charset="0"/>
                    <a:cs typeface="Calibri" panose="020F0502020204030204" pitchFamily="34" charset="0"/>
                  </a:rPr>
                  <a:t>EForT</a:t>
                </a:r>
                <a:r>
                  <a:rPr lang="en-US" sz="3500" b="0" dirty="0">
                    <a:effectLst/>
                    <a:latin typeface="Calibri" panose="020F0502020204030204" pitchFamily="34" charset="0"/>
                    <a:cs typeface="Calibri" panose="020F0502020204030204" pitchFamily="34" charset="0"/>
                  </a:rPr>
                  <a:t> allows its user to interact with Forex as a if they had years of experience since it mimics the strategies of professionals that have developed the skills to make profit with currency exchanging. </a:t>
                </a:r>
                <a:r>
                  <a:rPr lang="en-US" sz="3500" b="0" dirty="0" err="1">
                    <a:effectLst/>
                    <a:latin typeface="Calibri" panose="020F0502020204030204" pitchFamily="34" charset="0"/>
                    <a:cs typeface="Calibri" panose="020F0502020204030204" pitchFamily="34" charset="0"/>
                  </a:rPr>
                  <a:t>EForT</a:t>
                </a:r>
                <a:r>
                  <a:rPr lang="en-US" sz="3500" b="0" dirty="0">
                    <a:effectLst/>
                    <a:latin typeface="Calibri" panose="020F0502020204030204" pitchFamily="34" charset="0"/>
                    <a:cs typeface="Calibri" panose="020F0502020204030204" pitchFamily="34" charset="0"/>
                  </a:rPr>
                  <a:t> is a web application that is determined to help basic traders to maximize their profit by paying a basic subscription for access to the algorithms and platforms that were designed to increase the profitability and success of its subscribers.</a:t>
                </a:r>
              </a:p>
            </p:txBody>
          </p:sp>
          <p:sp>
            <p:nvSpPr>
              <p:cNvPr id="20" name="Rectangle 19">
                <a:extLst>
                  <a:ext uri="{FF2B5EF4-FFF2-40B4-BE49-F238E27FC236}">
                    <a16:creationId xmlns:a16="http://schemas.microsoft.com/office/drawing/2014/main" id="{2D1194C8-BA88-4DCA-90DE-FBC410CB9A02}"/>
                  </a:ext>
                </a:extLst>
              </p:cNvPr>
              <p:cNvSpPr/>
              <p:nvPr/>
            </p:nvSpPr>
            <p:spPr bwMode="auto">
              <a:xfrm>
                <a:off x="1559113" y="16393869"/>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21" name="Rectangle 81">
                <a:extLst>
                  <a:ext uri="{FF2B5EF4-FFF2-40B4-BE49-F238E27FC236}">
                    <a16:creationId xmlns:a16="http://schemas.microsoft.com/office/drawing/2014/main" id="{683A13E5-9F68-4D58-8062-D9C752640C3A}"/>
                  </a:ext>
                </a:extLst>
              </p:cNvPr>
              <p:cNvSpPr>
                <a:spLocks noChangeArrowheads="1"/>
              </p:cNvSpPr>
              <p:nvPr/>
            </p:nvSpPr>
            <p:spPr bwMode="auto">
              <a:xfrm>
                <a:off x="1117168" y="15879164"/>
                <a:ext cx="8379618" cy="1462087"/>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2" name="TextBox 45">
                <a:extLst>
                  <a:ext uri="{FF2B5EF4-FFF2-40B4-BE49-F238E27FC236}">
                    <a16:creationId xmlns:a16="http://schemas.microsoft.com/office/drawing/2014/main" id="{8EC26A28-8985-4AD8-A047-4E2C7AA59430}"/>
                  </a:ext>
                </a:extLst>
              </p:cNvPr>
              <p:cNvSpPr txBox="1">
                <a:spLocks noChangeArrowheads="1"/>
              </p:cNvSpPr>
              <p:nvPr/>
            </p:nvSpPr>
            <p:spPr bwMode="auto">
              <a:xfrm>
                <a:off x="1845260" y="16183964"/>
                <a:ext cx="6830075"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CONTRIBUTIONS</a:t>
                </a:r>
              </a:p>
              <a:p>
                <a:endParaRPr lang="en-US" altLang="en-US" sz="5500" dirty="0">
                  <a:solidFill>
                    <a:schemeClr val="bg1"/>
                  </a:solidFill>
                  <a:latin typeface="Arial Black" panose="020B0A04020102020204" pitchFamily="34" charset="0"/>
                </a:endParaRPr>
              </a:p>
            </p:txBody>
          </p:sp>
          <p:sp>
            <p:nvSpPr>
              <p:cNvPr id="23" name="Rectangle 22">
                <a:extLst>
                  <a:ext uri="{FF2B5EF4-FFF2-40B4-BE49-F238E27FC236}">
                    <a16:creationId xmlns:a16="http://schemas.microsoft.com/office/drawing/2014/main" id="{D12D34BD-DC0F-4DFB-80CA-6699247FB4EB}"/>
                  </a:ext>
                </a:extLst>
              </p:cNvPr>
              <p:cNvSpPr/>
              <p:nvPr/>
            </p:nvSpPr>
            <p:spPr bwMode="auto">
              <a:xfrm>
                <a:off x="22540204" y="16487214"/>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24" name="Rectangle 81">
                <a:extLst>
                  <a:ext uri="{FF2B5EF4-FFF2-40B4-BE49-F238E27FC236}">
                    <a16:creationId xmlns:a16="http://schemas.microsoft.com/office/drawing/2014/main" id="{BAC6C28D-2C62-49CF-BEE4-2AD4B0D2ABAD}"/>
                  </a:ext>
                </a:extLst>
              </p:cNvPr>
              <p:cNvSpPr>
                <a:spLocks noChangeArrowheads="1"/>
              </p:cNvSpPr>
              <p:nvPr/>
            </p:nvSpPr>
            <p:spPr bwMode="auto">
              <a:xfrm>
                <a:off x="22105333" y="15802964"/>
                <a:ext cx="8379618" cy="1687222"/>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5" name="TextBox 45">
                <a:extLst>
                  <a:ext uri="{FF2B5EF4-FFF2-40B4-BE49-F238E27FC236}">
                    <a16:creationId xmlns:a16="http://schemas.microsoft.com/office/drawing/2014/main" id="{565E5704-B234-401E-AB69-29535D32193C}"/>
                  </a:ext>
                </a:extLst>
              </p:cNvPr>
              <p:cNvSpPr txBox="1">
                <a:spLocks noChangeArrowheads="1"/>
              </p:cNvSpPr>
              <p:nvPr/>
            </p:nvSpPr>
            <p:spPr bwMode="auto">
              <a:xfrm>
                <a:off x="23722789" y="15879164"/>
                <a:ext cx="500784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sz="5000" dirty="0">
                    <a:solidFill>
                      <a:schemeClr val="bg1"/>
                    </a:solidFill>
                    <a:latin typeface="Arial Black" panose="020B0A04020102020204" pitchFamily="34" charset="0"/>
                  </a:rPr>
                  <a:t>Architectural</a:t>
                </a:r>
                <a:r>
                  <a:rPr lang="en-US" sz="5000" b="1" dirty="0"/>
                  <a:t> </a:t>
                </a:r>
              </a:p>
              <a:p>
                <a:pPr algn="ctr"/>
                <a:r>
                  <a:rPr lang="en-US" sz="5000" dirty="0">
                    <a:solidFill>
                      <a:schemeClr val="bg1"/>
                    </a:solidFill>
                    <a:latin typeface="Arial Black" panose="020B0A04020102020204" pitchFamily="34" charset="0"/>
                  </a:rPr>
                  <a:t>Patterns</a:t>
                </a:r>
                <a:endParaRPr lang="en-US" altLang="en-US" sz="5000" dirty="0">
                  <a:solidFill>
                    <a:schemeClr val="bg1"/>
                  </a:solidFill>
                  <a:latin typeface="Arial Black" panose="020B0A04020102020204" pitchFamily="34" charset="0"/>
                </a:endParaRPr>
              </a:p>
            </p:txBody>
          </p:sp>
          <p:sp>
            <p:nvSpPr>
              <p:cNvPr id="26" name="Rectangle 25">
                <a:extLst>
                  <a:ext uri="{FF2B5EF4-FFF2-40B4-BE49-F238E27FC236}">
                    <a16:creationId xmlns:a16="http://schemas.microsoft.com/office/drawing/2014/main" id="{5B06FFB3-E855-4F64-B3A5-6287B64D4969}"/>
                  </a:ext>
                </a:extLst>
              </p:cNvPr>
              <p:cNvSpPr/>
              <p:nvPr/>
            </p:nvSpPr>
            <p:spPr bwMode="auto">
              <a:xfrm>
                <a:off x="12014022" y="28022211"/>
                <a:ext cx="19632576" cy="12668938"/>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27" name="Rectangle 81">
                <a:extLst>
                  <a:ext uri="{FF2B5EF4-FFF2-40B4-BE49-F238E27FC236}">
                    <a16:creationId xmlns:a16="http://schemas.microsoft.com/office/drawing/2014/main" id="{2EA0ECA7-A6AF-4521-A1A7-648C3A7BF5A2}"/>
                  </a:ext>
                </a:extLst>
              </p:cNvPr>
              <p:cNvSpPr>
                <a:spLocks noChangeArrowheads="1"/>
              </p:cNvSpPr>
              <p:nvPr/>
            </p:nvSpPr>
            <p:spPr bwMode="auto">
              <a:xfrm>
                <a:off x="11572077" y="27693585"/>
                <a:ext cx="8379618" cy="1462087"/>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8" name="TextBox 45">
                <a:extLst>
                  <a:ext uri="{FF2B5EF4-FFF2-40B4-BE49-F238E27FC236}">
                    <a16:creationId xmlns:a16="http://schemas.microsoft.com/office/drawing/2014/main" id="{DD5E4F45-550D-414D-8CB8-4531321F67D8}"/>
                  </a:ext>
                </a:extLst>
              </p:cNvPr>
              <p:cNvSpPr txBox="1">
                <a:spLocks noChangeArrowheads="1"/>
              </p:cNvSpPr>
              <p:nvPr/>
            </p:nvSpPr>
            <p:spPr bwMode="auto">
              <a:xfrm>
                <a:off x="13256167" y="27962460"/>
                <a:ext cx="5011437"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5500" dirty="0">
                    <a:solidFill>
                      <a:schemeClr val="bg1"/>
                    </a:solidFill>
                    <a:latin typeface="Arial Black" panose="020B0A04020102020204" pitchFamily="34" charset="0"/>
                  </a:rPr>
                  <a:t>Screenshots</a:t>
                </a:r>
              </a:p>
              <a:p>
                <a:endParaRPr lang="en-US" altLang="en-US" sz="5500" dirty="0">
                  <a:solidFill>
                    <a:schemeClr val="bg1"/>
                  </a:solidFill>
                  <a:latin typeface="Arial Black" panose="020B0A04020102020204" pitchFamily="34" charset="0"/>
                </a:endParaRPr>
              </a:p>
            </p:txBody>
          </p:sp>
          <p:sp>
            <p:nvSpPr>
              <p:cNvPr id="29" name="Rectangle 28">
                <a:extLst>
                  <a:ext uri="{FF2B5EF4-FFF2-40B4-BE49-F238E27FC236}">
                    <a16:creationId xmlns:a16="http://schemas.microsoft.com/office/drawing/2014/main" id="{62778005-4F07-4A1B-BCF6-819B428CFA5E}"/>
                  </a:ext>
                </a:extLst>
              </p:cNvPr>
              <p:cNvSpPr/>
              <p:nvPr/>
            </p:nvSpPr>
            <p:spPr bwMode="auto">
              <a:xfrm>
                <a:off x="1564782" y="28018791"/>
                <a:ext cx="9047056" cy="1193957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30" name="Rectangle 81">
                <a:extLst>
                  <a:ext uri="{FF2B5EF4-FFF2-40B4-BE49-F238E27FC236}">
                    <a16:creationId xmlns:a16="http://schemas.microsoft.com/office/drawing/2014/main" id="{120C62B2-CB42-4434-A450-D5B1B72A43F4}"/>
                  </a:ext>
                </a:extLst>
              </p:cNvPr>
              <p:cNvSpPr>
                <a:spLocks noChangeArrowheads="1"/>
              </p:cNvSpPr>
              <p:nvPr/>
            </p:nvSpPr>
            <p:spPr bwMode="auto">
              <a:xfrm>
                <a:off x="1122837" y="27690164"/>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 name="TextBox 45">
                <a:extLst>
                  <a:ext uri="{FF2B5EF4-FFF2-40B4-BE49-F238E27FC236}">
                    <a16:creationId xmlns:a16="http://schemas.microsoft.com/office/drawing/2014/main" id="{B9410517-EAFB-4844-B4A5-A21CCF380A0C}"/>
                  </a:ext>
                </a:extLst>
              </p:cNvPr>
              <p:cNvSpPr txBox="1">
                <a:spLocks noChangeArrowheads="1"/>
              </p:cNvSpPr>
              <p:nvPr/>
            </p:nvSpPr>
            <p:spPr bwMode="auto">
              <a:xfrm>
                <a:off x="2271004" y="27956239"/>
                <a:ext cx="6001899"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USER STORIES</a:t>
                </a:r>
              </a:p>
            </p:txBody>
          </p:sp>
          <p:sp>
            <p:nvSpPr>
              <p:cNvPr id="32" name="TextBox 7">
                <a:extLst>
                  <a:ext uri="{FF2B5EF4-FFF2-40B4-BE49-F238E27FC236}">
                    <a16:creationId xmlns:a16="http://schemas.microsoft.com/office/drawing/2014/main" id="{9E8C2F21-6D64-4BC9-B541-5F893324666A}"/>
                  </a:ext>
                </a:extLst>
              </p:cNvPr>
              <p:cNvSpPr txBox="1">
                <a:spLocks noChangeArrowheads="1"/>
              </p:cNvSpPr>
              <p:nvPr/>
            </p:nvSpPr>
            <p:spPr bwMode="auto">
              <a:xfrm>
                <a:off x="1759424" y="17555564"/>
                <a:ext cx="8273966" cy="924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lgn="just">
                  <a:buFont typeface="Arial" panose="020B0604020202020204" pitchFamily="34" charset="0"/>
                  <a:buChar char="•"/>
                </a:pPr>
                <a:r>
                  <a:rPr lang="en-US" sz="3500" b="1" dirty="0">
                    <a:latin typeface="Calibri" panose="020F0502020204030204" pitchFamily="34" charset="0"/>
                    <a:cs typeface="Calibri" panose="020F0502020204030204" pitchFamily="34" charset="0"/>
                  </a:rPr>
                  <a:t>Home page: </a:t>
                </a:r>
                <a:r>
                  <a:rPr lang="en-US" sz="3500" dirty="0">
                    <a:latin typeface="Calibri" panose="020F0502020204030204" pitchFamily="34" charset="0"/>
                    <a:cs typeface="Calibri" panose="020F0502020204030204" pitchFamily="34" charset="0"/>
                  </a:rPr>
                  <a:t>A new home page was created to create a better interface experience. The new home page follows the standard EFORT layout and color palette that helps to maintain the uniformity.</a:t>
                </a:r>
              </a:p>
              <a:p>
                <a:pPr marL="457200" indent="-457200" algn="just">
                  <a:buFont typeface="Arial" panose="020B0604020202020204" pitchFamily="34" charset="0"/>
                  <a:buChar char="•"/>
                </a:pPr>
                <a:r>
                  <a:rPr lang="en-US" sz="3500" b="1" dirty="0">
                    <a:latin typeface="Calibri" panose="020F0502020204030204" pitchFamily="34" charset="0"/>
                    <a:cs typeface="Calibri" panose="020F0502020204030204" pitchFamily="34" charset="0"/>
                  </a:rPr>
                  <a:t>Social media login: </a:t>
                </a:r>
                <a:r>
                  <a:rPr lang="en-US" sz="3500" dirty="0">
                    <a:latin typeface="Calibri" panose="020F0502020204030204" pitchFamily="34" charset="0"/>
                    <a:cs typeface="Calibri" panose="020F0502020204030204" pitchFamily="34" charset="0"/>
                  </a:rPr>
                  <a:t>The functionality of login into EFORT with social media applications such as Facebook, twitter, linked, google, and Instagram were implemented to facilitate the user with a quick way to access.</a:t>
                </a:r>
              </a:p>
              <a:p>
                <a:pPr marL="457200" indent="-457200" algn="just">
                  <a:buFont typeface="Arial" panose="020B0604020202020204" pitchFamily="34" charset="0"/>
                  <a:buChar char="•"/>
                </a:pPr>
                <a:r>
                  <a:rPr lang="en-US" sz="3500" b="1" dirty="0">
                    <a:latin typeface="Calibri" panose="020F0502020204030204" pitchFamily="34" charset="0"/>
                    <a:cs typeface="Calibri" panose="020F0502020204030204" pitchFamily="34" charset="0"/>
                  </a:rPr>
                  <a:t>Time out session deleted: </a:t>
                </a:r>
                <a:r>
                  <a:rPr lang="en-US" sz="3500" dirty="0">
                    <a:latin typeface="Calibri" panose="020F0502020204030204" pitchFamily="34" charset="0"/>
                    <a:cs typeface="Calibri" panose="020F0502020204030204" pitchFamily="34" charset="0"/>
                  </a:rPr>
                  <a:t>The timeout session for the whole WebApp was deleted since it was giving issues to the users to visualize their equity graphs.</a:t>
                </a:r>
                <a:br>
                  <a:rPr lang="en-US" sz="3500" dirty="0">
                    <a:latin typeface="Calibri" panose="020F0502020204030204" pitchFamily="34" charset="0"/>
                    <a:cs typeface="Calibri" panose="020F0502020204030204" pitchFamily="34" charset="0"/>
                  </a:rPr>
                </a:br>
                <a:endParaRPr lang="en-US" sz="3500" b="0" dirty="0">
                  <a:effectLst/>
                  <a:latin typeface="Calibri" panose="020F0502020204030204" pitchFamily="34" charset="0"/>
                  <a:cs typeface="Calibri" panose="020F0502020204030204" pitchFamily="34" charset="0"/>
                </a:endParaRPr>
              </a:p>
            </p:txBody>
          </p:sp>
          <p:sp>
            <p:nvSpPr>
              <p:cNvPr id="33" name="TextBox 54">
                <a:extLst>
                  <a:ext uri="{FF2B5EF4-FFF2-40B4-BE49-F238E27FC236}">
                    <a16:creationId xmlns:a16="http://schemas.microsoft.com/office/drawing/2014/main" id="{1301201B-B5C3-408C-BAF7-99FC8F1A88BF}"/>
                  </a:ext>
                </a:extLst>
              </p:cNvPr>
              <p:cNvSpPr txBox="1">
                <a:spLocks noChangeArrowheads="1"/>
              </p:cNvSpPr>
              <p:nvPr/>
            </p:nvSpPr>
            <p:spPr bwMode="auto">
              <a:xfrm>
                <a:off x="22311604" y="6039234"/>
                <a:ext cx="8785225" cy="81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Our web framework of choice is ASP.NET Core 2.2 working alongside the C# programming language</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Frontend consists of HTML, CSS, JavaScript  and Bootstrap for a responsive and intuitive user interface</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Microsoft SQL Server  operates as the database management system </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Entity Framework is the technology responsible for obtaining object models from the database</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Code is written and tested in the Visual Studio 2017</a:t>
                </a:r>
              </a:p>
              <a:p>
                <a:pPr>
                  <a:buFont typeface="Arial" panose="020B0604020202020204" pitchFamily="34" charset="0"/>
                  <a:buChar char="•"/>
                </a:pPr>
                <a:endParaRPr lang="en-US" altLang="en-US" sz="3500" dirty="0">
                  <a:latin typeface="Calibri" panose="020F0502020204030204" pitchFamily="34" charset="0"/>
                  <a:cs typeface="Calibri" panose="020F0502020204030204" pitchFamily="34" charset="0"/>
                </a:endParaRPr>
              </a:p>
              <a:p>
                <a:pPr>
                  <a:buFont typeface="Arial" panose="020B0604020202020204" pitchFamily="34" charset="0"/>
                  <a:buChar char="•"/>
                </a:pPr>
                <a:endParaRPr lang="en-US" altLang="en-US" sz="3500" dirty="0">
                  <a:latin typeface="Calibri" panose="020F0502020204030204" pitchFamily="34" charset="0"/>
                  <a:cs typeface="Calibri" panose="020F0502020204030204" pitchFamily="34" charset="0"/>
                </a:endParaRPr>
              </a:p>
            </p:txBody>
          </p:sp>
          <p:pic>
            <p:nvPicPr>
              <p:cNvPr id="34" name="Picture 15" descr="A close up of a sign&#10;&#10;Description automatically generated">
                <a:extLst>
                  <a:ext uri="{FF2B5EF4-FFF2-40B4-BE49-F238E27FC236}">
                    <a16:creationId xmlns:a16="http://schemas.microsoft.com/office/drawing/2014/main" id="{81E39FB7-2D09-4627-A84F-6F48E42D69F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769" r="28707"/>
              <a:stretch/>
            </p:blipFill>
            <p:spPr bwMode="auto">
              <a:xfrm>
                <a:off x="27496544" y="2390337"/>
                <a:ext cx="1053765" cy="131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3" descr="A close up of a logo&#10;&#10;Description automatically generated">
                <a:extLst>
                  <a:ext uri="{FF2B5EF4-FFF2-40B4-BE49-F238E27FC236}">
                    <a16:creationId xmlns:a16="http://schemas.microsoft.com/office/drawing/2014/main" id="{5CC9D36E-D269-41E7-BFAB-DADC4C4B4D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11104" y="2139563"/>
                <a:ext cx="163121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1" descr="A close up of a logo&#10;&#10;Description automatically generated">
                <a:extLst>
                  <a:ext uri="{FF2B5EF4-FFF2-40B4-BE49-F238E27FC236}">
                    <a16:creationId xmlns:a16="http://schemas.microsoft.com/office/drawing/2014/main" id="{CE361199-5A64-4D1C-9C89-7DA36B98AA7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59412" y="13279441"/>
                <a:ext cx="1381228" cy="1234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9" descr="A close up of a sign&#10;&#10;Description automatically generated">
                <a:extLst>
                  <a:ext uri="{FF2B5EF4-FFF2-40B4-BE49-F238E27FC236}">
                    <a16:creationId xmlns:a16="http://schemas.microsoft.com/office/drawing/2014/main" id="{D2F6911B-D012-4CB8-A19B-5891F2C3E8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39326" y="2053043"/>
                <a:ext cx="2178786" cy="1701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1">
                <a:extLst>
                  <a:ext uri="{FF2B5EF4-FFF2-40B4-BE49-F238E27FC236}">
                    <a16:creationId xmlns:a16="http://schemas.microsoft.com/office/drawing/2014/main" id="{82D209A5-9843-41B8-BE77-3E36AAE1FA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60872" y="13596003"/>
                <a:ext cx="3593429" cy="92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7">
                <a:extLst>
                  <a:ext uri="{FF2B5EF4-FFF2-40B4-BE49-F238E27FC236}">
                    <a16:creationId xmlns:a16="http://schemas.microsoft.com/office/drawing/2014/main" id="{E2371490-942B-4287-8A67-A777668337B7}"/>
                  </a:ext>
                </a:extLst>
              </p:cNvPr>
              <p:cNvSpPr txBox="1">
                <a:spLocks noChangeArrowheads="1"/>
              </p:cNvSpPr>
              <p:nvPr/>
            </p:nvSpPr>
            <p:spPr bwMode="auto">
              <a:xfrm>
                <a:off x="12008104" y="5863897"/>
                <a:ext cx="8174398" cy="924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sz="3500" b="0" dirty="0">
                    <a:effectLst/>
                    <a:latin typeface="Calibri" panose="020F0502020204030204" pitchFamily="34" charset="0"/>
                    <a:cs typeface="Calibri" panose="020F0502020204030204" pitchFamily="34" charset="0"/>
                  </a:rPr>
                  <a:t>As the semester started, the EFWA team performed an extensive review of the current code and capabilities of the Web Application. The discovery showed that; (1) Traders that counted with a running terminal were able to add the terminals in the Subscription Management, (2) Traders were able to subscribe to a publisher from the report page, (3) If a trader haven't had yet provided a payment for the subscription, they would get automatically redirected to the subscriptions tab, (4) Traders could unsubscribe from any publisher from the report page, and (5) If an user did not have a terminal for a Forex account running, an auto-scheduler will choose one available for them.</a:t>
                </a:r>
              </a:p>
            </p:txBody>
          </p:sp>
          <p:sp>
            <p:nvSpPr>
              <p:cNvPr id="40" name="Rectangle 39">
                <a:extLst>
                  <a:ext uri="{FF2B5EF4-FFF2-40B4-BE49-F238E27FC236}">
                    <a16:creationId xmlns:a16="http://schemas.microsoft.com/office/drawing/2014/main" id="{50090B49-52BC-4A0B-AC33-2D7A1D4B06E8}"/>
                  </a:ext>
                </a:extLst>
              </p:cNvPr>
              <p:cNvSpPr/>
              <p:nvPr/>
            </p:nvSpPr>
            <p:spPr bwMode="auto">
              <a:xfrm>
                <a:off x="12261174" y="16487214"/>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41" name="TextBox 7">
                <a:extLst>
                  <a:ext uri="{FF2B5EF4-FFF2-40B4-BE49-F238E27FC236}">
                    <a16:creationId xmlns:a16="http://schemas.microsoft.com/office/drawing/2014/main" id="{1BAD2CE7-6EBC-4FDC-82EF-F1A1B0D6DC43}"/>
                  </a:ext>
                </a:extLst>
              </p:cNvPr>
              <p:cNvSpPr txBox="1">
                <a:spLocks noChangeArrowheads="1"/>
              </p:cNvSpPr>
              <p:nvPr/>
            </p:nvSpPr>
            <p:spPr bwMode="auto">
              <a:xfrm>
                <a:off x="23607004" y="17564136"/>
                <a:ext cx="7127325"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sz="3500" b="1" dirty="0">
                    <a:latin typeface="Calibri" panose="020F0502020204030204" pitchFamily="34" charset="0"/>
                    <a:cs typeface="Calibri" panose="020F0502020204030204" pitchFamily="34" charset="0"/>
                  </a:rPr>
                  <a:t>5 layer Architectural Pattern</a:t>
                </a:r>
                <a:endParaRPr lang="en-US" altLang="en-US" sz="3500" dirty="0">
                  <a:latin typeface="Calibri" panose="020F0502020204030204" pitchFamily="34" charset="0"/>
                  <a:cs typeface="Calibri" panose="020F0502020204030204" pitchFamily="34" charset="0"/>
                </a:endParaRPr>
              </a:p>
            </p:txBody>
          </p:sp>
          <p:pic>
            <p:nvPicPr>
              <p:cNvPr id="42" name="Picture 67">
                <a:extLst>
                  <a:ext uri="{FF2B5EF4-FFF2-40B4-BE49-F238E27FC236}">
                    <a16:creationId xmlns:a16="http://schemas.microsoft.com/office/drawing/2014/main" id="{5A40C3F0-3469-4B48-AD5F-361BAECB2C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445204" y="18174436"/>
                <a:ext cx="5651783" cy="3685610"/>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7">
                <a:extLst>
                  <a:ext uri="{FF2B5EF4-FFF2-40B4-BE49-F238E27FC236}">
                    <a16:creationId xmlns:a16="http://schemas.microsoft.com/office/drawing/2014/main" id="{D7EC3973-C5B5-4CC4-893D-F2B7E5C4FA00}"/>
                  </a:ext>
                </a:extLst>
              </p:cNvPr>
              <p:cNvSpPr txBox="1">
                <a:spLocks noChangeArrowheads="1"/>
              </p:cNvSpPr>
              <p:nvPr/>
            </p:nvSpPr>
            <p:spPr bwMode="auto">
              <a:xfrm>
                <a:off x="12450722" y="17882225"/>
                <a:ext cx="8852413"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200" b="1" u="sng" dirty="0">
                    <a:latin typeface="Calibri" panose="020F0502020204030204" pitchFamily="34" charset="0"/>
                    <a:cs typeface="Calibri" panose="020F0502020204030204" pitchFamily="34" charset="0"/>
                  </a:rPr>
                  <a:t>Continuous Integration:</a:t>
                </a:r>
                <a:r>
                  <a:rPr lang="en-US" sz="3200" b="1" dirty="0">
                    <a:latin typeface="Calibri" panose="020F0502020204030204" pitchFamily="34" charset="0"/>
                    <a:cs typeface="Calibri" panose="020F0502020204030204" pitchFamily="34" charset="0"/>
                  </a:rPr>
                  <a:t> </a:t>
                </a:r>
                <a:r>
                  <a:rPr lang="en-US" sz="3200" dirty="0">
                    <a:latin typeface="Calibri" panose="020F0502020204030204" pitchFamily="34" charset="0"/>
                    <a:cs typeface="Calibri" panose="020F0502020204030204" pitchFamily="34" charset="0"/>
                  </a:rPr>
                  <a:t>It consists on performing frequent integration of code into the main repository. This method facilitates: early detection of bugs and transparency</a:t>
                </a:r>
                <a:endParaRPr lang="en-US" sz="3200" b="1" u="sng" dirty="0">
                  <a:latin typeface="Calibri" panose="020F0502020204030204" pitchFamily="34" charset="0"/>
                  <a:cs typeface="Calibri" panose="020F0502020204030204" pitchFamily="34" charset="0"/>
                </a:endParaRPr>
              </a:p>
              <a:p>
                <a:endParaRPr lang="en-US" sz="3200" b="1" u="sng" dirty="0">
                  <a:latin typeface="Calibri" panose="020F0502020204030204" pitchFamily="34" charset="0"/>
                  <a:cs typeface="Calibri" panose="020F0502020204030204" pitchFamily="34" charset="0"/>
                </a:endParaRPr>
              </a:p>
              <a:p>
                <a:r>
                  <a:rPr lang="en-US" sz="3200" b="1" u="sng" dirty="0">
                    <a:latin typeface="Calibri" panose="020F0502020204030204" pitchFamily="34" charset="0"/>
                    <a:cs typeface="Calibri" panose="020F0502020204030204" pitchFamily="34" charset="0"/>
                  </a:rPr>
                  <a:t>Continuous Delivery</a:t>
                </a:r>
                <a:r>
                  <a:rPr lang="en-US" sz="3200" dirty="0">
                    <a:latin typeface="Calibri" panose="020F0502020204030204" pitchFamily="34" charset="0"/>
                    <a:cs typeface="Calibri" panose="020F0502020204030204" pitchFamily="34" charset="0"/>
                  </a:rPr>
                  <a:t>: Process of delivering and merging any new type of code with production in a timely manner.</a:t>
                </a:r>
                <a:endParaRPr lang="en-US" sz="3200" b="0" dirty="0">
                  <a:effectLst/>
                  <a:latin typeface="Calibri" panose="020F0502020204030204" pitchFamily="34" charset="0"/>
                  <a:cs typeface="Calibri" panose="020F0502020204030204" pitchFamily="34" charset="0"/>
                </a:endParaRPr>
              </a:p>
            </p:txBody>
          </p:sp>
          <p:sp>
            <p:nvSpPr>
              <p:cNvPr id="44" name="Rectangle 81">
                <a:extLst>
                  <a:ext uri="{FF2B5EF4-FFF2-40B4-BE49-F238E27FC236}">
                    <a16:creationId xmlns:a16="http://schemas.microsoft.com/office/drawing/2014/main" id="{C45A664B-8458-4E2A-B882-2D0AE40F7979}"/>
                  </a:ext>
                </a:extLst>
              </p:cNvPr>
              <p:cNvSpPr>
                <a:spLocks noChangeArrowheads="1"/>
              </p:cNvSpPr>
              <p:nvPr/>
            </p:nvSpPr>
            <p:spPr bwMode="auto">
              <a:xfrm>
                <a:off x="11550195" y="15910620"/>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45" name="TextBox 45">
                <a:extLst>
                  <a:ext uri="{FF2B5EF4-FFF2-40B4-BE49-F238E27FC236}">
                    <a16:creationId xmlns:a16="http://schemas.microsoft.com/office/drawing/2014/main" id="{C74AF304-2357-4AAB-B157-9C3FA1B36713}"/>
                  </a:ext>
                </a:extLst>
              </p:cNvPr>
              <p:cNvSpPr txBox="1">
                <a:spLocks noChangeArrowheads="1"/>
              </p:cNvSpPr>
              <p:nvPr/>
            </p:nvSpPr>
            <p:spPr bwMode="auto">
              <a:xfrm>
                <a:off x="12278287" y="16176695"/>
                <a:ext cx="6660926"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SYSTEM DESIGN</a:t>
                </a:r>
              </a:p>
            </p:txBody>
          </p:sp>
          <p:sp>
            <p:nvSpPr>
              <p:cNvPr id="46" name="TextBox 7">
                <a:extLst>
                  <a:ext uri="{FF2B5EF4-FFF2-40B4-BE49-F238E27FC236}">
                    <a16:creationId xmlns:a16="http://schemas.microsoft.com/office/drawing/2014/main" id="{95105FFA-3193-43EA-8BE3-33DC3AD6365E}"/>
                  </a:ext>
                </a:extLst>
              </p:cNvPr>
              <p:cNvSpPr txBox="1">
                <a:spLocks noChangeArrowheads="1"/>
              </p:cNvSpPr>
              <p:nvPr/>
            </p:nvSpPr>
            <p:spPr bwMode="auto">
              <a:xfrm>
                <a:off x="22954080" y="21914098"/>
                <a:ext cx="8615021"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200" dirty="0">
                    <a:latin typeface="Calibri" panose="020F0502020204030204" pitchFamily="34" charset="0"/>
                    <a:cs typeface="Calibri" panose="020F0502020204030204" pitchFamily="34" charset="0"/>
                  </a:rPr>
                  <a:t>1) </a:t>
                </a:r>
                <a:r>
                  <a:rPr lang="en-US" sz="3200" b="1" dirty="0">
                    <a:latin typeface="Calibri" panose="020F0502020204030204" pitchFamily="34" charset="0"/>
                    <a:cs typeface="Calibri" panose="020F0502020204030204" pitchFamily="34" charset="0"/>
                  </a:rPr>
                  <a:t>Presentation</a:t>
                </a:r>
                <a:r>
                  <a:rPr lang="en-US" sz="3200" dirty="0">
                    <a:latin typeface="Calibri" panose="020F0502020204030204" pitchFamily="34" charset="0"/>
                    <a:cs typeface="Calibri" panose="020F0502020204030204" pitchFamily="34" charset="0"/>
                  </a:rPr>
                  <a:t>: How the application/solution is shown to the consumer. </a:t>
                </a:r>
              </a:p>
              <a:p>
                <a:r>
                  <a:rPr lang="en-US" sz="3200" dirty="0">
                    <a:latin typeface="Calibri" panose="020F0502020204030204" pitchFamily="34" charset="0"/>
                    <a:cs typeface="Calibri" panose="020F0502020204030204" pitchFamily="34" charset="0"/>
                  </a:rPr>
                  <a:t>2) </a:t>
                </a:r>
                <a:r>
                  <a:rPr lang="en-US" sz="3200" b="1" dirty="0">
                    <a:latin typeface="Calibri" panose="020F0502020204030204" pitchFamily="34" charset="0"/>
                    <a:cs typeface="Calibri" panose="020F0502020204030204" pitchFamily="34" charset="0"/>
                  </a:rPr>
                  <a:t>User</a:t>
                </a:r>
                <a:r>
                  <a:rPr lang="en-US" sz="3200" dirty="0">
                    <a:latin typeface="Calibri" panose="020F0502020204030204" pitchFamily="34" charset="0"/>
                    <a:cs typeface="Calibri" panose="020F0502020204030204" pitchFamily="34" charset="0"/>
                  </a:rPr>
                  <a:t> </a:t>
                </a:r>
                <a:r>
                  <a:rPr lang="en-US" sz="3200" b="1" dirty="0">
                    <a:latin typeface="Calibri" panose="020F0502020204030204" pitchFamily="34" charset="0"/>
                    <a:cs typeface="Calibri" panose="020F0502020204030204" pitchFamily="34" charset="0"/>
                  </a:rPr>
                  <a:t>Interface</a:t>
                </a:r>
                <a:r>
                  <a:rPr lang="en-US" sz="3200" dirty="0">
                    <a:latin typeface="Calibri" panose="020F0502020204030204" pitchFamily="34" charset="0"/>
                    <a:cs typeface="Calibri" panose="020F0502020204030204" pitchFamily="34" charset="0"/>
                  </a:rPr>
                  <a:t>: The pages that the users interact with. </a:t>
                </a:r>
              </a:p>
              <a:p>
                <a:r>
                  <a:rPr lang="en-US" sz="3200" dirty="0">
                    <a:latin typeface="Calibri" panose="020F0502020204030204" pitchFamily="34" charset="0"/>
                    <a:cs typeface="Calibri" panose="020F0502020204030204" pitchFamily="34" charset="0"/>
                  </a:rPr>
                  <a:t>3) </a:t>
                </a:r>
                <a:r>
                  <a:rPr lang="en-US" sz="3200" b="1" dirty="0">
                    <a:latin typeface="Calibri" panose="020F0502020204030204" pitchFamily="34" charset="0"/>
                    <a:cs typeface="Calibri" panose="020F0502020204030204" pitchFamily="34" charset="0"/>
                  </a:rPr>
                  <a:t>Business Logic</a:t>
                </a:r>
                <a:r>
                  <a:rPr lang="en-US" sz="3200" dirty="0">
                    <a:latin typeface="Calibri" panose="020F0502020204030204" pitchFamily="34" charset="0"/>
                    <a:cs typeface="Calibri" panose="020F0502020204030204" pitchFamily="34" charset="0"/>
                  </a:rPr>
                  <a:t>: Data validation, security, and processing.</a:t>
                </a:r>
              </a:p>
              <a:p>
                <a:r>
                  <a:rPr lang="en-US" sz="3200" dirty="0">
                    <a:latin typeface="Calibri" panose="020F0502020204030204" pitchFamily="34" charset="0"/>
                    <a:cs typeface="Calibri" panose="020F0502020204030204" pitchFamily="34" charset="0"/>
                  </a:rPr>
                  <a:t>4) </a:t>
                </a:r>
                <a:r>
                  <a:rPr lang="en-US" sz="3200" b="1" dirty="0">
                    <a:latin typeface="Calibri" panose="020F0502020204030204" pitchFamily="34" charset="0"/>
                    <a:cs typeface="Calibri" panose="020F0502020204030204" pitchFamily="34" charset="0"/>
                  </a:rPr>
                  <a:t>Data Access</a:t>
                </a:r>
                <a:r>
                  <a:rPr lang="en-US" sz="3200" dirty="0">
                    <a:latin typeface="Calibri" panose="020F0502020204030204" pitchFamily="34" charset="0"/>
                    <a:cs typeface="Calibri" panose="020F0502020204030204" pitchFamily="34" charset="0"/>
                  </a:rPr>
                  <a:t>: All actions that are performed in the databases, deletes, inserts, and updates.</a:t>
                </a:r>
              </a:p>
              <a:p>
                <a:r>
                  <a:rPr lang="en-US" sz="3200" dirty="0">
                    <a:latin typeface="Calibri" panose="020F0502020204030204" pitchFamily="34" charset="0"/>
                    <a:cs typeface="Calibri" panose="020F0502020204030204" pitchFamily="34" charset="0"/>
                  </a:rPr>
                  <a:t>5) </a:t>
                </a:r>
                <a:r>
                  <a:rPr lang="en-US" sz="3200" b="1" dirty="0">
                    <a:latin typeface="Calibri" panose="020F0502020204030204" pitchFamily="34" charset="0"/>
                    <a:cs typeface="Calibri" panose="020F0502020204030204" pitchFamily="34" charset="0"/>
                  </a:rPr>
                  <a:t>Data Storage</a:t>
                </a:r>
                <a:r>
                  <a:rPr lang="en-US" sz="3200" dirty="0">
                    <a:latin typeface="Calibri" panose="020F0502020204030204" pitchFamily="34" charset="0"/>
                    <a:cs typeface="Calibri" panose="020F0502020204030204" pitchFamily="34" charset="0"/>
                  </a:rPr>
                  <a:t>: The implementation of the data access layer explained previously. </a:t>
                </a:r>
              </a:p>
              <a:p>
                <a:pPr algn="ctr"/>
                <a:endParaRPr lang="en-US" altLang="en-US" sz="3200" dirty="0">
                  <a:latin typeface="Calibri" panose="020F0502020204030204" pitchFamily="34" charset="0"/>
                  <a:cs typeface="Calibri" panose="020F0502020204030204" pitchFamily="34" charset="0"/>
                </a:endParaRPr>
              </a:p>
            </p:txBody>
          </p:sp>
          <p:pic>
            <p:nvPicPr>
              <p:cNvPr id="47" name="Picture 46" descr="A screenshot of a cell phone&#10;&#10;Description automatically generated">
                <a:extLst>
                  <a:ext uri="{FF2B5EF4-FFF2-40B4-BE49-F238E27FC236}">
                    <a16:creationId xmlns:a16="http://schemas.microsoft.com/office/drawing/2014/main" id="{A1A640C1-8AAD-4042-A129-1498095BE11D}"/>
                  </a:ext>
                </a:extLst>
              </p:cNvPr>
              <p:cNvPicPr>
                <a:picLocks noChangeAspect="1"/>
              </p:cNvPicPr>
              <p:nvPr/>
            </p:nvPicPr>
            <p:blipFill rotWithShape="1">
              <a:blip r:embed="rId10">
                <a:extLst>
                  <a:ext uri="{28A0092B-C50C-407E-A947-70E740481C1C}">
                    <a14:useLocalDpi xmlns:a14="http://schemas.microsoft.com/office/drawing/2010/main" val="0"/>
                  </a:ext>
                </a:extLst>
              </a:blip>
              <a:srcRect l="623" t="325" r="877" b="34079"/>
              <a:stretch/>
            </p:blipFill>
            <p:spPr>
              <a:xfrm>
                <a:off x="12720416" y="22522430"/>
                <a:ext cx="8128571" cy="3517638"/>
              </a:xfrm>
              <a:prstGeom prst="rect">
                <a:avLst/>
              </a:prstGeom>
            </p:spPr>
          </p:pic>
          <p:sp>
            <p:nvSpPr>
              <p:cNvPr id="48" name="Rectangle 47">
                <a:extLst>
                  <a:ext uri="{FF2B5EF4-FFF2-40B4-BE49-F238E27FC236}">
                    <a16:creationId xmlns:a16="http://schemas.microsoft.com/office/drawing/2014/main" id="{6C211F43-BD89-4246-894E-B68C2B4883D0}"/>
                  </a:ext>
                </a:extLst>
              </p:cNvPr>
              <p:cNvSpPr/>
              <p:nvPr/>
            </p:nvSpPr>
            <p:spPr>
              <a:xfrm>
                <a:off x="1827729" y="29418326"/>
                <a:ext cx="4119718" cy="630942"/>
              </a:xfrm>
              <a:prstGeom prst="rect">
                <a:avLst/>
              </a:prstGeom>
            </p:spPr>
            <p:txBody>
              <a:bodyPr wrap="none">
                <a:spAutoFit/>
              </a:bodyPr>
              <a:lstStyle/>
              <a:p>
                <a:r>
                  <a:rPr lang="en-US" sz="3500" b="1" u="sng" dirty="0">
                    <a:latin typeface="Calibri" panose="020F0502020204030204" pitchFamily="34" charset="0"/>
                    <a:cs typeface="Calibri" panose="020F0502020204030204" pitchFamily="34" charset="0"/>
                  </a:rPr>
                  <a:t>EFRT-12 - Home Page</a:t>
                </a:r>
              </a:p>
            </p:txBody>
          </p:sp>
          <p:pic>
            <p:nvPicPr>
              <p:cNvPr id="49" name="Picture 71">
                <a:extLst>
                  <a:ext uri="{FF2B5EF4-FFF2-40B4-BE49-F238E27FC236}">
                    <a16:creationId xmlns:a16="http://schemas.microsoft.com/office/drawing/2014/main" id="{B641BDB7-1A03-4C6B-8DB4-AC569D90290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52552" y="30127332"/>
                <a:ext cx="3579962" cy="17855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73">
                <a:extLst>
                  <a:ext uri="{FF2B5EF4-FFF2-40B4-BE49-F238E27FC236}">
                    <a16:creationId xmlns:a16="http://schemas.microsoft.com/office/drawing/2014/main" id="{7208E239-D20B-4E25-891B-BC4C9C7E239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0042" y="30600050"/>
                <a:ext cx="5044169" cy="282829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75">
                <a:extLst>
                  <a:ext uri="{FF2B5EF4-FFF2-40B4-BE49-F238E27FC236}">
                    <a16:creationId xmlns:a16="http://schemas.microsoft.com/office/drawing/2014/main" id="{987E5C25-0527-474C-B3BE-AE137753C14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69581" y="32023834"/>
                <a:ext cx="3579963" cy="2036740"/>
              </a:xfrm>
              <a:prstGeom prst="rect">
                <a:avLst/>
              </a:prstGeom>
              <a:noFill/>
              <a:extLst>
                <a:ext uri="{909E8E84-426E-40DD-AFC4-6F175D3DCCD1}">
                  <a14:hiddenFill xmlns:a14="http://schemas.microsoft.com/office/drawing/2010/main">
                    <a:solidFill>
                      <a:srgbClr val="FFFFFF"/>
                    </a:solidFill>
                  </a14:hiddenFill>
                </a:ext>
              </a:extLst>
            </p:spPr>
          </p:pic>
          <p:sp>
            <p:nvSpPr>
              <p:cNvPr id="52" name="Rectangle 51">
                <a:extLst>
                  <a:ext uri="{FF2B5EF4-FFF2-40B4-BE49-F238E27FC236}">
                    <a16:creationId xmlns:a16="http://schemas.microsoft.com/office/drawing/2014/main" id="{371E6B7F-1192-4FAD-8BDA-3FFE975F908E}"/>
                  </a:ext>
                </a:extLst>
              </p:cNvPr>
              <p:cNvSpPr/>
              <p:nvPr/>
            </p:nvSpPr>
            <p:spPr>
              <a:xfrm>
                <a:off x="1989981" y="34241761"/>
                <a:ext cx="5374035" cy="1169551"/>
              </a:xfrm>
              <a:prstGeom prst="rect">
                <a:avLst/>
              </a:prstGeom>
            </p:spPr>
            <p:txBody>
              <a:bodyPr wrap="none">
                <a:spAutoFit/>
              </a:bodyPr>
              <a:lstStyle/>
              <a:p>
                <a:r>
                  <a:rPr lang="en-US" sz="3500" b="1" u="sng" dirty="0">
                    <a:latin typeface="Calibri" panose="020F0502020204030204" pitchFamily="34" charset="0"/>
                    <a:cs typeface="Calibri" panose="020F0502020204030204" pitchFamily="34" charset="0"/>
                  </a:rPr>
                  <a:t>EFRT-30 - Login with Google</a:t>
                </a:r>
              </a:p>
              <a:p>
                <a:endParaRPr lang="en-US" sz="3500" dirty="0">
                  <a:latin typeface="Calibri" panose="020F0502020204030204" pitchFamily="34" charset="0"/>
                  <a:cs typeface="Calibri" panose="020F0502020204030204" pitchFamily="34" charset="0"/>
                </a:endParaRPr>
              </a:p>
            </p:txBody>
          </p:sp>
          <p:pic>
            <p:nvPicPr>
              <p:cNvPr id="53" name="Picture 77">
                <a:extLst>
                  <a:ext uri="{FF2B5EF4-FFF2-40B4-BE49-F238E27FC236}">
                    <a16:creationId xmlns:a16="http://schemas.microsoft.com/office/drawing/2014/main" id="{690E27B2-E086-4055-8D0B-4D56FBBA92B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5278" y="37617572"/>
                <a:ext cx="3914726" cy="2247900"/>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79">
                <a:extLst>
                  <a:ext uri="{FF2B5EF4-FFF2-40B4-BE49-F238E27FC236}">
                    <a16:creationId xmlns:a16="http://schemas.microsoft.com/office/drawing/2014/main" id="{E92EC4CA-4E8A-4F18-8E49-DEDDD259083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44299" y="35763403"/>
                <a:ext cx="4664710" cy="265443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1">
                <a:extLst>
                  <a:ext uri="{FF2B5EF4-FFF2-40B4-BE49-F238E27FC236}">
                    <a16:creationId xmlns:a16="http://schemas.microsoft.com/office/drawing/2014/main" id="{C7F3B710-E63F-4E1D-8ED2-89E0B1723C7E}"/>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85278" y="34842553"/>
                <a:ext cx="3838525" cy="265443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85">
                <a:extLst>
                  <a:ext uri="{FF2B5EF4-FFF2-40B4-BE49-F238E27FC236}">
                    <a16:creationId xmlns:a16="http://schemas.microsoft.com/office/drawing/2014/main" id="{5E289C16-89C1-45AE-B739-DF9F5A0789E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2636950" y="29307225"/>
                <a:ext cx="5943600" cy="333748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7">
                <a:extLst>
                  <a:ext uri="{FF2B5EF4-FFF2-40B4-BE49-F238E27FC236}">
                    <a16:creationId xmlns:a16="http://schemas.microsoft.com/office/drawing/2014/main" id="{4593A294-E380-4FCD-A2A6-E7DDAED0039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403479" y="32804401"/>
                <a:ext cx="7445508" cy="3451303"/>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9">
                <a:extLst>
                  <a:ext uri="{FF2B5EF4-FFF2-40B4-BE49-F238E27FC236}">
                    <a16:creationId xmlns:a16="http://schemas.microsoft.com/office/drawing/2014/main" id="{45D4BB09-AB33-4EF1-9B8E-3B7954C0DB3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684310" y="36547507"/>
                <a:ext cx="7445507" cy="3997187"/>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91">
                <a:extLst>
                  <a:ext uri="{FF2B5EF4-FFF2-40B4-BE49-F238E27FC236}">
                    <a16:creationId xmlns:a16="http://schemas.microsoft.com/office/drawing/2014/main" id="{DEB5C6A9-C2A8-49D8-B11E-128E28E8D446}"/>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412833" y="28475649"/>
                <a:ext cx="7996542" cy="353693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93">
                <a:extLst>
                  <a:ext uri="{FF2B5EF4-FFF2-40B4-BE49-F238E27FC236}">
                    <a16:creationId xmlns:a16="http://schemas.microsoft.com/office/drawing/2014/main" id="{A716F15E-2BBF-49CD-9A6C-C4BDD87EB7DD}"/>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2105333" y="36348412"/>
                <a:ext cx="6452511" cy="3938696"/>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95">
                <a:extLst>
                  <a:ext uri="{FF2B5EF4-FFF2-40B4-BE49-F238E27FC236}">
                    <a16:creationId xmlns:a16="http://schemas.microsoft.com/office/drawing/2014/main" id="{1D2398BE-CD45-4573-AFF3-0683FFBAEF1B}"/>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3827120" y="32081961"/>
                <a:ext cx="6816979" cy="4043173"/>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214758032"/>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6B1D21-9451-4AB2-8565-E2336E70E3F2}">
  <ds:schemaRefs>
    <ds:schemaRef ds:uri="http://schemas.microsoft.com/sharepoint/v3/contenttype/forms"/>
  </ds:schemaRefs>
</ds:datastoreItem>
</file>

<file path=customXml/itemProps3.xml><?xml version="1.0" encoding="utf-8"?>
<ds:datastoreItem xmlns:ds="http://schemas.openxmlformats.org/officeDocument/2006/customXml" ds:itemID="{E9D0FBBD-7E58-41C3-B471-AF5337BC12FD}">
  <ds:schemaRefs>
    <ds:schemaRef ds:uri="http://purl.org/dc/terms/"/>
    <ds:schemaRef ds:uri="http://schemas.microsoft.com/office/2006/documentManagement/types"/>
    <ds:schemaRef ds:uri="5d610656-f6da-46b1-9092-422d3feedac8"/>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12855</TotalTime>
  <Words>633</Words>
  <Application>Microsoft Office PowerPoint</Application>
  <PresentationFormat>Custom</PresentationFormat>
  <Paragraphs>40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Arial Black</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Rosamaria Belisario</cp:lastModifiedBy>
  <cp:revision>43</cp:revision>
  <dcterms:created xsi:type="dcterms:W3CDTF">2012-11-19T15:27:41Z</dcterms:created>
  <dcterms:modified xsi:type="dcterms:W3CDTF">2020-04-27T03:52:01Z</dcterms:modified>
</cp:coreProperties>
</file>