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6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52e856b74c_1_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52e856b74c_1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g52e856b74c_1_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3" name="Google Shape;23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2" name="Google Shape;26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84220b68eb_1_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g84220b68eb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64" name="Google Shape;164;g84220b68eb_1_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84220b68eb_0_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g84220b68e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73" name="Google Shape;173;g84220b68eb_0_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83" name="Google Shape;183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84220b68eb_1_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g84220b68eb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92" name="Google Shape;192;g84220b68eb_1_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52e856b74c_1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52e856b74c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g52e856b74c_1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52e856b74c_1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52e856b74c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52e856b74c_1_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52e856b74c_1_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52e856b74c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52e856b74c_1_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9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9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TitleSlide.png" id="18" name="Google Shape;18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ctrTitle"/>
          </p:nvPr>
        </p:nvSpPr>
        <p:spPr>
          <a:xfrm>
            <a:off x="1600200" y="2492375"/>
            <a:ext cx="6762749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" type="subTitle"/>
          </p:nvPr>
        </p:nvSpPr>
        <p:spPr>
          <a:xfrm>
            <a:off x="1600201" y="3966882"/>
            <a:ext cx="676274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2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94" name="Google Shape;94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Caption.png" id="99" name="Google Shape;99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2"/>
          <p:cNvSpPr txBox="1"/>
          <p:nvPr>
            <p:ph type="title"/>
          </p:nvPr>
        </p:nvSpPr>
        <p:spPr>
          <a:xfrm>
            <a:off x="779464" y="590550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2"/>
          <p:cNvSpPr txBox="1"/>
          <p:nvPr>
            <p:ph idx="1" type="body"/>
          </p:nvPr>
        </p:nvSpPr>
        <p:spPr>
          <a:xfrm>
            <a:off x="4693023" y="739588"/>
            <a:ext cx="3657600" cy="530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2" name="Google Shape;102;p12"/>
          <p:cNvSpPr txBox="1"/>
          <p:nvPr>
            <p:ph idx="2" type="body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3" name="Google Shape;103;p12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2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2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.png" id="107" name="Google Shape;107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3"/>
          <p:cNvSpPr txBox="1"/>
          <p:nvPr>
            <p:ph type="title"/>
          </p:nvPr>
        </p:nvSpPr>
        <p:spPr>
          <a:xfrm>
            <a:off x="3886200" y="533400"/>
            <a:ext cx="447675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3"/>
          <p:cNvSpPr txBox="1"/>
          <p:nvPr>
            <p:ph idx="1" type="body"/>
          </p:nvPr>
        </p:nvSpPr>
        <p:spPr>
          <a:xfrm>
            <a:off x="3886124" y="1828800"/>
            <a:ext cx="4474539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0" name="Google Shape;110;p13"/>
          <p:cNvSpPr/>
          <p:nvPr>
            <p:ph idx="2" type="pic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fmla="val 17325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1" name="Google Shape;111;p13"/>
          <p:cNvSpPr txBox="1"/>
          <p:nvPr>
            <p:ph idx="10" type="dt"/>
          </p:nvPr>
        </p:nvSpPr>
        <p:spPr>
          <a:xfrm>
            <a:off x="38862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3"/>
          <p:cNvSpPr txBox="1"/>
          <p:nvPr>
            <p:ph idx="11" type="ftr"/>
          </p:nvPr>
        </p:nvSpPr>
        <p:spPr>
          <a:xfrm>
            <a:off x="5867400" y="6288088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3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, Alt.">
  <p:cSld name="Picture with Caption, Alt.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15" name="Google Shape;115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4"/>
          <p:cNvSpPr txBox="1"/>
          <p:nvPr>
            <p:ph type="title"/>
          </p:nvPr>
        </p:nvSpPr>
        <p:spPr>
          <a:xfrm>
            <a:off x="4710953" y="533400"/>
            <a:ext cx="365760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4"/>
          <p:cNvSpPr/>
          <p:nvPr>
            <p:ph idx="2" type="pic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8" name="Google Shape;118;p14"/>
          <p:cNvSpPr txBox="1"/>
          <p:nvPr>
            <p:ph idx="1" type="body"/>
          </p:nvPr>
        </p:nvSpPr>
        <p:spPr>
          <a:xfrm>
            <a:off x="4710412" y="1828800"/>
            <a:ext cx="36576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9" name="Google Shape;119;p14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4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1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above Caption">
  <p:cSld name="Picture above Capti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23" name="Google Shape;123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5"/>
          <p:cNvSpPr txBox="1"/>
          <p:nvPr>
            <p:ph type="title"/>
          </p:nvPr>
        </p:nvSpPr>
        <p:spPr>
          <a:xfrm>
            <a:off x="808038" y="3778624"/>
            <a:ext cx="7560515" cy="11026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15"/>
          <p:cNvSpPr/>
          <p:nvPr>
            <p:ph idx="2" type="pic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fmla="val 7476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6" name="Google Shape;126;p15"/>
          <p:cNvSpPr txBox="1"/>
          <p:nvPr>
            <p:ph idx="1" type="body"/>
          </p:nvPr>
        </p:nvSpPr>
        <p:spPr>
          <a:xfrm>
            <a:off x="808034" y="4827493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7" name="Google Shape;127;p15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15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1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1" name="Google Shape;13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6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16"/>
          <p:cNvSpPr txBox="1"/>
          <p:nvPr>
            <p:ph idx="1" type="body"/>
          </p:nvPr>
        </p:nvSpPr>
        <p:spPr>
          <a:xfrm rot="5400000">
            <a:off x="2466975" y="141288"/>
            <a:ext cx="4208463" cy="7583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1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1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8" name="Google Shape;138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7"/>
          <p:cNvSpPr txBox="1"/>
          <p:nvPr>
            <p:ph type="title"/>
          </p:nvPr>
        </p:nvSpPr>
        <p:spPr>
          <a:xfrm rot="5400000">
            <a:off x="5373267" y="2734843"/>
            <a:ext cx="5268912" cy="135815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17"/>
          <p:cNvSpPr txBox="1"/>
          <p:nvPr>
            <p:ph idx="1" type="body"/>
          </p:nvPr>
        </p:nvSpPr>
        <p:spPr>
          <a:xfrm rot="5400000">
            <a:off x="1230313" y="328613"/>
            <a:ext cx="5268911" cy="6170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17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17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1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25" name="Google Shape;25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SectionHeader.png" id="32" name="Google Shape;32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4"/>
          <p:cNvSpPr txBox="1"/>
          <p:nvPr>
            <p:ph type="title"/>
          </p:nvPr>
        </p:nvSpPr>
        <p:spPr>
          <a:xfrm>
            <a:off x="779463" y="2591360"/>
            <a:ext cx="7583487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400" cap="none">
                <a:solidFill>
                  <a:srgbClr val="001D4D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" type="body"/>
          </p:nvPr>
        </p:nvSpPr>
        <p:spPr>
          <a:xfrm>
            <a:off x="779463" y="3950354"/>
            <a:ext cx="7583487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cap="none">
                <a:solidFill>
                  <a:srgbClr val="001D4D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4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39" name="Google Shape;39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2" name="Google Shape;42;p5"/>
          <p:cNvSpPr txBox="1"/>
          <p:nvPr>
            <p:ph idx="2" type="body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3" name="Google Shape;43;p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47" name="Google Shape;47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6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" name="Google Shape;49;p6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" name="Google Shape;50;p6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1" name="Google Shape;51;p6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2" name="Google Shape;52;p6"/>
          <p:cNvSpPr txBox="1"/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idx="1" type="body"/>
          </p:nvPr>
        </p:nvSpPr>
        <p:spPr>
          <a:xfrm>
            <a:off x="779463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6"/>
          <p:cNvSpPr txBox="1"/>
          <p:nvPr>
            <p:ph idx="2" type="body"/>
          </p:nvPr>
        </p:nvSpPr>
        <p:spPr>
          <a:xfrm>
            <a:off x="779463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5" name="Google Shape;55;p6"/>
          <p:cNvSpPr txBox="1"/>
          <p:nvPr>
            <p:ph idx="3" type="body"/>
          </p:nvPr>
        </p:nvSpPr>
        <p:spPr>
          <a:xfrm>
            <a:off x="4705350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6" name="Google Shape;56;p6"/>
          <p:cNvSpPr txBox="1"/>
          <p:nvPr>
            <p:ph idx="4" type="body"/>
          </p:nvPr>
        </p:nvSpPr>
        <p:spPr>
          <a:xfrm>
            <a:off x="4705350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7" name="Google Shape;57;p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Content, Top and Bottom">
  <p:cSld name="2 Content, Top and Bottom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1" name="Google Shape;61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7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7"/>
          <p:cNvSpPr txBox="1"/>
          <p:nvPr>
            <p:ph idx="1" type="body"/>
          </p:nvPr>
        </p:nvSpPr>
        <p:spPr>
          <a:xfrm>
            <a:off x="779462" y="1828801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4" name="Google Shape;64;p7"/>
          <p:cNvSpPr txBox="1"/>
          <p:nvPr>
            <p:ph idx="2" type="body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5" name="Google Shape;65;p7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7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Content">
  <p:cSld name="3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9" name="Google Shape;6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8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8"/>
          <p:cNvSpPr txBox="1"/>
          <p:nvPr>
            <p:ph idx="1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2" name="Google Shape;72;p8"/>
          <p:cNvSpPr txBox="1"/>
          <p:nvPr>
            <p:ph idx="2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3" name="Google Shape;73;p8"/>
          <p:cNvSpPr txBox="1"/>
          <p:nvPr>
            <p:ph idx="3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4" name="Google Shape;74;p8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8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Content">
  <p:cSld name="4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78" name="Google Shape;7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9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9"/>
          <p:cNvSpPr txBox="1"/>
          <p:nvPr>
            <p:ph idx="1" type="body"/>
          </p:nvPr>
        </p:nvSpPr>
        <p:spPr>
          <a:xfrm>
            <a:off x="77946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1" name="Google Shape;81;p9"/>
          <p:cNvSpPr txBox="1"/>
          <p:nvPr>
            <p:ph idx="2" type="body"/>
          </p:nvPr>
        </p:nvSpPr>
        <p:spPr>
          <a:xfrm>
            <a:off x="77946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2" name="Google Shape;82;p9"/>
          <p:cNvSpPr txBox="1"/>
          <p:nvPr>
            <p:ph idx="3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3" name="Google Shape;83;p9"/>
          <p:cNvSpPr txBox="1"/>
          <p:nvPr>
            <p:ph idx="4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4" name="Google Shape;84;p9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9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8" name="Google Shape;88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fmla="val 9416" name="adj1"/>
              <a:gd fmla="val 0" name="adj2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⚫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429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42900" lvl="3" marL="18288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42900" lvl="4" marL="22860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FIULogo_H_CMYK_fx.png" id="16" name="Google Shape;1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g"/><Relationship Id="rId4" Type="http://schemas.openxmlformats.org/officeDocument/2006/relationships/image" Target="../media/image1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jpg"/><Relationship Id="rId4" Type="http://schemas.openxmlformats.org/officeDocument/2006/relationships/image" Target="../media/image1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2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8"/>
          <p:cNvSpPr txBox="1"/>
          <p:nvPr>
            <p:ph type="ctrTitle"/>
          </p:nvPr>
        </p:nvSpPr>
        <p:spPr>
          <a:xfrm>
            <a:off x="6360875" y="4290500"/>
            <a:ext cx="2403000" cy="120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/>
            </a:br>
            <a:r>
              <a:rPr b="1" lang="en-US" sz="1100"/>
              <a:t>Team Member(s):</a:t>
            </a:r>
            <a:br>
              <a:rPr b="1" lang="en-US" sz="1100"/>
            </a:br>
            <a:r>
              <a:rPr lang="en-US" sz="1100"/>
              <a:t>    - Rosamaria Belisario</a:t>
            </a:r>
            <a:endParaRPr sz="11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rbeli016@fiu.edu</a:t>
            </a:r>
            <a:br>
              <a:rPr lang="en-US" sz="1100"/>
            </a:br>
            <a:r>
              <a:rPr lang="en-US" sz="1100"/>
              <a:t>     - Eduardo Paredes-Diago</a:t>
            </a:r>
            <a:endParaRPr sz="11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epare017@fiu.edu</a:t>
            </a:r>
            <a:br>
              <a:rPr lang="en-US" sz="1100"/>
            </a:br>
            <a:br>
              <a:rPr lang="en-US" sz="1100"/>
            </a:br>
            <a:r>
              <a:rPr b="1" lang="en-US" sz="1100"/>
              <a:t>Product Owner(s): </a:t>
            </a:r>
            <a:r>
              <a:rPr lang="en-US" sz="1100"/>
              <a:t>Masoud Sadjadi</a:t>
            </a:r>
            <a:br>
              <a:rPr lang="en-US" sz="1100"/>
            </a:br>
            <a:r>
              <a:rPr b="1" lang="en-US" sz="1100"/>
              <a:t>Professor:</a:t>
            </a:r>
            <a:r>
              <a:rPr lang="en-US" sz="1100"/>
              <a:t> Masoud Sadjadi</a:t>
            </a:r>
            <a:endParaRPr sz="1100"/>
          </a:p>
        </p:txBody>
      </p:sp>
      <p:sp>
        <p:nvSpPr>
          <p:cNvPr id="150" name="Google Shape;150;p18"/>
          <p:cNvSpPr txBox="1"/>
          <p:nvPr>
            <p:ph idx="1" type="subTitle"/>
          </p:nvPr>
        </p:nvSpPr>
        <p:spPr>
          <a:xfrm>
            <a:off x="423150" y="6572674"/>
            <a:ext cx="8686800" cy="3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>
                <a:solidFill>
                  <a:schemeClr val="dk1"/>
                </a:solidFill>
              </a:rPr>
              <a:t>04/27/2020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51" name="Google Shape;151;p18"/>
          <p:cNvSpPr txBox="1"/>
          <p:nvPr/>
        </p:nvSpPr>
        <p:spPr>
          <a:xfrm>
            <a:off x="228600" y="895550"/>
            <a:ext cx="8686800" cy="1171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b="1" i="0" lang="en-US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1" i="0" lang="en-US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Spring 2020</a:t>
            </a:r>
            <a:endParaRPr/>
          </a:p>
        </p:txBody>
      </p:sp>
      <p:sp>
        <p:nvSpPr>
          <p:cNvPr id="152" name="Google Shape;152;p18"/>
          <p:cNvSpPr txBox="1"/>
          <p:nvPr/>
        </p:nvSpPr>
        <p:spPr>
          <a:xfrm>
            <a:off x="255842" y="2672712"/>
            <a:ext cx="8686800" cy="1171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EForT – EFWA SP20</a:t>
            </a:r>
            <a:endParaRPr/>
          </a:p>
        </p:txBody>
      </p:sp>
      <p:sp>
        <p:nvSpPr>
          <p:cNvPr id="153" name="Google Shape;153;p18"/>
          <p:cNvSpPr/>
          <p:nvPr/>
        </p:nvSpPr>
        <p:spPr>
          <a:xfrm>
            <a:off x="1806591" y="5837001"/>
            <a:ext cx="5530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142A48"/>
                </a:solidFill>
                <a:latin typeface="Arial"/>
                <a:ea typeface="Arial"/>
                <a:cs typeface="Arial"/>
                <a:sym typeface="Arial"/>
              </a:rPr>
              <a:t>School of Computing and Information Sciences</a:t>
            </a:r>
            <a:br>
              <a:rPr b="1" i="0" lang="en-US" sz="1200" u="none" cap="none" strike="noStrike">
                <a:solidFill>
                  <a:srgbClr val="142A48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1200" u="none" cap="none" strike="noStrike">
                <a:solidFill>
                  <a:srgbClr val="142A48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1" i="0" sz="1200" u="none" cap="none" strike="noStrike">
              <a:solidFill>
                <a:srgbClr val="142A4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7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User Story - EFRT-62</a:t>
            </a:r>
            <a:endParaRPr/>
          </a:p>
        </p:txBody>
      </p:sp>
      <p:pic>
        <p:nvPicPr>
          <p:cNvPr id="229" name="Google Shape;22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163" y="2825075"/>
            <a:ext cx="4086700" cy="1851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7487" y="2580675"/>
            <a:ext cx="4086699" cy="234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8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Architecture</a:t>
            </a:r>
            <a:endParaRPr/>
          </a:p>
        </p:txBody>
      </p:sp>
      <p:sp>
        <p:nvSpPr>
          <p:cNvPr id="237" name="Google Shape;237;p28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Continuous</a:t>
            </a:r>
            <a:r>
              <a:rPr lang="en-US"/>
              <a:t> Integration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Efficiency and rapid delivery in the development process. It consists on performing frequent integration of code into the main repository. 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This method facilitates:</a:t>
            </a:r>
            <a:endParaRPr sz="14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Early detection of bugs</a:t>
            </a:r>
            <a:endParaRPr sz="14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Transparency</a:t>
            </a:r>
            <a:endParaRPr sz="14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Cost-Effectiveness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Continuous</a:t>
            </a:r>
            <a:r>
              <a:rPr lang="en-US"/>
              <a:t> Delivery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Process of delivering and merging any new type of code with production in a timely manner.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This method provides:</a:t>
            </a:r>
            <a:endParaRPr sz="14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Risk reduction</a:t>
            </a:r>
            <a:endParaRPr sz="14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High-quality Application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9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Deployment</a:t>
            </a:r>
            <a:endParaRPr/>
          </a:p>
        </p:txBody>
      </p:sp>
      <p:pic>
        <p:nvPicPr>
          <p:cNvPr id="244" name="Google Shape;24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1725" y="2009353"/>
            <a:ext cx="5777550" cy="32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Architectural Pattern</a:t>
            </a:r>
            <a:endParaRPr/>
          </a:p>
        </p:txBody>
      </p:sp>
      <p:sp>
        <p:nvSpPr>
          <p:cNvPr id="251" name="Google Shape;251;p30"/>
          <p:cNvSpPr txBox="1"/>
          <p:nvPr>
            <p:ph idx="1" type="body"/>
          </p:nvPr>
        </p:nvSpPr>
        <p:spPr>
          <a:xfrm>
            <a:off x="735225" y="1581025"/>
            <a:ext cx="80166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5-layer architecture: (1) Presentation, (2) User interface, (3) Business logic, (4) Data access, and (5) Data storage.</a:t>
            </a:r>
            <a:endParaRPr/>
          </a:p>
        </p:txBody>
      </p:sp>
      <p:pic>
        <p:nvPicPr>
          <p:cNvPr id="252" name="Google Shape;25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1275" y="2484025"/>
            <a:ext cx="5340325" cy="348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1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Minimal Class Diagram</a:t>
            </a:r>
            <a:endParaRPr/>
          </a:p>
        </p:txBody>
      </p:sp>
      <p:pic>
        <p:nvPicPr>
          <p:cNvPr id="259" name="Google Shape;25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2550" y="1763525"/>
            <a:ext cx="6563099" cy="419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266" name="Google Shape;266;p32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20675" lvl="1" marL="577850" rtl="0" algn="l">
              <a:spcBef>
                <a:spcPts val="0"/>
              </a:spcBef>
              <a:spcAft>
                <a:spcPts val="0"/>
              </a:spcAft>
              <a:buSzPts val="2200"/>
              <a:buChar char="⚫"/>
            </a:pPr>
            <a:r>
              <a:rPr lang="en-US"/>
              <a:t>EForT Admin are able to:</a:t>
            </a:r>
            <a:endParaRPr/>
          </a:p>
          <a:p>
            <a:pPr indent="-282575" lvl="2" marL="860425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Stay log in the system without the session restarting</a:t>
            </a:r>
            <a:endParaRPr/>
          </a:p>
          <a:p>
            <a:pPr indent="-282575" lvl="2" marL="860425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Impersonate all other roles without issues.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20675" lvl="1" marL="577850" rtl="0" algn="l">
              <a:spcBef>
                <a:spcPts val="0"/>
              </a:spcBef>
              <a:spcAft>
                <a:spcPts val="0"/>
              </a:spcAft>
              <a:buSzPts val="2200"/>
              <a:buChar char="⚫"/>
            </a:pPr>
            <a:r>
              <a:rPr lang="en-US" sz="2000"/>
              <a:t>EForT User are able to:</a:t>
            </a:r>
            <a:endParaRPr sz="2000"/>
          </a:p>
          <a:p>
            <a:pPr indent="-282575" lvl="2" marL="860425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Log In using Google and Facebook</a:t>
            </a:r>
            <a:endParaRPr sz="1800"/>
          </a:p>
          <a:p>
            <a:pPr indent="-282575" lvl="2" marL="860425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Stay log on the system without the session restarting.</a:t>
            </a:r>
            <a:endParaRPr sz="1800"/>
          </a:p>
          <a:p>
            <a:pPr indent="-282575" lvl="2" marL="860425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See a Homepage that provides all the relevant information about EForT.</a:t>
            </a:r>
            <a:endParaRPr sz="1800"/>
          </a:p>
          <a:p>
            <a:pPr indent="0" lvl="0" marL="57785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9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Problem definition</a:t>
            </a:r>
            <a:endParaRPr b="1"/>
          </a:p>
        </p:txBody>
      </p:sp>
      <p:sp>
        <p:nvSpPr>
          <p:cNvPr id="160" name="Google Shape;160;p19"/>
          <p:cNvSpPr txBox="1"/>
          <p:nvPr>
            <p:ph idx="1" type="body"/>
          </p:nvPr>
        </p:nvSpPr>
        <p:spPr>
          <a:xfrm>
            <a:off x="779504" y="159628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57175" lvl="0" marL="282575" rtl="0" algn="l"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 sz="1400"/>
              <a:t>Empowered Forex Traders Web App (EFWA) is a web app for a fictitious Forex Meta-Broker company that aims to help individuals with low to none experience or knowledge about the Foreign Exchange Market. The application aims to support the trading process like a trading professional by mimicking the actions of some historically-proven successful trading algorithms on-demand for a flat monthly subscription fee.</a:t>
            </a:r>
            <a:endParaRPr sz="1400"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-2698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600"/>
              <a:buChar char="⚫"/>
            </a:pPr>
            <a:r>
              <a:rPr b="1" lang="en-US" sz="1600"/>
              <a:t>Problem User</a:t>
            </a:r>
            <a:endParaRPr b="1" sz="1600"/>
          </a:p>
          <a:p>
            <a:pPr indent="-2698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Char char="⚫"/>
            </a:pPr>
            <a:r>
              <a:rPr lang="en-US" sz="1600"/>
              <a:t>Any user should be able to login with its favorite social media. </a:t>
            </a:r>
            <a:endParaRPr sz="1600"/>
          </a:p>
          <a:p>
            <a:pPr indent="-257175" lvl="3" marL="1143000" rtl="0" algn="l"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 sz="1400"/>
              <a:t>Google</a:t>
            </a:r>
            <a:endParaRPr sz="1400"/>
          </a:p>
          <a:p>
            <a:pPr indent="-257175" lvl="3" marL="1143000" rtl="0" algn="l"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 sz="1400"/>
              <a:t>Facebook</a:t>
            </a:r>
            <a:endParaRPr sz="1400"/>
          </a:p>
          <a:p>
            <a:pPr indent="-269875" lvl="1" marL="577850" rtl="0" algn="l"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en-US" sz="1600"/>
              <a:t>Any user should be able to see a Homepage that provides them with enough information regarding EForT</a:t>
            </a:r>
            <a:endParaRPr sz="1600"/>
          </a:p>
          <a:p>
            <a:pPr indent="-269875" lvl="1" marL="577850" rtl="0" algn="l"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en-US" sz="1600"/>
              <a:t>Any user needs to don’t be </a:t>
            </a:r>
            <a:r>
              <a:rPr lang="en-US" sz="1600"/>
              <a:t>kicked out</a:t>
            </a:r>
            <a:r>
              <a:rPr lang="en-US" sz="1600"/>
              <a:t> of the system in order to do all the proper activities. </a:t>
            </a:r>
            <a:endParaRPr sz="1600"/>
          </a:p>
          <a:p>
            <a:pPr indent="-269875" lvl="1" marL="577850" rtl="0" algn="l"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en-US" sz="1600"/>
              <a:t>Any admin needs to being able to impersonate any role </a:t>
            </a:r>
            <a:r>
              <a:rPr lang="en-US" sz="1600"/>
              <a:t>within</a:t>
            </a:r>
            <a:r>
              <a:rPr lang="en-US" sz="1600"/>
              <a:t> the system.</a:t>
            </a:r>
            <a:endParaRPr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0"/>
          <p:cNvSpPr txBox="1"/>
          <p:nvPr>
            <p:ph type="title"/>
          </p:nvPr>
        </p:nvSpPr>
        <p:spPr>
          <a:xfrm>
            <a:off x="779475" y="381000"/>
            <a:ext cx="78663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User Stories - EFRT-30</a:t>
            </a:r>
            <a:endParaRPr b="1"/>
          </a:p>
        </p:txBody>
      </p:sp>
      <p:sp>
        <p:nvSpPr>
          <p:cNvPr id="167" name="Google Shape;167;p20"/>
          <p:cNvSpPr txBox="1"/>
          <p:nvPr/>
        </p:nvSpPr>
        <p:spPr>
          <a:xfrm>
            <a:off x="951535" y="1640080"/>
            <a:ext cx="7239300" cy="18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•"/>
            </a:pPr>
            <a:r>
              <a:rPr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As a user, I would like to create an account in EForT using my Google account, because I would like to link all my accounts and streamline the account creation process.</a:t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8" name="Google Shape;16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0050" y="3396024"/>
            <a:ext cx="4637625" cy="256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0"/>
          <p:cNvSpPr txBox="1"/>
          <p:nvPr/>
        </p:nvSpPr>
        <p:spPr>
          <a:xfrm>
            <a:off x="3022975" y="5851050"/>
            <a:ext cx="3296100" cy="6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 Case Diagram of Login with Google User Story</a:t>
            </a:r>
            <a:endParaRPr sz="10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1"/>
          <p:cNvSpPr txBox="1"/>
          <p:nvPr>
            <p:ph type="title"/>
          </p:nvPr>
        </p:nvSpPr>
        <p:spPr>
          <a:xfrm>
            <a:off x="909050" y="1361225"/>
            <a:ext cx="3171000" cy="1357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Sequence Diagram of Login with Google User Story</a:t>
            </a:r>
            <a:endParaRPr sz="2400"/>
          </a:p>
        </p:txBody>
      </p:sp>
      <p:sp>
        <p:nvSpPr>
          <p:cNvPr id="176" name="Google Shape;176;p21"/>
          <p:cNvSpPr txBox="1"/>
          <p:nvPr>
            <p:ph type="title"/>
          </p:nvPr>
        </p:nvSpPr>
        <p:spPr>
          <a:xfrm>
            <a:off x="5021000" y="1425600"/>
            <a:ext cx="3345900" cy="1007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1200"/>
              </a:spcBef>
              <a:spcAft>
                <a:spcPts val="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/>
              <a:t>Class Diagram of Login with Google User Story</a:t>
            </a:r>
            <a:endParaRPr sz="2400"/>
          </a:p>
        </p:txBody>
      </p:sp>
      <p:pic>
        <p:nvPicPr>
          <p:cNvPr id="177" name="Google Shape;17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0125" y="2990675"/>
            <a:ext cx="4035650" cy="301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7075" y="3388575"/>
            <a:ext cx="4202025" cy="238412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1"/>
          <p:cNvSpPr txBox="1"/>
          <p:nvPr>
            <p:ph type="title"/>
          </p:nvPr>
        </p:nvSpPr>
        <p:spPr>
          <a:xfrm>
            <a:off x="779475" y="381000"/>
            <a:ext cx="78663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User Story - EFRT-30</a:t>
            </a:r>
            <a:endParaRPr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2"/>
          <p:cNvSpPr txBox="1"/>
          <p:nvPr>
            <p:ph type="title"/>
          </p:nvPr>
        </p:nvSpPr>
        <p:spPr>
          <a:xfrm>
            <a:off x="779475" y="381000"/>
            <a:ext cx="78663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User Story - EFRT-12</a:t>
            </a:r>
            <a:endParaRPr b="1"/>
          </a:p>
        </p:txBody>
      </p:sp>
      <p:sp>
        <p:nvSpPr>
          <p:cNvPr id="186" name="Google Shape;186;p22"/>
          <p:cNvSpPr txBox="1"/>
          <p:nvPr/>
        </p:nvSpPr>
        <p:spPr>
          <a:xfrm>
            <a:off x="951535" y="1640080"/>
            <a:ext cx="7239300" cy="18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Trebuchet MS"/>
              <a:buChar char="●"/>
            </a:pPr>
            <a:r>
              <a:rPr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As a potential user, I would like more information about EForT on the homepage so that I may be more inclined to become an actual user.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2"/>
          <p:cNvSpPr txBox="1"/>
          <p:nvPr/>
        </p:nvSpPr>
        <p:spPr>
          <a:xfrm>
            <a:off x="3022975" y="5851050"/>
            <a:ext cx="3296100" cy="6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 Case Diagram of Login with Google User Story</a:t>
            </a:r>
            <a:endParaRPr sz="10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88" name="Google Shape;18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9425" y="2906248"/>
            <a:ext cx="5103500" cy="267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/>
          <p:nvPr>
            <p:ph type="title"/>
          </p:nvPr>
        </p:nvSpPr>
        <p:spPr>
          <a:xfrm>
            <a:off x="855013" y="2556775"/>
            <a:ext cx="3171000" cy="42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Sequence Diagram of Home Page User Story</a:t>
            </a:r>
            <a:endParaRPr sz="2400"/>
          </a:p>
        </p:txBody>
      </p:sp>
      <p:sp>
        <p:nvSpPr>
          <p:cNvPr id="195" name="Google Shape;195;p23"/>
          <p:cNvSpPr txBox="1"/>
          <p:nvPr>
            <p:ph type="title"/>
          </p:nvPr>
        </p:nvSpPr>
        <p:spPr>
          <a:xfrm>
            <a:off x="5157863" y="2164750"/>
            <a:ext cx="3345900" cy="1007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400"/>
              <a:t>Sequence Diagram of Home Page User Story</a:t>
            </a:r>
            <a:endParaRPr sz="2400"/>
          </a:p>
          <a:p>
            <a:pPr indent="0" lvl="0" marL="0" rtl="0" algn="ctr">
              <a:spcBef>
                <a:spcPts val="1200"/>
              </a:spcBef>
              <a:spcAft>
                <a:spcPts val="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/>
          </a:p>
        </p:txBody>
      </p:sp>
      <p:pic>
        <p:nvPicPr>
          <p:cNvPr id="196" name="Google Shape;19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075" y="3172150"/>
            <a:ext cx="4109925" cy="231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6125" y="3172150"/>
            <a:ext cx="3849369" cy="2162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3"/>
          <p:cNvSpPr txBox="1"/>
          <p:nvPr>
            <p:ph type="title"/>
          </p:nvPr>
        </p:nvSpPr>
        <p:spPr>
          <a:xfrm>
            <a:off x="779475" y="381000"/>
            <a:ext cx="78663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User Story - EFRT-12</a:t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4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User Story - EFRT-29</a:t>
            </a:r>
            <a:endParaRPr/>
          </a:p>
        </p:txBody>
      </p:sp>
      <p:sp>
        <p:nvSpPr>
          <p:cNvPr id="205" name="Google Shape;205;p24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Arial"/>
              <a:buChar char="•"/>
            </a:pPr>
            <a:r>
              <a:rPr lang="en-US"/>
              <a:t>As a user, I would like to create an account in EForT using my Facebook account, because I would like to link all my accounts and streamline the account creation process.</a:t>
            </a:r>
            <a:endParaRPr/>
          </a:p>
        </p:txBody>
      </p:sp>
      <p:pic>
        <p:nvPicPr>
          <p:cNvPr id="206" name="Google Shape;20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0700" y="3301700"/>
            <a:ext cx="5642600" cy="254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5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User Story - EFRT-29</a:t>
            </a:r>
            <a:endParaRPr/>
          </a:p>
        </p:txBody>
      </p:sp>
      <p:pic>
        <p:nvPicPr>
          <p:cNvPr id="213" name="Google Shape;21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0075" y="2748338"/>
            <a:ext cx="4252525" cy="176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58351" y="2492787"/>
            <a:ext cx="3965575" cy="2686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6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User Story - EFRT-62</a:t>
            </a:r>
            <a:endParaRPr/>
          </a:p>
        </p:txBody>
      </p:sp>
      <p:sp>
        <p:nvSpPr>
          <p:cNvPr id="221" name="Google Shape;221;p26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Arial"/>
              <a:buChar char="•"/>
            </a:pPr>
            <a:r>
              <a:rPr lang="en-US"/>
              <a:t>As a user, I would like to fix the error produced after trying to impersonate a developer role such that the feature can be fully functional.</a:t>
            </a:r>
            <a:endParaRPr/>
          </a:p>
        </p:txBody>
      </p:sp>
      <p:pic>
        <p:nvPicPr>
          <p:cNvPr id="222" name="Google Shape;22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4463" y="3090925"/>
            <a:ext cx="3993418" cy="260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