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7"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varScale="1">
        <p:scale>
          <a:sx n="10" d="100"/>
          <a:sy n="10" d="100"/>
        </p:scale>
        <p:origin x="2172" y="5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D443ED-619C-4DD0-8626-0C8F4E708BD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FB4D087-B7B4-4CFC-A708-FF4366D990A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46202ECD-476D-4B16-AEC0-FC0ACE7FF062}" type="datetime1">
              <a:rPr lang="en-US" altLang="en-US"/>
              <a:pPr>
                <a:defRPr/>
              </a:pPr>
              <a:t>4/26/2020</a:t>
            </a:fld>
            <a:endParaRPr lang="en-US" altLang="en-US"/>
          </a:p>
        </p:txBody>
      </p:sp>
      <p:sp>
        <p:nvSpPr>
          <p:cNvPr id="4" name="Slide Image Placeholder 3">
            <a:extLst>
              <a:ext uri="{FF2B5EF4-FFF2-40B4-BE49-F238E27FC236}">
                <a16:creationId xmlns:a16="http://schemas.microsoft.com/office/drawing/2014/main" id="{962A9213-7944-429C-A115-C6DD9AF25D46}"/>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6A838F2-F534-48B9-98DB-5EA7F6EE721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FFE7E71-35B7-49FB-8289-09D411F6B0B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9387636-836A-40AE-8810-9014631859E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C103FD7-DEC6-4C68-BAF7-7E68EA68187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C103FD7-DEC6-4C68-BAF7-7E68EA681876}" type="slidenum">
              <a:rPr lang="en-US" altLang="en-US" smtClean="0"/>
              <a:pPr>
                <a:defRPr/>
              </a:pPr>
              <a:t>1</a:t>
            </a:fld>
            <a:endParaRPr lang="en-US" altLang="en-US"/>
          </a:p>
        </p:txBody>
      </p:sp>
    </p:spTree>
    <p:extLst>
      <p:ext uri="{BB962C8B-B14F-4D97-AF65-F5344CB8AC3E}">
        <p14:creationId xmlns:p14="http://schemas.microsoft.com/office/powerpoint/2010/main" val="3422063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C4D50969-28C2-460F-80C5-F6F002A38F3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CD96EE7-1BBD-4763-82E3-535588F34F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7B1222C-9405-4404-B2DD-13BC6742C160}"/>
              </a:ext>
            </a:extLst>
          </p:cNvPr>
          <p:cNvSpPr>
            <a:spLocks noGrp="1" noChangeArrowheads="1"/>
          </p:cNvSpPr>
          <p:nvPr>
            <p:ph type="sldNum" sz="quarter" idx="12"/>
          </p:nvPr>
        </p:nvSpPr>
        <p:spPr>
          <a:ln/>
        </p:spPr>
        <p:txBody>
          <a:bodyPr/>
          <a:lstStyle>
            <a:lvl1pPr>
              <a:defRPr/>
            </a:lvl1pPr>
          </a:lstStyle>
          <a:p>
            <a:pPr>
              <a:defRPr/>
            </a:pPr>
            <a:fld id="{F1D1520C-8BC9-486B-91ED-46ABC01F0FF4}" type="slidenum">
              <a:rPr lang="en-US" altLang="en-US"/>
              <a:pPr>
                <a:defRPr/>
              </a:pPr>
              <a:t>‹#›</a:t>
            </a:fld>
            <a:endParaRPr lang="en-US" altLang="en-US"/>
          </a:p>
        </p:txBody>
      </p:sp>
    </p:spTree>
    <p:extLst>
      <p:ext uri="{BB962C8B-B14F-4D97-AF65-F5344CB8AC3E}">
        <p14:creationId xmlns:p14="http://schemas.microsoft.com/office/powerpoint/2010/main" val="2345346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C09962F-E7FE-4B43-B890-C1945ED241D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4CF072A-CEA7-497A-AF31-42F926A044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6A854EA-84FA-445D-A332-F7AD1DD72797}"/>
              </a:ext>
            </a:extLst>
          </p:cNvPr>
          <p:cNvSpPr>
            <a:spLocks noGrp="1" noChangeArrowheads="1"/>
          </p:cNvSpPr>
          <p:nvPr>
            <p:ph type="sldNum" sz="quarter" idx="12"/>
          </p:nvPr>
        </p:nvSpPr>
        <p:spPr>
          <a:ln/>
        </p:spPr>
        <p:txBody>
          <a:bodyPr/>
          <a:lstStyle>
            <a:lvl1pPr>
              <a:defRPr/>
            </a:lvl1pPr>
          </a:lstStyle>
          <a:p>
            <a:pPr>
              <a:defRPr/>
            </a:pPr>
            <a:fld id="{6C80D05E-3BEA-47ED-920D-8AA6899D0DDC}" type="slidenum">
              <a:rPr lang="en-US" altLang="en-US"/>
              <a:pPr>
                <a:defRPr/>
              </a:pPr>
              <a:t>‹#›</a:t>
            </a:fld>
            <a:endParaRPr lang="en-US" altLang="en-US"/>
          </a:p>
        </p:txBody>
      </p:sp>
    </p:spTree>
    <p:extLst>
      <p:ext uri="{BB962C8B-B14F-4D97-AF65-F5344CB8AC3E}">
        <p14:creationId xmlns:p14="http://schemas.microsoft.com/office/powerpoint/2010/main" val="58821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CC8FFD2-203A-4A94-8D75-4D83A2B7AAD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64C2D84-B4E3-4A7D-93DA-000610633B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588400E-8206-45B1-A127-E57D646A3896}"/>
              </a:ext>
            </a:extLst>
          </p:cNvPr>
          <p:cNvSpPr>
            <a:spLocks noGrp="1" noChangeArrowheads="1"/>
          </p:cNvSpPr>
          <p:nvPr>
            <p:ph type="sldNum" sz="quarter" idx="12"/>
          </p:nvPr>
        </p:nvSpPr>
        <p:spPr>
          <a:ln/>
        </p:spPr>
        <p:txBody>
          <a:bodyPr/>
          <a:lstStyle>
            <a:lvl1pPr>
              <a:defRPr/>
            </a:lvl1pPr>
          </a:lstStyle>
          <a:p>
            <a:pPr>
              <a:defRPr/>
            </a:pPr>
            <a:fld id="{07E3FE23-7D27-438D-A8D3-7D159BABDA4A}" type="slidenum">
              <a:rPr lang="en-US" altLang="en-US"/>
              <a:pPr>
                <a:defRPr/>
              </a:pPr>
              <a:t>‹#›</a:t>
            </a:fld>
            <a:endParaRPr lang="en-US" altLang="en-US"/>
          </a:p>
        </p:txBody>
      </p:sp>
    </p:spTree>
    <p:extLst>
      <p:ext uri="{BB962C8B-B14F-4D97-AF65-F5344CB8AC3E}">
        <p14:creationId xmlns:p14="http://schemas.microsoft.com/office/powerpoint/2010/main" val="2528197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ACF081A-A549-4E15-8D8D-A8CD9EFE52B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87B5DC8-E97E-4566-8ED1-9B7AC4DE3C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144D85B-CCDF-4908-BACC-BEDB4838709F}"/>
              </a:ext>
            </a:extLst>
          </p:cNvPr>
          <p:cNvSpPr>
            <a:spLocks noGrp="1" noChangeArrowheads="1"/>
          </p:cNvSpPr>
          <p:nvPr>
            <p:ph type="sldNum" sz="quarter" idx="12"/>
          </p:nvPr>
        </p:nvSpPr>
        <p:spPr>
          <a:ln/>
        </p:spPr>
        <p:txBody>
          <a:bodyPr/>
          <a:lstStyle>
            <a:lvl1pPr>
              <a:defRPr/>
            </a:lvl1pPr>
          </a:lstStyle>
          <a:p>
            <a:pPr>
              <a:defRPr/>
            </a:pPr>
            <a:fld id="{4818BFF2-DB85-43D2-8DBD-E8CF1AFF9E41}" type="slidenum">
              <a:rPr lang="en-US" altLang="en-US"/>
              <a:pPr>
                <a:defRPr/>
              </a:pPr>
              <a:t>‹#›</a:t>
            </a:fld>
            <a:endParaRPr lang="en-US" altLang="en-US"/>
          </a:p>
        </p:txBody>
      </p:sp>
    </p:spTree>
    <p:extLst>
      <p:ext uri="{BB962C8B-B14F-4D97-AF65-F5344CB8AC3E}">
        <p14:creationId xmlns:p14="http://schemas.microsoft.com/office/powerpoint/2010/main" val="223421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8725D07-F346-4E87-8B3A-E67EAA7C6E4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E2C1747-ED0D-4103-B7E9-0D00958DC04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1DA100E-7C94-4C69-B6DE-B1497286B353}"/>
              </a:ext>
            </a:extLst>
          </p:cNvPr>
          <p:cNvSpPr>
            <a:spLocks noGrp="1" noChangeArrowheads="1"/>
          </p:cNvSpPr>
          <p:nvPr>
            <p:ph type="sldNum" sz="quarter" idx="12"/>
          </p:nvPr>
        </p:nvSpPr>
        <p:spPr>
          <a:ln/>
        </p:spPr>
        <p:txBody>
          <a:bodyPr/>
          <a:lstStyle>
            <a:lvl1pPr>
              <a:defRPr/>
            </a:lvl1pPr>
          </a:lstStyle>
          <a:p>
            <a:pPr>
              <a:defRPr/>
            </a:pPr>
            <a:fld id="{B48DC435-87D7-4134-94A7-C3A142A491B4}" type="slidenum">
              <a:rPr lang="en-US" altLang="en-US"/>
              <a:pPr>
                <a:defRPr/>
              </a:pPr>
              <a:t>‹#›</a:t>
            </a:fld>
            <a:endParaRPr lang="en-US" altLang="en-US"/>
          </a:p>
        </p:txBody>
      </p:sp>
    </p:spTree>
    <p:extLst>
      <p:ext uri="{BB962C8B-B14F-4D97-AF65-F5344CB8AC3E}">
        <p14:creationId xmlns:p14="http://schemas.microsoft.com/office/powerpoint/2010/main" val="2260725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08D35E3-370D-49A4-8079-7D090C980A1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86C7259-1504-410B-96BA-D7139BC007C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43D5FE9-201D-4E88-BA69-0DA944FFF6D7}"/>
              </a:ext>
            </a:extLst>
          </p:cNvPr>
          <p:cNvSpPr>
            <a:spLocks noGrp="1" noChangeArrowheads="1"/>
          </p:cNvSpPr>
          <p:nvPr>
            <p:ph type="sldNum" sz="quarter" idx="12"/>
          </p:nvPr>
        </p:nvSpPr>
        <p:spPr>
          <a:ln/>
        </p:spPr>
        <p:txBody>
          <a:bodyPr/>
          <a:lstStyle>
            <a:lvl1pPr>
              <a:defRPr/>
            </a:lvl1pPr>
          </a:lstStyle>
          <a:p>
            <a:pPr>
              <a:defRPr/>
            </a:pPr>
            <a:fld id="{1E2D21B3-8D96-4C03-9E9A-038699B4D19E}" type="slidenum">
              <a:rPr lang="en-US" altLang="en-US"/>
              <a:pPr>
                <a:defRPr/>
              </a:pPr>
              <a:t>‹#›</a:t>
            </a:fld>
            <a:endParaRPr lang="en-US" altLang="en-US"/>
          </a:p>
        </p:txBody>
      </p:sp>
    </p:spTree>
    <p:extLst>
      <p:ext uri="{BB962C8B-B14F-4D97-AF65-F5344CB8AC3E}">
        <p14:creationId xmlns:p14="http://schemas.microsoft.com/office/powerpoint/2010/main" val="3000893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5138710-5C40-4474-A5C9-9882B03567D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46FBD120-FB5E-43AB-968E-980B566376F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6EE578C9-F158-46FA-9B82-29E966771810}"/>
              </a:ext>
            </a:extLst>
          </p:cNvPr>
          <p:cNvSpPr>
            <a:spLocks noGrp="1" noChangeArrowheads="1"/>
          </p:cNvSpPr>
          <p:nvPr>
            <p:ph type="sldNum" sz="quarter" idx="12"/>
          </p:nvPr>
        </p:nvSpPr>
        <p:spPr>
          <a:ln/>
        </p:spPr>
        <p:txBody>
          <a:bodyPr/>
          <a:lstStyle>
            <a:lvl1pPr>
              <a:defRPr/>
            </a:lvl1pPr>
          </a:lstStyle>
          <a:p>
            <a:pPr>
              <a:defRPr/>
            </a:pPr>
            <a:fld id="{ECD0E9F0-6B91-4E62-B3D5-5FD5980ABBBB}" type="slidenum">
              <a:rPr lang="en-US" altLang="en-US"/>
              <a:pPr>
                <a:defRPr/>
              </a:pPr>
              <a:t>‹#›</a:t>
            </a:fld>
            <a:endParaRPr lang="en-US" altLang="en-US"/>
          </a:p>
        </p:txBody>
      </p:sp>
    </p:spTree>
    <p:extLst>
      <p:ext uri="{BB962C8B-B14F-4D97-AF65-F5344CB8AC3E}">
        <p14:creationId xmlns:p14="http://schemas.microsoft.com/office/powerpoint/2010/main" val="333582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D6362B0-5AB9-4DEF-B698-172AEDACEBE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B181551E-16D0-4370-9545-30BF90B1AD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E474A72-2E0D-43CB-978B-19A8F0DB5099}"/>
              </a:ext>
            </a:extLst>
          </p:cNvPr>
          <p:cNvSpPr>
            <a:spLocks noGrp="1" noChangeArrowheads="1"/>
          </p:cNvSpPr>
          <p:nvPr>
            <p:ph type="sldNum" sz="quarter" idx="12"/>
          </p:nvPr>
        </p:nvSpPr>
        <p:spPr>
          <a:ln/>
        </p:spPr>
        <p:txBody>
          <a:bodyPr/>
          <a:lstStyle>
            <a:lvl1pPr>
              <a:defRPr/>
            </a:lvl1pPr>
          </a:lstStyle>
          <a:p>
            <a:pPr>
              <a:defRPr/>
            </a:pPr>
            <a:fld id="{18C66944-7D75-464F-A584-BD37E12D7614}" type="slidenum">
              <a:rPr lang="en-US" altLang="en-US"/>
              <a:pPr>
                <a:defRPr/>
              </a:pPr>
              <a:t>‹#›</a:t>
            </a:fld>
            <a:endParaRPr lang="en-US" altLang="en-US"/>
          </a:p>
        </p:txBody>
      </p:sp>
    </p:spTree>
    <p:extLst>
      <p:ext uri="{BB962C8B-B14F-4D97-AF65-F5344CB8AC3E}">
        <p14:creationId xmlns:p14="http://schemas.microsoft.com/office/powerpoint/2010/main" val="1566400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58E7F19-6321-40EC-A066-DC31DD18D53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E9F5D920-15A3-41B3-B75E-8E5288D9EA1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0ADC0537-F266-408F-AB5E-EBB1302F2319}"/>
              </a:ext>
            </a:extLst>
          </p:cNvPr>
          <p:cNvSpPr>
            <a:spLocks noGrp="1" noChangeArrowheads="1"/>
          </p:cNvSpPr>
          <p:nvPr>
            <p:ph type="sldNum" sz="quarter" idx="12"/>
          </p:nvPr>
        </p:nvSpPr>
        <p:spPr>
          <a:ln/>
        </p:spPr>
        <p:txBody>
          <a:bodyPr/>
          <a:lstStyle>
            <a:lvl1pPr>
              <a:defRPr/>
            </a:lvl1pPr>
          </a:lstStyle>
          <a:p>
            <a:pPr>
              <a:defRPr/>
            </a:pPr>
            <a:fld id="{2EE48FAC-C28F-4721-954C-8B4D9B9E0C42}" type="slidenum">
              <a:rPr lang="en-US" altLang="en-US"/>
              <a:pPr>
                <a:defRPr/>
              </a:pPr>
              <a:t>‹#›</a:t>
            </a:fld>
            <a:endParaRPr lang="en-US" altLang="en-US"/>
          </a:p>
        </p:txBody>
      </p:sp>
    </p:spTree>
    <p:extLst>
      <p:ext uri="{BB962C8B-B14F-4D97-AF65-F5344CB8AC3E}">
        <p14:creationId xmlns:p14="http://schemas.microsoft.com/office/powerpoint/2010/main" val="3859715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4B37403-9F52-4447-82BA-01FB387AE8A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5EC2DFE-C29E-4D2B-BEE0-EA74D8B67E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0EC5395-DB07-4835-B8C8-5643C41AAE7E}"/>
              </a:ext>
            </a:extLst>
          </p:cNvPr>
          <p:cNvSpPr>
            <a:spLocks noGrp="1" noChangeArrowheads="1"/>
          </p:cNvSpPr>
          <p:nvPr>
            <p:ph type="sldNum" sz="quarter" idx="12"/>
          </p:nvPr>
        </p:nvSpPr>
        <p:spPr>
          <a:ln/>
        </p:spPr>
        <p:txBody>
          <a:bodyPr/>
          <a:lstStyle>
            <a:lvl1pPr>
              <a:defRPr/>
            </a:lvl1pPr>
          </a:lstStyle>
          <a:p>
            <a:pPr>
              <a:defRPr/>
            </a:pPr>
            <a:fld id="{7C4E0A8A-A847-4C59-BF27-008FC5317BEB}" type="slidenum">
              <a:rPr lang="en-US" altLang="en-US"/>
              <a:pPr>
                <a:defRPr/>
              </a:pPr>
              <a:t>‹#›</a:t>
            </a:fld>
            <a:endParaRPr lang="en-US" altLang="en-US"/>
          </a:p>
        </p:txBody>
      </p:sp>
    </p:spTree>
    <p:extLst>
      <p:ext uri="{BB962C8B-B14F-4D97-AF65-F5344CB8AC3E}">
        <p14:creationId xmlns:p14="http://schemas.microsoft.com/office/powerpoint/2010/main" val="2749264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E264827-E9B5-4BE1-8E8B-0723E98D438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D3890A2-B193-4B5B-AF9A-EE04F6D619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39C9FD5-035E-44FC-A10B-D5A0D72A2F30}"/>
              </a:ext>
            </a:extLst>
          </p:cNvPr>
          <p:cNvSpPr>
            <a:spLocks noGrp="1" noChangeArrowheads="1"/>
          </p:cNvSpPr>
          <p:nvPr>
            <p:ph type="sldNum" sz="quarter" idx="12"/>
          </p:nvPr>
        </p:nvSpPr>
        <p:spPr>
          <a:ln/>
        </p:spPr>
        <p:txBody>
          <a:bodyPr/>
          <a:lstStyle>
            <a:lvl1pPr>
              <a:defRPr/>
            </a:lvl1pPr>
          </a:lstStyle>
          <a:p>
            <a:pPr>
              <a:defRPr/>
            </a:pPr>
            <a:fld id="{A65897C0-ACB4-44E3-93B4-382ACBCE79AB}" type="slidenum">
              <a:rPr lang="en-US" altLang="en-US"/>
              <a:pPr>
                <a:defRPr/>
              </a:pPr>
              <a:t>‹#›</a:t>
            </a:fld>
            <a:endParaRPr lang="en-US" altLang="en-US"/>
          </a:p>
        </p:txBody>
      </p:sp>
    </p:spTree>
    <p:extLst>
      <p:ext uri="{BB962C8B-B14F-4D97-AF65-F5344CB8AC3E}">
        <p14:creationId xmlns:p14="http://schemas.microsoft.com/office/powerpoint/2010/main" val="2764774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661B5FC-528C-41E5-9523-47E35E3D5D90}"/>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80D67C01-9D45-4F08-A124-B48F5E99F1E3}"/>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90823BB-56A4-42BE-A5F8-9365E9A9A12C}"/>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8204BA8-3E03-4C86-99C9-87872DD043D6}"/>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D69B466F-7E3B-4D23-8C50-AD474366A0BB}"/>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smtClean="0"/>
            </a:lvl1pPr>
          </a:lstStyle>
          <a:p>
            <a:pPr>
              <a:defRPr/>
            </a:pPr>
            <a:fld id="{EC071828-A69C-4DEA-ABD3-0E1558BA491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jp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jp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4747B633-E62B-4ED7-A98A-0FB842D03378}"/>
              </a:ext>
            </a:extLst>
          </p:cNvPr>
          <p:cNvGrpSpPr/>
          <p:nvPr/>
        </p:nvGrpSpPr>
        <p:grpSpPr>
          <a:xfrm>
            <a:off x="0" y="0"/>
            <a:ext cx="32918400" cy="43891200"/>
            <a:chOff x="0" y="0"/>
            <a:chExt cx="32918400" cy="43891200"/>
          </a:xfrm>
        </p:grpSpPr>
        <p:sp>
          <p:nvSpPr>
            <p:cNvPr id="39" name="Rectangle 38">
              <a:extLst>
                <a:ext uri="{FF2B5EF4-FFF2-40B4-BE49-F238E27FC236}">
                  <a16:creationId xmlns:a16="http://schemas.microsoft.com/office/drawing/2014/main" id="{ACCFB6AC-4CB2-4FE9-974F-F8125D70A530}"/>
                </a:ext>
              </a:extLst>
            </p:cNvPr>
            <p:cNvSpPr/>
            <p:nvPr/>
          </p:nvSpPr>
          <p:spPr bwMode="auto">
            <a:xfrm>
              <a:off x="0" y="0"/>
              <a:ext cx="32918400" cy="4389120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grpSp>
          <p:nvGrpSpPr>
            <p:cNvPr id="8" name="Group 7">
              <a:extLst>
                <a:ext uri="{FF2B5EF4-FFF2-40B4-BE49-F238E27FC236}">
                  <a16:creationId xmlns:a16="http://schemas.microsoft.com/office/drawing/2014/main" id="{EE81CD6F-BDDD-4B4D-8004-1F677C234559}"/>
                </a:ext>
              </a:extLst>
            </p:cNvPr>
            <p:cNvGrpSpPr/>
            <p:nvPr/>
          </p:nvGrpSpPr>
          <p:grpSpPr>
            <a:xfrm>
              <a:off x="685800" y="357701"/>
              <a:ext cx="31379404" cy="43412702"/>
              <a:chOff x="685800" y="357701"/>
              <a:chExt cx="31379404" cy="43412702"/>
            </a:xfrm>
          </p:grpSpPr>
          <p:sp>
            <p:nvSpPr>
              <p:cNvPr id="2" name="Rectangle 18">
                <a:extLst>
                  <a:ext uri="{FF2B5EF4-FFF2-40B4-BE49-F238E27FC236}">
                    <a16:creationId xmlns:a16="http://schemas.microsoft.com/office/drawing/2014/main" id="{8CC24626-0309-4990-862C-B388D63A4F4D}"/>
                  </a:ext>
                </a:extLst>
              </p:cNvPr>
              <p:cNvSpPr>
                <a:spLocks noChangeArrowheads="1"/>
              </p:cNvSpPr>
              <p:nvPr/>
            </p:nvSpPr>
            <p:spPr bwMode="auto">
              <a:xfrm>
                <a:off x="975604" y="41406163"/>
                <a:ext cx="31089600" cy="236424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dirty="0"/>
              </a:p>
            </p:txBody>
          </p:sp>
          <p:sp>
            <p:nvSpPr>
              <p:cNvPr id="3" name="Text Box 19">
                <a:extLst>
                  <a:ext uri="{FF2B5EF4-FFF2-40B4-BE49-F238E27FC236}">
                    <a16:creationId xmlns:a16="http://schemas.microsoft.com/office/drawing/2014/main" id="{C843AC34-D88D-426B-BCF6-4BD09ED08B60}"/>
                  </a:ext>
                </a:extLst>
              </p:cNvPr>
              <p:cNvSpPr txBox="1">
                <a:spLocks noChangeArrowheads="1"/>
              </p:cNvSpPr>
              <p:nvPr/>
            </p:nvSpPr>
            <p:spPr bwMode="auto">
              <a:xfrm>
                <a:off x="948617" y="40544694"/>
                <a:ext cx="4979987" cy="654050"/>
              </a:xfrm>
              <a:prstGeom prst="rect">
                <a:avLst/>
              </a:prstGeom>
              <a:solidFill>
                <a:srgbClr val="053C50"/>
              </a:solidFill>
              <a:ln w="19050">
                <a:solidFill>
                  <a:srgbClr val="081E3F"/>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3600" b="1">
                    <a:solidFill>
                      <a:schemeClr val="bg1"/>
                    </a:solidFill>
                    <a:latin typeface="Arial Black" panose="020B0A04020102020204" pitchFamily="34" charset="0"/>
                  </a:rPr>
                  <a:t>Acknowledgement</a:t>
                </a:r>
              </a:p>
            </p:txBody>
          </p:sp>
          <p:pic>
            <p:nvPicPr>
              <p:cNvPr id="4" name="Picture 12" descr="A close up of a sign&#10;&#10;Description automatically generated">
                <a:extLst>
                  <a:ext uri="{FF2B5EF4-FFF2-40B4-BE49-F238E27FC236}">
                    <a16:creationId xmlns:a16="http://schemas.microsoft.com/office/drawing/2014/main" id="{EC23C559-7E66-48AD-9582-506661D7ED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15776" y="357701"/>
                <a:ext cx="5850096" cy="183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7">
                <a:extLst>
                  <a:ext uri="{FF2B5EF4-FFF2-40B4-BE49-F238E27FC236}">
                    <a16:creationId xmlns:a16="http://schemas.microsoft.com/office/drawing/2014/main" id="{0AA5D12C-629B-4110-91E3-EB53A39790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7077" y="791154"/>
                <a:ext cx="685800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a:extLst>
                  <a:ext uri="{FF2B5EF4-FFF2-40B4-BE49-F238E27FC236}">
                    <a16:creationId xmlns:a16="http://schemas.microsoft.com/office/drawing/2014/main" id="{00554A8C-91E5-4B1B-8CEC-8BE651E2BF0D}"/>
                  </a:ext>
                </a:extLst>
              </p:cNvPr>
              <p:cNvSpPr txBox="1">
                <a:spLocks noChangeArrowheads="1"/>
              </p:cNvSpPr>
              <p:nvPr/>
            </p:nvSpPr>
            <p:spPr bwMode="auto">
              <a:xfrm>
                <a:off x="11502353" y="2215731"/>
                <a:ext cx="86868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3600" b="1" dirty="0">
                    <a:latin typeface="Calibri" panose="020F0502020204030204" pitchFamily="34" charset="0"/>
                    <a:cs typeface="Calibri" panose="020F0502020204030204" pitchFamily="34" charset="0"/>
                  </a:rPr>
                  <a:t>Professor: DR. Masoud </a:t>
                </a:r>
                <a:r>
                  <a:rPr lang="en-US" altLang="en-US" sz="3600" b="1" dirty="0" err="1">
                    <a:latin typeface="Calibri" panose="020F0502020204030204" pitchFamily="34" charset="0"/>
                    <a:cs typeface="Calibri" panose="020F0502020204030204" pitchFamily="34" charset="0"/>
                  </a:rPr>
                  <a:t>Sadjadi</a:t>
                </a:r>
                <a:endParaRPr lang="en-US" altLang="en-US" sz="3600" b="1" dirty="0">
                  <a:latin typeface="Calibri" panose="020F0502020204030204" pitchFamily="34" charset="0"/>
                  <a:cs typeface="Calibri" panose="020F0502020204030204" pitchFamily="34" charset="0"/>
                </a:endParaRPr>
              </a:p>
              <a:p>
                <a:pPr algn="ctr"/>
                <a:r>
                  <a:rPr lang="en-US" altLang="en-US" sz="3600" b="1" dirty="0">
                    <a:latin typeface="Calibri" panose="020F0502020204030204" pitchFamily="34" charset="0"/>
                    <a:cs typeface="Calibri" panose="020F0502020204030204" pitchFamily="34" charset="0"/>
                  </a:rPr>
                  <a:t>Mentor: Yolanda Belisario </a:t>
                </a:r>
              </a:p>
              <a:p>
                <a:pPr algn="ctr"/>
                <a:r>
                  <a:rPr lang="en-US" altLang="en-US" sz="3600" b="1" dirty="0">
                    <a:latin typeface="Calibri" panose="020F0502020204030204" pitchFamily="34" charset="0"/>
                    <a:cs typeface="Calibri" panose="020F0502020204030204" pitchFamily="34" charset="0"/>
                  </a:rPr>
                  <a:t>Student: Eduardo Paredes-Diago</a:t>
                </a:r>
              </a:p>
              <a:p>
                <a:endParaRPr lang="en-US" altLang="en-US" sz="3600" dirty="0">
                  <a:latin typeface="Calibri" panose="020F0502020204030204" pitchFamily="34" charset="0"/>
                  <a:cs typeface="Calibri" panose="020F0502020204030204" pitchFamily="34" charset="0"/>
                </a:endParaRPr>
              </a:p>
            </p:txBody>
          </p:sp>
          <p:sp>
            <p:nvSpPr>
              <p:cNvPr id="7" name="TextBox 40">
                <a:extLst>
                  <a:ext uri="{FF2B5EF4-FFF2-40B4-BE49-F238E27FC236}">
                    <a16:creationId xmlns:a16="http://schemas.microsoft.com/office/drawing/2014/main" id="{C25FEACB-91AA-4DD7-AA63-135459FBFD58}"/>
                  </a:ext>
                </a:extLst>
              </p:cNvPr>
              <p:cNvSpPr txBox="1">
                <a:spLocks noChangeArrowheads="1"/>
              </p:cNvSpPr>
              <p:nvPr/>
            </p:nvSpPr>
            <p:spPr bwMode="auto">
              <a:xfrm>
                <a:off x="11584618" y="5057831"/>
                <a:ext cx="97631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6600" dirty="0">
                    <a:solidFill>
                      <a:schemeClr val="bg1"/>
                    </a:solidFill>
                    <a:latin typeface="Arial Black" panose="020B0A04020102020204" pitchFamily="34" charset="0"/>
                  </a:rPr>
                  <a:t>CURRENT SYSTEM</a:t>
                </a:r>
              </a:p>
            </p:txBody>
          </p:sp>
          <p:sp>
            <p:nvSpPr>
              <p:cNvPr id="9" name="Rectangle 8">
                <a:extLst>
                  <a:ext uri="{FF2B5EF4-FFF2-40B4-BE49-F238E27FC236}">
                    <a16:creationId xmlns:a16="http://schemas.microsoft.com/office/drawing/2014/main" id="{5E0CDFF6-DF31-48BA-A4AF-3F384EE9BD3E}"/>
                  </a:ext>
                </a:extLst>
              </p:cNvPr>
              <p:cNvSpPr/>
              <p:nvPr/>
            </p:nvSpPr>
            <p:spPr>
              <a:xfrm>
                <a:off x="7977226" y="574249"/>
                <a:ext cx="16459200" cy="1631216"/>
              </a:xfrm>
              <a:prstGeom prst="rect">
                <a:avLst/>
              </a:prstGeom>
            </p:spPr>
            <p:txBody>
              <a:bodyPr>
                <a:spAutoFit/>
              </a:bodyPr>
              <a:lstStyle/>
              <a:p>
                <a:pPr algn="ctr" eaLnBrk="1" hangingPunct="1"/>
                <a:r>
                  <a:rPr lang="en-US" altLang="en-US" sz="5000" b="1" dirty="0">
                    <a:solidFill>
                      <a:srgbClr val="B6862C"/>
                    </a:solidFill>
                  </a:rPr>
                  <a:t>School of Computing &amp; Information Sciences</a:t>
                </a:r>
              </a:p>
              <a:p>
                <a:pPr algn="ctr" eaLnBrk="1" hangingPunct="1"/>
                <a:r>
                  <a:rPr lang="en-US" altLang="en-US" sz="5000" i="1" dirty="0">
                    <a:solidFill>
                      <a:srgbClr val="B6862C"/>
                    </a:solidFill>
                  </a:rPr>
                  <a:t>Spring 2020 Senior Design Project</a:t>
                </a:r>
              </a:p>
            </p:txBody>
          </p:sp>
          <p:sp>
            <p:nvSpPr>
              <p:cNvPr id="10" name="Rectangle 9">
                <a:extLst>
                  <a:ext uri="{FF2B5EF4-FFF2-40B4-BE49-F238E27FC236}">
                    <a16:creationId xmlns:a16="http://schemas.microsoft.com/office/drawing/2014/main" id="{12550DAC-A6D5-4731-91CA-4273C8ED0A8A}"/>
                  </a:ext>
                </a:extLst>
              </p:cNvPr>
              <p:cNvSpPr/>
              <p:nvPr/>
            </p:nvSpPr>
            <p:spPr bwMode="auto">
              <a:xfrm>
                <a:off x="22152887" y="4603020"/>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11" name="Rectangle 81">
                <a:extLst>
                  <a:ext uri="{FF2B5EF4-FFF2-40B4-BE49-F238E27FC236}">
                    <a16:creationId xmlns:a16="http://schemas.microsoft.com/office/drawing/2014/main" id="{C98B5036-AB11-42A2-9A62-771AF2B624A1}"/>
                  </a:ext>
                </a:extLst>
              </p:cNvPr>
              <p:cNvSpPr>
                <a:spLocks noChangeArrowheads="1"/>
              </p:cNvSpPr>
              <p:nvPr/>
            </p:nvSpPr>
            <p:spPr bwMode="auto">
              <a:xfrm>
                <a:off x="21710942" y="4274393"/>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2" name="TextBox 45">
                <a:extLst>
                  <a:ext uri="{FF2B5EF4-FFF2-40B4-BE49-F238E27FC236}">
                    <a16:creationId xmlns:a16="http://schemas.microsoft.com/office/drawing/2014/main" id="{EB5F15E4-6D4C-45D3-B610-C67949A4501F}"/>
                  </a:ext>
                </a:extLst>
              </p:cNvPr>
              <p:cNvSpPr txBox="1">
                <a:spLocks noChangeArrowheads="1"/>
              </p:cNvSpPr>
              <p:nvPr/>
            </p:nvSpPr>
            <p:spPr bwMode="auto">
              <a:xfrm>
                <a:off x="22311604" y="4540468"/>
                <a:ext cx="7298536"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5500">
                    <a:solidFill>
                      <a:schemeClr val="bg1"/>
                    </a:solidFill>
                    <a:latin typeface="Arial Black" panose="020B0A040201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en-US" dirty="0"/>
                  <a:t>IMPLEMENTATION</a:t>
                </a:r>
              </a:p>
              <a:p>
                <a:endParaRPr lang="en-US" altLang="en-US" dirty="0"/>
              </a:p>
            </p:txBody>
          </p:sp>
          <p:sp>
            <p:nvSpPr>
              <p:cNvPr id="13" name="Rectangle 12">
                <a:extLst>
                  <a:ext uri="{FF2B5EF4-FFF2-40B4-BE49-F238E27FC236}">
                    <a16:creationId xmlns:a16="http://schemas.microsoft.com/office/drawing/2014/main" id="{79FCB501-B079-492B-BECF-4DC0F3FA007B}"/>
                  </a:ext>
                </a:extLst>
              </p:cNvPr>
              <p:cNvSpPr/>
              <p:nvPr/>
            </p:nvSpPr>
            <p:spPr bwMode="auto">
              <a:xfrm>
                <a:off x="11550195" y="4723278"/>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14" name="Rectangle 81">
                <a:extLst>
                  <a:ext uri="{FF2B5EF4-FFF2-40B4-BE49-F238E27FC236}">
                    <a16:creationId xmlns:a16="http://schemas.microsoft.com/office/drawing/2014/main" id="{0EF93A89-E204-4195-A805-DDF95B9787E5}"/>
                  </a:ext>
                </a:extLst>
              </p:cNvPr>
              <p:cNvSpPr>
                <a:spLocks noChangeArrowheads="1"/>
              </p:cNvSpPr>
              <p:nvPr/>
            </p:nvSpPr>
            <p:spPr bwMode="auto">
              <a:xfrm>
                <a:off x="11209035" y="4274393"/>
                <a:ext cx="8379618" cy="1462087"/>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dirty="0"/>
              </a:p>
            </p:txBody>
          </p:sp>
          <p:sp>
            <p:nvSpPr>
              <p:cNvPr id="15" name="TextBox 45">
                <a:extLst>
                  <a:ext uri="{FF2B5EF4-FFF2-40B4-BE49-F238E27FC236}">
                    <a16:creationId xmlns:a16="http://schemas.microsoft.com/office/drawing/2014/main" id="{15B4BF46-12BA-406B-9D44-5D1BB91BAE30}"/>
                  </a:ext>
                </a:extLst>
              </p:cNvPr>
              <p:cNvSpPr txBox="1">
                <a:spLocks noChangeArrowheads="1"/>
              </p:cNvSpPr>
              <p:nvPr/>
            </p:nvSpPr>
            <p:spPr bwMode="auto">
              <a:xfrm>
                <a:off x="11598802" y="4525364"/>
                <a:ext cx="7483267"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CURRENT SYSTEM</a:t>
                </a:r>
              </a:p>
            </p:txBody>
          </p:sp>
          <p:sp>
            <p:nvSpPr>
              <p:cNvPr id="16" name="Rectangle 15">
                <a:extLst>
                  <a:ext uri="{FF2B5EF4-FFF2-40B4-BE49-F238E27FC236}">
                    <a16:creationId xmlns:a16="http://schemas.microsoft.com/office/drawing/2014/main" id="{6EA42FF2-EB8D-411B-8FDB-8EB2DD9DB313}"/>
                  </a:ext>
                </a:extLst>
              </p:cNvPr>
              <p:cNvSpPr/>
              <p:nvPr/>
            </p:nvSpPr>
            <p:spPr bwMode="auto">
              <a:xfrm>
                <a:off x="1127745" y="4599607"/>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17" name="Rectangle 81">
                <a:extLst>
                  <a:ext uri="{FF2B5EF4-FFF2-40B4-BE49-F238E27FC236}">
                    <a16:creationId xmlns:a16="http://schemas.microsoft.com/office/drawing/2014/main" id="{C49CD355-2225-4EC6-8919-D2C30F51C1D5}"/>
                  </a:ext>
                </a:extLst>
              </p:cNvPr>
              <p:cNvSpPr>
                <a:spLocks noChangeArrowheads="1"/>
              </p:cNvSpPr>
              <p:nvPr/>
            </p:nvSpPr>
            <p:spPr bwMode="auto">
              <a:xfrm>
                <a:off x="685800" y="4270980"/>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8" name="TextBox 45">
                <a:extLst>
                  <a:ext uri="{FF2B5EF4-FFF2-40B4-BE49-F238E27FC236}">
                    <a16:creationId xmlns:a16="http://schemas.microsoft.com/office/drawing/2014/main" id="{2672A485-4D49-46E6-A037-5C35B5CEA601}"/>
                  </a:ext>
                </a:extLst>
              </p:cNvPr>
              <p:cNvSpPr txBox="1">
                <a:spLocks noChangeArrowheads="1"/>
              </p:cNvSpPr>
              <p:nvPr/>
            </p:nvSpPr>
            <p:spPr bwMode="auto">
              <a:xfrm>
                <a:off x="2982903" y="4577245"/>
                <a:ext cx="4011804"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PROBLEM</a:t>
                </a:r>
              </a:p>
            </p:txBody>
          </p:sp>
          <p:sp>
            <p:nvSpPr>
              <p:cNvPr id="19" name="TextBox 7">
                <a:extLst>
                  <a:ext uri="{FF2B5EF4-FFF2-40B4-BE49-F238E27FC236}">
                    <a16:creationId xmlns:a16="http://schemas.microsoft.com/office/drawing/2014/main" id="{FFCFFE08-FC1E-46EE-AD0E-7BFFE76D579E}"/>
                  </a:ext>
                </a:extLst>
              </p:cNvPr>
              <p:cNvSpPr txBox="1">
                <a:spLocks noChangeArrowheads="1"/>
              </p:cNvSpPr>
              <p:nvPr/>
            </p:nvSpPr>
            <p:spPr bwMode="auto">
              <a:xfrm>
                <a:off x="1458574" y="6402506"/>
                <a:ext cx="8174398" cy="763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sz="3500" b="0" dirty="0">
                    <a:effectLst/>
                    <a:latin typeface="Calibri" panose="020F0502020204030204" pitchFamily="34" charset="0"/>
                    <a:cs typeface="Calibri" panose="020F0502020204030204" pitchFamily="34" charset="0"/>
                  </a:rPr>
                  <a:t>	Many people are interested in diving into the world of the Foreign Exchange Market but may not have the knowledge or experience necessary to get started with trading right away. EForT is a web application that allows unexperience</a:t>
                </a:r>
                <a:r>
                  <a:rPr lang="en-US" sz="3500" dirty="0">
                    <a:latin typeface="Calibri" panose="020F0502020204030204" pitchFamily="34" charset="0"/>
                    <a:cs typeface="Calibri" panose="020F0502020204030204" pitchFamily="34" charset="0"/>
                  </a:rPr>
                  <a:t>d traders to interact with Forex with the guidance and confidence of professional proven trading strategies right away. A basic subscription grants a beginner Forex trader access to a vast amount of proven trading strategies which are designed to increase profitability within the Foreign Exchange market for its subscribers. </a:t>
                </a:r>
                <a:endParaRPr lang="en-US" sz="3500" b="0" dirty="0">
                  <a:effectLst/>
                  <a:latin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2D1194C8-BA88-4DCA-90DE-FBC410CB9A02}"/>
                  </a:ext>
                </a:extLst>
              </p:cNvPr>
              <p:cNvSpPr/>
              <p:nvPr/>
            </p:nvSpPr>
            <p:spPr bwMode="auto">
              <a:xfrm>
                <a:off x="1559113" y="16393869"/>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21" name="Rectangle 81">
                <a:extLst>
                  <a:ext uri="{FF2B5EF4-FFF2-40B4-BE49-F238E27FC236}">
                    <a16:creationId xmlns:a16="http://schemas.microsoft.com/office/drawing/2014/main" id="{683A13E5-9F68-4D58-8062-D9C752640C3A}"/>
                  </a:ext>
                </a:extLst>
              </p:cNvPr>
              <p:cNvSpPr>
                <a:spLocks noChangeArrowheads="1"/>
              </p:cNvSpPr>
              <p:nvPr/>
            </p:nvSpPr>
            <p:spPr bwMode="auto">
              <a:xfrm>
                <a:off x="1117168" y="15879164"/>
                <a:ext cx="8379618" cy="1462087"/>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2" name="TextBox 45">
                <a:extLst>
                  <a:ext uri="{FF2B5EF4-FFF2-40B4-BE49-F238E27FC236}">
                    <a16:creationId xmlns:a16="http://schemas.microsoft.com/office/drawing/2014/main" id="{8EC26A28-8985-4AD8-A047-4E2C7AA59430}"/>
                  </a:ext>
                </a:extLst>
              </p:cNvPr>
              <p:cNvSpPr txBox="1">
                <a:spLocks noChangeArrowheads="1"/>
              </p:cNvSpPr>
              <p:nvPr/>
            </p:nvSpPr>
            <p:spPr bwMode="auto">
              <a:xfrm>
                <a:off x="1845260" y="16183964"/>
                <a:ext cx="6830075"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CONTRIBUTIONS</a:t>
                </a:r>
              </a:p>
              <a:p>
                <a:endParaRPr lang="en-US" altLang="en-US" sz="5500" dirty="0">
                  <a:solidFill>
                    <a:schemeClr val="bg1"/>
                  </a:solidFill>
                  <a:latin typeface="Arial Black" panose="020B0A04020102020204" pitchFamily="34" charset="0"/>
                </a:endParaRPr>
              </a:p>
            </p:txBody>
          </p:sp>
          <p:sp>
            <p:nvSpPr>
              <p:cNvPr id="23" name="Rectangle 22">
                <a:extLst>
                  <a:ext uri="{FF2B5EF4-FFF2-40B4-BE49-F238E27FC236}">
                    <a16:creationId xmlns:a16="http://schemas.microsoft.com/office/drawing/2014/main" id="{D12D34BD-DC0F-4DFB-80CA-6699247FB4EB}"/>
                  </a:ext>
                </a:extLst>
              </p:cNvPr>
              <p:cNvSpPr/>
              <p:nvPr/>
            </p:nvSpPr>
            <p:spPr bwMode="auto">
              <a:xfrm>
                <a:off x="22540204" y="16487214"/>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24" name="Rectangle 81">
                <a:extLst>
                  <a:ext uri="{FF2B5EF4-FFF2-40B4-BE49-F238E27FC236}">
                    <a16:creationId xmlns:a16="http://schemas.microsoft.com/office/drawing/2014/main" id="{BAC6C28D-2C62-49CF-BEE4-2AD4B0D2ABAD}"/>
                  </a:ext>
                </a:extLst>
              </p:cNvPr>
              <p:cNvSpPr>
                <a:spLocks noChangeArrowheads="1"/>
              </p:cNvSpPr>
              <p:nvPr/>
            </p:nvSpPr>
            <p:spPr bwMode="auto">
              <a:xfrm>
                <a:off x="22105333" y="15802964"/>
                <a:ext cx="8379618" cy="1687222"/>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5" name="TextBox 45">
                <a:extLst>
                  <a:ext uri="{FF2B5EF4-FFF2-40B4-BE49-F238E27FC236}">
                    <a16:creationId xmlns:a16="http://schemas.microsoft.com/office/drawing/2014/main" id="{565E5704-B234-401E-AB69-29535D32193C}"/>
                  </a:ext>
                </a:extLst>
              </p:cNvPr>
              <p:cNvSpPr txBox="1">
                <a:spLocks noChangeArrowheads="1"/>
              </p:cNvSpPr>
              <p:nvPr/>
            </p:nvSpPr>
            <p:spPr bwMode="auto">
              <a:xfrm>
                <a:off x="23722789" y="15879164"/>
                <a:ext cx="500784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sz="5000" dirty="0">
                    <a:solidFill>
                      <a:schemeClr val="bg1"/>
                    </a:solidFill>
                    <a:latin typeface="Arial Black" panose="020B0A04020102020204" pitchFamily="34" charset="0"/>
                  </a:rPr>
                  <a:t>Architectural</a:t>
                </a:r>
                <a:r>
                  <a:rPr lang="en-US" sz="5000" b="1" dirty="0"/>
                  <a:t> </a:t>
                </a:r>
              </a:p>
              <a:p>
                <a:pPr algn="ctr"/>
                <a:r>
                  <a:rPr lang="en-US" sz="5000" dirty="0">
                    <a:solidFill>
                      <a:schemeClr val="bg1"/>
                    </a:solidFill>
                    <a:latin typeface="Arial Black" panose="020B0A04020102020204" pitchFamily="34" charset="0"/>
                  </a:rPr>
                  <a:t>Patterns</a:t>
                </a:r>
                <a:endParaRPr lang="en-US" altLang="en-US" sz="5000" dirty="0">
                  <a:solidFill>
                    <a:schemeClr val="bg1"/>
                  </a:solidFill>
                  <a:latin typeface="Arial Black" panose="020B0A04020102020204" pitchFamily="34" charset="0"/>
                </a:endParaRPr>
              </a:p>
            </p:txBody>
          </p:sp>
          <p:sp>
            <p:nvSpPr>
              <p:cNvPr id="26" name="Rectangle 25">
                <a:extLst>
                  <a:ext uri="{FF2B5EF4-FFF2-40B4-BE49-F238E27FC236}">
                    <a16:creationId xmlns:a16="http://schemas.microsoft.com/office/drawing/2014/main" id="{5B06FFB3-E855-4F64-B3A5-6287B64D4969}"/>
                  </a:ext>
                </a:extLst>
              </p:cNvPr>
              <p:cNvSpPr/>
              <p:nvPr/>
            </p:nvSpPr>
            <p:spPr bwMode="auto">
              <a:xfrm>
                <a:off x="12014022" y="28022211"/>
                <a:ext cx="19632576" cy="12668938"/>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27" name="Rectangle 81">
                <a:extLst>
                  <a:ext uri="{FF2B5EF4-FFF2-40B4-BE49-F238E27FC236}">
                    <a16:creationId xmlns:a16="http://schemas.microsoft.com/office/drawing/2014/main" id="{2EA0ECA7-A6AF-4521-A1A7-648C3A7BF5A2}"/>
                  </a:ext>
                </a:extLst>
              </p:cNvPr>
              <p:cNvSpPr>
                <a:spLocks noChangeArrowheads="1"/>
              </p:cNvSpPr>
              <p:nvPr/>
            </p:nvSpPr>
            <p:spPr bwMode="auto">
              <a:xfrm>
                <a:off x="11572077" y="27693585"/>
                <a:ext cx="8379618" cy="1462087"/>
              </a:xfrm>
              <a:prstGeom prst="rect">
                <a:avLst/>
              </a:prstGeom>
              <a:solidFill>
                <a:schemeClr val="accent1">
                  <a:lumMod val="75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8" name="TextBox 45">
                <a:extLst>
                  <a:ext uri="{FF2B5EF4-FFF2-40B4-BE49-F238E27FC236}">
                    <a16:creationId xmlns:a16="http://schemas.microsoft.com/office/drawing/2014/main" id="{DD5E4F45-550D-414D-8CB8-4531321F67D8}"/>
                  </a:ext>
                </a:extLst>
              </p:cNvPr>
              <p:cNvSpPr txBox="1">
                <a:spLocks noChangeArrowheads="1"/>
              </p:cNvSpPr>
              <p:nvPr/>
            </p:nvSpPr>
            <p:spPr bwMode="auto">
              <a:xfrm>
                <a:off x="13256167" y="27962460"/>
                <a:ext cx="5011437"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5500" dirty="0">
                    <a:solidFill>
                      <a:schemeClr val="bg1"/>
                    </a:solidFill>
                    <a:latin typeface="Arial Black" panose="020B0A04020102020204" pitchFamily="34" charset="0"/>
                  </a:rPr>
                  <a:t>Screenshots</a:t>
                </a:r>
              </a:p>
              <a:p>
                <a:endParaRPr lang="en-US" altLang="en-US" sz="5500" dirty="0">
                  <a:solidFill>
                    <a:schemeClr val="bg1"/>
                  </a:solidFill>
                  <a:latin typeface="Arial Black" panose="020B0A04020102020204" pitchFamily="34" charset="0"/>
                </a:endParaRPr>
              </a:p>
            </p:txBody>
          </p:sp>
          <p:sp>
            <p:nvSpPr>
              <p:cNvPr id="29" name="Rectangle 28">
                <a:extLst>
                  <a:ext uri="{FF2B5EF4-FFF2-40B4-BE49-F238E27FC236}">
                    <a16:creationId xmlns:a16="http://schemas.microsoft.com/office/drawing/2014/main" id="{62778005-4F07-4A1B-BCF6-819B428CFA5E}"/>
                  </a:ext>
                </a:extLst>
              </p:cNvPr>
              <p:cNvSpPr/>
              <p:nvPr/>
            </p:nvSpPr>
            <p:spPr bwMode="auto">
              <a:xfrm>
                <a:off x="1564782" y="28018790"/>
                <a:ext cx="9047056" cy="12268318"/>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30" name="Rectangle 81">
                <a:extLst>
                  <a:ext uri="{FF2B5EF4-FFF2-40B4-BE49-F238E27FC236}">
                    <a16:creationId xmlns:a16="http://schemas.microsoft.com/office/drawing/2014/main" id="{120C62B2-CB42-4434-A450-D5B1B72A43F4}"/>
                  </a:ext>
                </a:extLst>
              </p:cNvPr>
              <p:cNvSpPr>
                <a:spLocks noChangeArrowheads="1"/>
              </p:cNvSpPr>
              <p:nvPr/>
            </p:nvSpPr>
            <p:spPr bwMode="auto">
              <a:xfrm>
                <a:off x="1122837" y="27690164"/>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 name="TextBox 45">
                <a:extLst>
                  <a:ext uri="{FF2B5EF4-FFF2-40B4-BE49-F238E27FC236}">
                    <a16:creationId xmlns:a16="http://schemas.microsoft.com/office/drawing/2014/main" id="{B9410517-EAFB-4844-B4A5-A21CCF380A0C}"/>
                  </a:ext>
                </a:extLst>
              </p:cNvPr>
              <p:cNvSpPr txBox="1">
                <a:spLocks noChangeArrowheads="1"/>
              </p:cNvSpPr>
              <p:nvPr/>
            </p:nvSpPr>
            <p:spPr bwMode="auto">
              <a:xfrm>
                <a:off x="2271004" y="27956239"/>
                <a:ext cx="6001899"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USER STORIES</a:t>
                </a:r>
              </a:p>
            </p:txBody>
          </p:sp>
          <p:sp>
            <p:nvSpPr>
              <p:cNvPr id="32" name="TextBox 7">
                <a:extLst>
                  <a:ext uri="{FF2B5EF4-FFF2-40B4-BE49-F238E27FC236}">
                    <a16:creationId xmlns:a16="http://schemas.microsoft.com/office/drawing/2014/main" id="{9E8C2F21-6D64-4BC9-B541-5F893324666A}"/>
                  </a:ext>
                </a:extLst>
              </p:cNvPr>
              <p:cNvSpPr txBox="1">
                <a:spLocks noChangeArrowheads="1"/>
              </p:cNvSpPr>
              <p:nvPr/>
            </p:nvSpPr>
            <p:spPr bwMode="auto">
              <a:xfrm>
                <a:off x="1759424" y="17555564"/>
                <a:ext cx="8273966" cy="9787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457200" indent="-457200" algn="just">
                  <a:buFont typeface="Arial" panose="020B0604020202020204" pitchFamily="34" charset="0"/>
                  <a:buChar char="•"/>
                </a:pPr>
                <a:r>
                  <a:rPr lang="en-US" sz="3500" b="1" dirty="0">
                    <a:latin typeface="Calibri" panose="020F0502020204030204" pitchFamily="34" charset="0"/>
                    <a:cs typeface="Calibri" panose="020F0502020204030204" pitchFamily="34" charset="0"/>
                  </a:rPr>
                  <a:t>Social media login: </a:t>
                </a:r>
                <a:r>
                  <a:rPr lang="en-US" sz="3500" dirty="0">
                    <a:latin typeface="Calibri" panose="020F0502020204030204" pitchFamily="34" charset="0"/>
                    <a:cs typeface="Calibri" panose="020F0502020204030204" pitchFamily="34" charset="0"/>
                  </a:rPr>
                  <a:t>The functionality of login into EFORT with social media applications such as Facebook, Twitter, LinkedIn, Google, and Instagram were implemented to facilitate the user with a quick way to access and as an alternative to having to remember additional login credentials. This includes the process of linking the social media account to the existing effort user’s account.</a:t>
                </a:r>
              </a:p>
              <a:p>
                <a:pPr marL="457200" indent="-457200" algn="just">
                  <a:buFont typeface="Arial" panose="020B0604020202020204" pitchFamily="34" charset="0"/>
                  <a:buChar char="•"/>
                </a:pPr>
                <a:r>
                  <a:rPr lang="en-US" sz="3500" b="1" dirty="0">
                    <a:latin typeface="Calibri" panose="020F0502020204030204" pitchFamily="34" charset="0"/>
                    <a:cs typeface="Calibri" panose="020F0502020204030204" pitchFamily="34" charset="0"/>
                  </a:rPr>
                  <a:t>User Impersonation as Admin: </a:t>
                </a:r>
                <a:r>
                  <a:rPr lang="en-US" sz="3500" dirty="0">
                    <a:latin typeface="Calibri" panose="020F0502020204030204" pitchFamily="34" charset="0"/>
                    <a:cs typeface="Calibri" panose="020F0502020204030204" pitchFamily="34" charset="0"/>
                  </a:rPr>
                  <a:t>The impersonating functionality was implemented from previous semester, but there were some exception handling errors that we encountered which were addressed this semester and all user roles can now be impersonated by admin users.</a:t>
                </a:r>
                <a:br>
                  <a:rPr lang="en-US" sz="3500" dirty="0">
                    <a:latin typeface="Calibri" panose="020F0502020204030204" pitchFamily="34" charset="0"/>
                    <a:cs typeface="Calibri" panose="020F0502020204030204" pitchFamily="34" charset="0"/>
                  </a:rPr>
                </a:br>
                <a:endParaRPr lang="en-US" sz="3500" b="0" dirty="0">
                  <a:effectLst/>
                  <a:latin typeface="Calibri" panose="020F0502020204030204" pitchFamily="34" charset="0"/>
                  <a:cs typeface="Calibri" panose="020F0502020204030204" pitchFamily="34" charset="0"/>
                </a:endParaRPr>
              </a:p>
            </p:txBody>
          </p:sp>
          <p:sp>
            <p:nvSpPr>
              <p:cNvPr id="33" name="TextBox 54">
                <a:extLst>
                  <a:ext uri="{FF2B5EF4-FFF2-40B4-BE49-F238E27FC236}">
                    <a16:creationId xmlns:a16="http://schemas.microsoft.com/office/drawing/2014/main" id="{1301201B-B5C3-408C-BAF7-99FC8F1A88BF}"/>
                  </a:ext>
                </a:extLst>
              </p:cNvPr>
              <p:cNvSpPr txBox="1">
                <a:spLocks noChangeArrowheads="1"/>
              </p:cNvSpPr>
              <p:nvPr/>
            </p:nvSpPr>
            <p:spPr bwMode="auto">
              <a:xfrm>
                <a:off x="22311604" y="6039234"/>
                <a:ext cx="8785225" cy="709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The web framework used is ASP.NET Core 2.2 which works with the C# programming language</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Frontend consists of HTML, CSS, JavaScript  and Bootstrap framework for a responsive and intuitive user interface</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The database management system used is Microsoft SQL Server Management Studio</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The technology responsible for obtaining object models from the database is Entity Framework</a:t>
                </a:r>
              </a:p>
              <a:p>
                <a:pPr>
                  <a:buFont typeface="Arial" panose="020B0604020202020204" pitchFamily="34" charset="0"/>
                  <a:buChar char="•"/>
                </a:pPr>
                <a:r>
                  <a:rPr lang="en-US" altLang="en-US" sz="3500" dirty="0">
                    <a:latin typeface="Calibri" panose="020F0502020204030204" pitchFamily="34" charset="0"/>
                    <a:cs typeface="Calibri" panose="020F0502020204030204" pitchFamily="34" charset="0"/>
                  </a:rPr>
                  <a:t>The IDE used was Visual Studio Enterprise 2017</a:t>
                </a:r>
              </a:p>
            </p:txBody>
          </p:sp>
          <p:pic>
            <p:nvPicPr>
              <p:cNvPr id="34" name="Picture 15" descr="A close up of a sign&#10;&#10;Description automatically generated">
                <a:extLst>
                  <a:ext uri="{FF2B5EF4-FFF2-40B4-BE49-F238E27FC236}">
                    <a16:creationId xmlns:a16="http://schemas.microsoft.com/office/drawing/2014/main" id="{81E39FB7-2D09-4627-A84F-6F48E42D69F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8769" r="28707"/>
              <a:stretch/>
            </p:blipFill>
            <p:spPr bwMode="auto">
              <a:xfrm>
                <a:off x="27496544" y="2390337"/>
                <a:ext cx="1053765" cy="131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3" descr="A close up of a logo&#10;&#10;Description automatically generated">
                <a:extLst>
                  <a:ext uri="{FF2B5EF4-FFF2-40B4-BE49-F238E27FC236}">
                    <a16:creationId xmlns:a16="http://schemas.microsoft.com/office/drawing/2014/main" id="{5CC9D36E-D269-41E7-BFAB-DADC4C4B4D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11104" y="2139563"/>
                <a:ext cx="163121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1" descr="A close up of a logo&#10;&#10;Description automatically generated">
                <a:extLst>
                  <a:ext uri="{FF2B5EF4-FFF2-40B4-BE49-F238E27FC236}">
                    <a16:creationId xmlns:a16="http://schemas.microsoft.com/office/drawing/2014/main" id="{CE361199-5A64-4D1C-9C89-7DA36B98AA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522456" y="13347710"/>
                <a:ext cx="1381228" cy="1234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9" descr="A close up of a sign&#10;&#10;Description automatically generated">
                <a:extLst>
                  <a:ext uri="{FF2B5EF4-FFF2-40B4-BE49-F238E27FC236}">
                    <a16:creationId xmlns:a16="http://schemas.microsoft.com/office/drawing/2014/main" id="{D2F6911B-D012-4CB8-A19B-5891F2C3E80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39326" y="2053043"/>
                <a:ext cx="2178786" cy="1701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1">
                <a:extLst>
                  <a:ext uri="{FF2B5EF4-FFF2-40B4-BE49-F238E27FC236}">
                    <a16:creationId xmlns:a16="http://schemas.microsoft.com/office/drawing/2014/main" id="{82D209A5-9843-41B8-BE77-3E36AAE1FA9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223916" y="13664272"/>
                <a:ext cx="3593429" cy="92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39">
                <a:extLst>
                  <a:ext uri="{FF2B5EF4-FFF2-40B4-BE49-F238E27FC236}">
                    <a16:creationId xmlns:a16="http://schemas.microsoft.com/office/drawing/2014/main" id="{50090B49-52BC-4A0B-AC33-2D7A1D4B06E8}"/>
                  </a:ext>
                </a:extLst>
              </p:cNvPr>
              <p:cNvSpPr/>
              <p:nvPr/>
            </p:nvSpPr>
            <p:spPr bwMode="auto">
              <a:xfrm>
                <a:off x="12261174" y="16487214"/>
                <a:ext cx="9047056" cy="10440714"/>
              </a:xfrm>
              <a:prstGeom prst="rect">
                <a:avLst/>
              </a:prstGeom>
              <a:solidFill>
                <a:schemeClr val="bg1"/>
              </a:solidFill>
              <a:ln>
                <a:noFill/>
                <a:headEnd type="none" w="med" len="med"/>
                <a:tailEnd type="none" w="med" len="med"/>
              </a:ln>
              <a:effectLst>
                <a:glow rad="228600">
                  <a:schemeClr val="bg2">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a:lstStyle/>
              <a:p>
                <a:pPr defTabSz="4284663" eaLnBrk="1" hangingPunct="1">
                  <a:defRPr/>
                </a:pPr>
                <a:endParaRPr lang="en-US" sz="8000" dirty="0">
                  <a:solidFill>
                    <a:srgbClr val="053C50"/>
                  </a:solidFill>
                  <a:latin typeface="Arial Black" panose="020B0A04020102020204" pitchFamily="34" charset="0"/>
                </a:endParaRPr>
              </a:p>
            </p:txBody>
          </p:sp>
          <p:sp>
            <p:nvSpPr>
              <p:cNvPr id="41" name="TextBox 7">
                <a:extLst>
                  <a:ext uri="{FF2B5EF4-FFF2-40B4-BE49-F238E27FC236}">
                    <a16:creationId xmlns:a16="http://schemas.microsoft.com/office/drawing/2014/main" id="{1BAD2CE7-6EBC-4FDC-82EF-F1A1B0D6DC43}"/>
                  </a:ext>
                </a:extLst>
              </p:cNvPr>
              <p:cNvSpPr txBox="1">
                <a:spLocks noChangeArrowheads="1"/>
              </p:cNvSpPr>
              <p:nvPr/>
            </p:nvSpPr>
            <p:spPr bwMode="auto">
              <a:xfrm>
                <a:off x="23607004" y="17564136"/>
                <a:ext cx="7127325"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sz="3500" b="1" dirty="0">
                    <a:latin typeface="Calibri" panose="020F0502020204030204" pitchFamily="34" charset="0"/>
                    <a:cs typeface="Calibri" panose="020F0502020204030204" pitchFamily="34" charset="0"/>
                  </a:rPr>
                  <a:t>5-layer Architectural Pattern</a:t>
                </a:r>
                <a:endParaRPr lang="en-US" altLang="en-US" sz="3500" dirty="0">
                  <a:latin typeface="Calibri" panose="020F0502020204030204" pitchFamily="34" charset="0"/>
                  <a:cs typeface="Calibri" panose="020F0502020204030204" pitchFamily="34" charset="0"/>
                </a:endParaRPr>
              </a:p>
            </p:txBody>
          </p:sp>
          <p:sp>
            <p:nvSpPr>
              <p:cNvPr id="43" name="TextBox 7">
                <a:extLst>
                  <a:ext uri="{FF2B5EF4-FFF2-40B4-BE49-F238E27FC236}">
                    <a16:creationId xmlns:a16="http://schemas.microsoft.com/office/drawing/2014/main" id="{D7EC3973-C5B5-4CC4-893D-F2B7E5C4FA00}"/>
                  </a:ext>
                </a:extLst>
              </p:cNvPr>
              <p:cNvSpPr txBox="1">
                <a:spLocks noChangeArrowheads="1"/>
              </p:cNvSpPr>
              <p:nvPr/>
            </p:nvSpPr>
            <p:spPr bwMode="auto">
              <a:xfrm>
                <a:off x="12450722" y="17882225"/>
                <a:ext cx="8852413"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200" b="1" u="sng" dirty="0">
                    <a:latin typeface="Calibri" panose="020F0502020204030204" pitchFamily="34" charset="0"/>
                    <a:cs typeface="Calibri" panose="020F0502020204030204" pitchFamily="34" charset="0"/>
                  </a:rPr>
                  <a:t>Continuous Integration:</a:t>
                </a:r>
                <a:r>
                  <a:rPr lang="en-US" sz="3200" b="1" dirty="0">
                    <a:latin typeface="Calibri" panose="020F0502020204030204" pitchFamily="34" charset="0"/>
                    <a:cs typeface="Calibri" panose="020F0502020204030204" pitchFamily="34" charset="0"/>
                  </a:rPr>
                  <a:t> </a:t>
                </a:r>
                <a:r>
                  <a:rPr lang="en-US" sz="3200" dirty="0">
                    <a:latin typeface="Calibri" panose="020F0502020204030204" pitchFamily="34" charset="0"/>
                    <a:cs typeface="Calibri" panose="020F0502020204030204" pitchFamily="34" charset="0"/>
                  </a:rPr>
                  <a:t>The development practice of frequently integrating the code within a repository. This allows for early detection of bugs during throughout the development process. </a:t>
                </a:r>
                <a:endParaRPr lang="en-US" sz="3200" b="1" u="sng" dirty="0">
                  <a:latin typeface="Calibri" panose="020F0502020204030204" pitchFamily="34" charset="0"/>
                  <a:cs typeface="Calibri" panose="020F0502020204030204" pitchFamily="34" charset="0"/>
                </a:endParaRPr>
              </a:p>
              <a:p>
                <a:r>
                  <a:rPr lang="en-US" sz="3200" b="1" u="sng" dirty="0">
                    <a:latin typeface="Calibri" panose="020F0502020204030204" pitchFamily="34" charset="0"/>
                    <a:cs typeface="Calibri" panose="020F0502020204030204" pitchFamily="34" charset="0"/>
                  </a:rPr>
                  <a:t>Continuous Delivery</a:t>
                </a:r>
                <a:r>
                  <a:rPr lang="en-US" sz="3200" dirty="0">
                    <a:latin typeface="Calibri" panose="020F0502020204030204" pitchFamily="34" charset="0"/>
                    <a:cs typeface="Calibri" panose="020F0502020204030204" pitchFamily="34" charset="0"/>
                  </a:rPr>
                  <a:t>: An approach for teams to produce code in small cycles to ensure that software can be released at any given moment in a reliable fashion.</a:t>
                </a:r>
                <a:endParaRPr lang="en-US" sz="3200" b="0" dirty="0">
                  <a:effectLst/>
                  <a:latin typeface="Calibri" panose="020F0502020204030204" pitchFamily="34" charset="0"/>
                  <a:cs typeface="Calibri" panose="020F0502020204030204" pitchFamily="34" charset="0"/>
                </a:endParaRPr>
              </a:p>
            </p:txBody>
          </p:sp>
          <p:sp>
            <p:nvSpPr>
              <p:cNvPr id="44" name="Rectangle 81">
                <a:extLst>
                  <a:ext uri="{FF2B5EF4-FFF2-40B4-BE49-F238E27FC236}">
                    <a16:creationId xmlns:a16="http://schemas.microsoft.com/office/drawing/2014/main" id="{C45A664B-8458-4E2A-B882-2D0AE40F7979}"/>
                  </a:ext>
                </a:extLst>
              </p:cNvPr>
              <p:cNvSpPr>
                <a:spLocks noChangeArrowheads="1"/>
              </p:cNvSpPr>
              <p:nvPr/>
            </p:nvSpPr>
            <p:spPr bwMode="auto">
              <a:xfrm>
                <a:off x="11550195" y="15910620"/>
                <a:ext cx="8379618" cy="1462087"/>
              </a:xfrm>
              <a:prstGeom prst="rect">
                <a:avLst/>
              </a:prstGeom>
              <a:solidFill>
                <a:schemeClr val="accent5">
                  <a:lumMod val="50000"/>
                </a:schemeClr>
              </a:solidFill>
              <a:ln w="9525" algn="ctr">
                <a:solidFill>
                  <a:schemeClr val="accent4"/>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45" name="TextBox 45">
                <a:extLst>
                  <a:ext uri="{FF2B5EF4-FFF2-40B4-BE49-F238E27FC236}">
                    <a16:creationId xmlns:a16="http://schemas.microsoft.com/office/drawing/2014/main" id="{C74AF304-2357-4AAB-B157-9C3FA1B36713}"/>
                  </a:ext>
                </a:extLst>
              </p:cNvPr>
              <p:cNvSpPr txBox="1">
                <a:spLocks noChangeArrowheads="1"/>
              </p:cNvSpPr>
              <p:nvPr/>
            </p:nvSpPr>
            <p:spPr bwMode="auto">
              <a:xfrm>
                <a:off x="12278287" y="16176695"/>
                <a:ext cx="6660926"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5500" dirty="0">
                    <a:solidFill>
                      <a:schemeClr val="bg1"/>
                    </a:solidFill>
                    <a:latin typeface="Arial Black" panose="020B0A04020102020204" pitchFamily="34" charset="0"/>
                  </a:rPr>
                  <a:t>SYSTEM DESIGN</a:t>
                </a:r>
              </a:p>
            </p:txBody>
          </p:sp>
          <p:sp>
            <p:nvSpPr>
              <p:cNvPr id="46" name="TextBox 7">
                <a:extLst>
                  <a:ext uri="{FF2B5EF4-FFF2-40B4-BE49-F238E27FC236}">
                    <a16:creationId xmlns:a16="http://schemas.microsoft.com/office/drawing/2014/main" id="{95105FFA-3193-43EA-8BE3-33DC3AD6365E}"/>
                  </a:ext>
                </a:extLst>
              </p:cNvPr>
              <p:cNvSpPr txBox="1">
                <a:spLocks noChangeArrowheads="1"/>
              </p:cNvSpPr>
              <p:nvPr/>
            </p:nvSpPr>
            <p:spPr bwMode="auto">
              <a:xfrm>
                <a:off x="22954080" y="21914098"/>
                <a:ext cx="8615021"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sz="3200" dirty="0">
                    <a:latin typeface="Calibri" panose="020F0502020204030204" pitchFamily="34" charset="0"/>
                    <a:cs typeface="Calibri" panose="020F0502020204030204" pitchFamily="34" charset="0"/>
                  </a:rPr>
                  <a:t>1) </a:t>
                </a:r>
                <a:r>
                  <a:rPr lang="en-US" sz="3200" b="1" dirty="0">
                    <a:latin typeface="Calibri" panose="020F0502020204030204" pitchFamily="34" charset="0"/>
                    <a:cs typeface="Calibri" panose="020F0502020204030204" pitchFamily="34" charset="0"/>
                  </a:rPr>
                  <a:t>Presentation</a:t>
                </a:r>
                <a:r>
                  <a:rPr lang="en-US" sz="3200" dirty="0">
                    <a:latin typeface="Calibri" panose="020F0502020204030204" pitchFamily="34" charset="0"/>
                    <a:cs typeface="Calibri" panose="020F0502020204030204" pitchFamily="34" charset="0"/>
                  </a:rPr>
                  <a:t>: What is displayed to the application user.</a:t>
                </a:r>
              </a:p>
              <a:p>
                <a:r>
                  <a:rPr lang="en-US" sz="3200" dirty="0">
                    <a:latin typeface="Calibri" panose="020F0502020204030204" pitchFamily="34" charset="0"/>
                    <a:cs typeface="Calibri" panose="020F0502020204030204" pitchFamily="34" charset="0"/>
                  </a:rPr>
                  <a:t>2) </a:t>
                </a:r>
                <a:r>
                  <a:rPr lang="en-US" sz="3200" b="1" dirty="0">
                    <a:latin typeface="Calibri" panose="020F0502020204030204" pitchFamily="34" charset="0"/>
                    <a:cs typeface="Calibri" panose="020F0502020204030204" pitchFamily="34" charset="0"/>
                  </a:rPr>
                  <a:t>User</a:t>
                </a:r>
                <a:r>
                  <a:rPr lang="en-US" sz="3200" dirty="0">
                    <a:latin typeface="Calibri" panose="020F0502020204030204" pitchFamily="34" charset="0"/>
                    <a:cs typeface="Calibri" panose="020F0502020204030204" pitchFamily="34" charset="0"/>
                  </a:rPr>
                  <a:t> </a:t>
                </a:r>
                <a:r>
                  <a:rPr lang="en-US" sz="3200" b="1" dirty="0">
                    <a:latin typeface="Calibri" panose="020F0502020204030204" pitchFamily="34" charset="0"/>
                    <a:cs typeface="Calibri" panose="020F0502020204030204" pitchFamily="34" charset="0"/>
                  </a:rPr>
                  <a:t>Interface</a:t>
                </a:r>
                <a:r>
                  <a:rPr lang="en-US" sz="3200" dirty="0">
                    <a:latin typeface="Calibri" panose="020F0502020204030204" pitchFamily="34" charset="0"/>
                    <a:cs typeface="Calibri" panose="020F0502020204030204" pitchFamily="34" charset="0"/>
                  </a:rPr>
                  <a:t>: What the user can interact with on the page.</a:t>
                </a:r>
              </a:p>
              <a:p>
                <a:r>
                  <a:rPr lang="en-US" sz="3200" dirty="0">
                    <a:latin typeface="Calibri" panose="020F0502020204030204" pitchFamily="34" charset="0"/>
                    <a:cs typeface="Calibri" panose="020F0502020204030204" pitchFamily="34" charset="0"/>
                  </a:rPr>
                  <a:t>3) </a:t>
                </a:r>
                <a:r>
                  <a:rPr lang="en-US" sz="3200" b="1" dirty="0">
                    <a:latin typeface="Calibri" panose="020F0502020204030204" pitchFamily="34" charset="0"/>
                    <a:cs typeface="Calibri" panose="020F0502020204030204" pitchFamily="34" charset="0"/>
                  </a:rPr>
                  <a:t>Business Logic</a:t>
                </a:r>
                <a:r>
                  <a:rPr lang="en-US" sz="3200" dirty="0">
                    <a:latin typeface="Calibri" panose="020F0502020204030204" pitchFamily="34" charset="0"/>
                    <a:cs typeface="Calibri" panose="020F0502020204030204" pitchFamily="34" charset="0"/>
                  </a:rPr>
                  <a:t>: Where data validation, security, and processing is handled for the application.</a:t>
                </a:r>
              </a:p>
              <a:p>
                <a:r>
                  <a:rPr lang="en-US" sz="3200" dirty="0">
                    <a:latin typeface="Calibri" panose="020F0502020204030204" pitchFamily="34" charset="0"/>
                    <a:cs typeface="Calibri" panose="020F0502020204030204" pitchFamily="34" charset="0"/>
                  </a:rPr>
                  <a:t>4) </a:t>
                </a:r>
                <a:r>
                  <a:rPr lang="en-US" sz="3200" b="1" dirty="0">
                    <a:latin typeface="Calibri" panose="020F0502020204030204" pitchFamily="34" charset="0"/>
                    <a:cs typeface="Calibri" panose="020F0502020204030204" pitchFamily="34" charset="0"/>
                  </a:rPr>
                  <a:t>Data Access</a:t>
                </a:r>
                <a:r>
                  <a:rPr lang="en-US" sz="3200" dirty="0">
                    <a:latin typeface="Calibri" panose="020F0502020204030204" pitchFamily="34" charset="0"/>
                    <a:cs typeface="Calibri" panose="020F0502020204030204" pitchFamily="34" charset="0"/>
                  </a:rPr>
                  <a:t>: All CRUD (Create, Read, Update, Delete) actions performed on the database.</a:t>
                </a:r>
              </a:p>
              <a:p>
                <a:r>
                  <a:rPr lang="en-US" sz="3200" dirty="0">
                    <a:latin typeface="Calibri" panose="020F0502020204030204" pitchFamily="34" charset="0"/>
                    <a:cs typeface="Calibri" panose="020F0502020204030204" pitchFamily="34" charset="0"/>
                  </a:rPr>
                  <a:t>5) </a:t>
                </a:r>
                <a:r>
                  <a:rPr lang="en-US" sz="3200" b="1" dirty="0">
                    <a:latin typeface="Calibri" panose="020F0502020204030204" pitchFamily="34" charset="0"/>
                    <a:cs typeface="Calibri" panose="020F0502020204030204" pitchFamily="34" charset="0"/>
                  </a:rPr>
                  <a:t>Data Storage</a:t>
                </a:r>
                <a:r>
                  <a:rPr lang="en-US" sz="3200" dirty="0">
                    <a:latin typeface="Calibri" panose="020F0502020204030204" pitchFamily="34" charset="0"/>
                    <a:cs typeface="Calibri" panose="020F0502020204030204" pitchFamily="34" charset="0"/>
                  </a:rPr>
                  <a:t>: The implementation of the data access layer explained previously. </a:t>
                </a:r>
              </a:p>
              <a:p>
                <a:pPr algn="ctr"/>
                <a:endParaRPr lang="en-US" altLang="en-US" sz="3200" dirty="0">
                  <a:latin typeface="Calibri" panose="020F0502020204030204" pitchFamily="34" charset="0"/>
                  <a:cs typeface="Calibri" panose="020F0502020204030204" pitchFamily="34" charset="0"/>
                </a:endParaRPr>
              </a:p>
            </p:txBody>
          </p:sp>
          <p:sp>
            <p:nvSpPr>
              <p:cNvPr id="48" name="Rectangle 47">
                <a:extLst>
                  <a:ext uri="{FF2B5EF4-FFF2-40B4-BE49-F238E27FC236}">
                    <a16:creationId xmlns:a16="http://schemas.microsoft.com/office/drawing/2014/main" id="{6C211F43-BD89-4246-894E-B68C2B4883D0}"/>
                  </a:ext>
                </a:extLst>
              </p:cNvPr>
              <p:cNvSpPr/>
              <p:nvPr/>
            </p:nvSpPr>
            <p:spPr>
              <a:xfrm>
                <a:off x="1827729" y="29418326"/>
                <a:ext cx="5722464" cy="630942"/>
              </a:xfrm>
              <a:prstGeom prst="rect">
                <a:avLst/>
              </a:prstGeom>
            </p:spPr>
            <p:txBody>
              <a:bodyPr wrap="none">
                <a:spAutoFit/>
              </a:bodyPr>
              <a:lstStyle/>
              <a:p>
                <a:r>
                  <a:rPr lang="en-US" sz="3500" b="1" u="sng" dirty="0">
                    <a:latin typeface="Calibri" panose="020F0502020204030204" pitchFamily="34" charset="0"/>
                    <a:cs typeface="Calibri" panose="020F0502020204030204" pitchFamily="34" charset="0"/>
                  </a:rPr>
                  <a:t>EFRT-29- Login with Facebook</a:t>
                </a:r>
              </a:p>
            </p:txBody>
          </p:sp>
          <p:sp>
            <p:nvSpPr>
              <p:cNvPr id="52" name="Rectangle 51">
                <a:extLst>
                  <a:ext uri="{FF2B5EF4-FFF2-40B4-BE49-F238E27FC236}">
                    <a16:creationId xmlns:a16="http://schemas.microsoft.com/office/drawing/2014/main" id="{371E6B7F-1192-4FAD-8BDA-3FFE975F908E}"/>
                  </a:ext>
                </a:extLst>
              </p:cNvPr>
              <p:cNvSpPr/>
              <p:nvPr/>
            </p:nvSpPr>
            <p:spPr>
              <a:xfrm>
                <a:off x="1888991" y="33886839"/>
                <a:ext cx="7788222" cy="1169551"/>
              </a:xfrm>
              <a:prstGeom prst="rect">
                <a:avLst/>
              </a:prstGeom>
            </p:spPr>
            <p:txBody>
              <a:bodyPr wrap="none">
                <a:spAutoFit/>
              </a:bodyPr>
              <a:lstStyle/>
              <a:p>
                <a:r>
                  <a:rPr lang="en-US" sz="3500" b="1" u="sng" dirty="0">
                    <a:latin typeface="Calibri" panose="020F0502020204030204" pitchFamily="34" charset="0"/>
                    <a:cs typeface="Calibri" panose="020F0502020204030204" pitchFamily="34" charset="0"/>
                  </a:rPr>
                  <a:t>EFRT-62 – Impersonating Developer User</a:t>
                </a:r>
              </a:p>
              <a:p>
                <a:endParaRPr lang="en-US" sz="3500" dirty="0">
                  <a:latin typeface="Calibri" panose="020F0502020204030204" pitchFamily="34" charset="0"/>
                  <a:cs typeface="Calibri" panose="020F0502020204030204" pitchFamily="34" charset="0"/>
                </a:endParaRPr>
              </a:p>
            </p:txBody>
          </p:sp>
          <p:pic>
            <p:nvPicPr>
              <p:cNvPr id="60" name="Picture 93">
                <a:extLst>
                  <a:ext uri="{FF2B5EF4-FFF2-40B4-BE49-F238E27FC236}">
                    <a16:creationId xmlns:a16="http://schemas.microsoft.com/office/drawing/2014/main" id="{A716F15E-2BBF-49CD-9A6C-C4BDD87EB7D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384054" y="29460583"/>
                <a:ext cx="8446212" cy="515567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95">
                <a:extLst>
                  <a:ext uri="{FF2B5EF4-FFF2-40B4-BE49-F238E27FC236}">
                    <a16:creationId xmlns:a16="http://schemas.microsoft.com/office/drawing/2014/main" id="{1D2398BE-CD45-4573-AFF3-0683FFBAEF1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859108" y="29411764"/>
                <a:ext cx="8875221" cy="5263923"/>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68" descr="A screenshot of a cell phone&#10;&#10;Description automatically generated">
                <a:extLst>
                  <a:ext uri="{FF2B5EF4-FFF2-40B4-BE49-F238E27FC236}">
                    <a16:creationId xmlns:a16="http://schemas.microsoft.com/office/drawing/2014/main" id="{D690D260-F055-45B3-9947-0AF0CBD9D80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56055" y="30079165"/>
                <a:ext cx="3663479" cy="1651595"/>
              </a:xfrm>
              <a:prstGeom prst="rect">
                <a:avLst/>
              </a:prstGeom>
            </p:spPr>
          </p:pic>
          <p:pic>
            <p:nvPicPr>
              <p:cNvPr id="70" name="Picture 69" descr="A screenshot of a social media post&#10;&#10;Description automatically generated">
                <a:extLst>
                  <a:ext uri="{FF2B5EF4-FFF2-40B4-BE49-F238E27FC236}">
                    <a16:creationId xmlns:a16="http://schemas.microsoft.com/office/drawing/2014/main" id="{9573634F-0E02-4FB6-B212-336251AFC4A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38263" y="31805118"/>
                <a:ext cx="4700980" cy="1951482"/>
              </a:xfrm>
              <a:prstGeom prst="rect">
                <a:avLst/>
              </a:prstGeom>
            </p:spPr>
          </p:pic>
          <p:pic>
            <p:nvPicPr>
              <p:cNvPr id="71" name="Picture 70" descr="A screenshot of a social media post&#10;&#10;Description automatically generated">
                <a:extLst>
                  <a:ext uri="{FF2B5EF4-FFF2-40B4-BE49-F238E27FC236}">
                    <a16:creationId xmlns:a16="http://schemas.microsoft.com/office/drawing/2014/main" id="{FDFC4533-F5CE-4CB6-BE85-504730000EB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768301" y="30222814"/>
                <a:ext cx="3579547" cy="2421892"/>
              </a:xfrm>
              <a:prstGeom prst="rect">
                <a:avLst/>
              </a:prstGeom>
            </p:spPr>
          </p:pic>
          <p:pic>
            <p:nvPicPr>
              <p:cNvPr id="1036" name="Picture 1035" descr="A close up of a map&#10;&#10;Description automatically generated">
                <a:extLst>
                  <a:ext uri="{FF2B5EF4-FFF2-40B4-BE49-F238E27FC236}">
                    <a16:creationId xmlns:a16="http://schemas.microsoft.com/office/drawing/2014/main" id="{6EBC78CA-566D-44A2-9A73-F5019925AA6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991371" y="34774256"/>
                <a:ext cx="3048000" cy="1994297"/>
              </a:xfrm>
              <a:prstGeom prst="rect">
                <a:avLst/>
              </a:prstGeom>
            </p:spPr>
          </p:pic>
          <p:pic>
            <p:nvPicPr>
              <p:cNvPr id="1038" name="Picture 1037" descr="A screenshot of a video game&#10;&#10;Description automatically generated">
                <a:extLst>
                  <a:ext uri="{FF2B5EF4-FFF2-40B4-BE49-F238E27FC236}">
                    <a16:creationId xmlns:a16="http://schemas.microsoft.com/office/drawing/2014/main" id="{1EE51DB3-AE0A-4700-8EB5-4B0C03E23CE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10325" y="37515833"/>
                <a:ext cx="5485875" cy="2489986"/>
              </a:xfrm>
              <a:prstGeom prst="rect">
                <a:avLst/>
              </a:prstGeom>
            </p:spPr>
          </p:pic>
          <p:pic>
            <p:nvPicPr>
              <p:cNvPr id="1040" name="Picture 1039" descr="A screenshot of a social media post&#10;&#10;Description automatically generated">
                <a:extLst>
                  <a:ext uri="{FF2B5EF4-FFF2-40B4-BE49-F238E27FC236}">
                    <a16:creationId xmlns:a16="http://schemas.microsoft.com/office/drawing/2014/main" id="{58D68667-F818-43C4-BDFF-467512B1F45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225216" y="34547597"/>
                <a:ext cx="5243433" cy="3004663"/>
              </a:xfrm>
              <a:prstGeom prst="rect">
                <a:avLst/>
              </a:prstGeom>
            </p:spPr>
          </p:pic>
          <p:sp>
            <p:nvSpPr>
              <p:cNvPr id="84" name="TextBox 7">
                <a:extLst>
                  <a:ext uri="{FF2B5EF4-FFF2-40B4-BE49-F238E27FC236}">
                    <a16:creationId xmlns:a16="http://schemas.microsoft.com/office/drawing/2014/main" id="{E59BED71-7AAD-4AD8-B359-F5FD2AC06392}"/>
                  </a:ext>
                </a:extLst>
              </p:cNvPr>
              <p:cNvSpPr txBox="1">
                <a:spLocks noChangeArrowheads="1"/>
              </p:cNvSpPr>
              <p:nvPr/>
            </p:nvSpPr>
            <p:spPr bwMode="auto">
              <a:xfrm>
                <a:off x="12014755" y="6437257"/>
                <a:ext cx="817439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sz="3500" b="0" dirty="0">
                    <a:effectLst/>
                    <a:latin typeface="Calibri" panose="020F0502020204030204" pitchFamily="34" charset="0"/>
                    <a:cs typeface="Calibri" panose="020F0502020204030204" pitchFamily="34" charset="0"/>
                  </a:rPr>
                  <a:t>	</a:t>
                </a:r>
              </a:p>
            </p:txBody>
          </p:sp>
          <p:pic>
            <p:nvPicPr>
              <p:cNvPr id="1042" name="Picture 1041" descr="A picture containing drawing&#10;&#10;Description automatically generated">
                <a:extLst>
                  <a:ext uri="{FF2B5EF4-FFF2-40B4-BE49-F238E27FC236}">
                    <a16:creationId xmlns:a16="http://schemas.microsoft.com/office/drawing/2014/main" id="{F84F32C6-52F5-4E2C-B895-441D7F0908C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9669899" y="13527053"/>
                <a:ext cx="1282707" cy="1282707"/>
              </a:xfrm>
              <a:prstGeom prst="rect">
                <a:avLst/>
              </a:prstGeom>
            </p:spPr>
          </p:pic>
          <p:pic>
            <p:nvPicPr>
              <p:cNvPr id="1046" name="Picture 1045" descr="A close up of a logo&#10;&#10;Description automatically generated">
                <a:extLst>
                  <a:ext uri="{FF2B5EF4-FFF2-40B4-BE49-F238E27FC236}">
                    <a16:creationId xmlns:a16="http://schemas.microsoft.com/office/drawing/2014/main" id="{4AB20FA9-805A-41A0-8BF9-5737C395D46A}"/>
                  </a:ext>
                </a:extLst>
              </p:cNvPr>
              <p:cNvPicPr>
                <a:picLocks noChangeAspect="1"/>
              </p:cNvPicPr>
              <p:nvPr/>
            </p:nvPicPr>
            <p:blipFill rotWithShape="1">
              <a:blip r:embed="rId19">
                <a:extLst>
                  <a:ext uri="{28A0092B-C50C-407E-A947-70E740481C1C}">
                    <a14:useLocalDpi xmlns:a14="http://schemas.microsoft.com/office/drawing/2010/main" val="0"/>
                  </a:ext>
                </a:extLst>
              </a:blip>
              <a:srcRect l="5944" t="21820" r="11401" b="19337"/>
              <a:stretch/>
            </p:blipFill>
            <p:spPr>
              <a:xfrm>
                <a:off x="28007200" y="13898313"/>
                <a:ext cx="1584070" cy="600957"/>
              </a:xfrm>
              <a:prstGeom prst="rect">
                <a:avLst/>
              </a:prstGeom>
            </p:spPr>
          </p:pic>
          <p:pic>
            <p:nvPicPr>
              <p:cNvPr id="1047" name="Picture 1046">
                <a:extLst>
                  <a:ext uri="{FF2B5EF4-FFF2-40B4-BE49-F238E27FC236}">
                    <a16:creationId xmlns:a16="http://schemas.microsoft.com/office/drawing/2014/main" id="{95B880B6-7E66-434D-A699-99A0A4613208}"/>
                  </a:ext>
                </a:extLst>
              </p:cNvPr>
              <p:cNvPicPr>
                <a:picLocks noChangeAspect="1"/>
              </p:cNvPicPr>
              <p:nvPr/>
            </p:nvPicPr>
            <p:blipFill>
              <a:blip r:embed="rId20"/>
              <a:stretch>
                <a:fillRect/>
              </a:stretch>
            </p:blipFill>
            <p:spPr>
              <a:xfrm>
                <a:off x="12395967" y="35406911"/>
                <a:ext cx="9064429" cy="4670673"/>
              </a:xfrm>
              <a:prstGeom prst="rect">
                <a:avLst/>
              </a:prstGeom>
            </p:spPr>
          </p:pic>
          <p:pic>
            <p:nvPicPr>
              <p:cNvPr id="1048" name="Picture 1047">
                <a:extLst>
                  <a:ext uri="{FF2B5EF4-FFF2-40B4-BE49-F238E27FC236}">
                    <a16:creationId xmlns:a16="http://schemas.microsoft.com/office/drawing/2014/main" id="{69CCD5FD-36EF-4DC6-8913-BEA23CED18B8}"/>
                  </a:ext>
                </a:extLst>
              </p:cNvPr>
              <p:cNvPicPr>
                <a:picLocks noChangeAspect="1"/>
              </p:cNvPicPr>
              <p:nvPr/>
            </p:nvPicPr>
            <p:blipFill>
              <a:blip r:embed="rId21"/>
              <a:stretch>
                <a:fillRect/>
              </a:stretch>
            </p:blipFill>
            <p:spPr>
              <a:xfrm>
                <a:off x="21620621" y="35403577"/>
                <a:ext cx="9703689" cy="4602242"/>
              </a:xfrm>
              <a:prstGeom prst="rect">
                <a:avLst/>
              </a:prstGeom>
            </p:spPr>
          </p:pic>
          <p:sp>
            <p:nvSpPr>
              <p:cNvPr id="93" name="TextBox 7">
                <a:extLst>
                  <a:ext uri="{FF2B5EF4-FFF2-40B4-BE49-F238E27FC236}">
                    <a16:creationId xmlns:a16="http://schemas.microsoft.com/office/drawing/2014/main" id="{5A4B8E3E-DE7E-447A-8936-150C6B17A24B}"/>
                  </a:ext>
                </a:extLst>
              </p:cNvPr>
              <p:cNvSpPr txBox="1">
                <a:spLocks noChangeArrowheads="1"/>
              </p:cNvSpPr>
              <p:nvPr/>
            </p:nvSpPr>
            <p:spPr bwMode="auto">
              <a:xfrm>
                <a:off x="11765756" y="6380149"/>
                <a:ext cx="8174398" cy="817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sz="3500" b="0" dirty="0">
                    <a:effectLst/>
                    <a:latin typeface="Calibri" panose="020F0502020204030204" pitchFamily="34" charset="0"/>
                    <a:cs typeface="Calibri" panose="020F0502020204030204" pitchFamily="34" charset="0"/>
                  </a:rPr>
                  <a:t>	From the thorough testing of the system at the beginning of the semester the following observations were made of the current system: (1) Traders with running terminals could find these in the Subscription Management, (2) Traders can subscribe to a publisher by navigating to the report page, (3) Traders without any specified payment information for a subscription would be redirected to the subscription tab, (4) Traders could navigate to the report page to unsubscribe from a publisher, (5) Traders without any specified terminals for Forex account are assigned to available terminal through auto-scheduler. </a:t>
                </a:r>
              </a:p>
            </p:txBody>
          </p:sp>
          <p:pic>
            <p:nvPicPr>
              <p:cNvPr id="1050" name="Picture 1049" descr="A screenshot of a cell phone&#10;&#10;Description automatically generated">
                <a:extLst>
                  <a:ext uri="{FF2B5EF4-FFF2-40B4-BE49-F238E27FC236}">
                    <a16:creationId xmlns:a16="http://schemas.microsoft.com/office/drawing/2014/main" id="{62C45A42-D829-495B-B19F-1D82D5ECB372}"/>
                  </a:ext>
                </a:extLst>
              </p:cNvPr>
              <p:cNvPicPr>
                <a:picLocks noChangeAspect="1"/>
              </p:cNvPicPr>
              <p:nvPr/>
            </p:nvPicPr>
            <p:blipFill rotWithShape="1">
              <a:blip r:embed="rId22">
                <a:extLst>
                  <a:ext uri="{28A0092B-C50C-407E-A947-70E740481C1C}">
                    <a14:useLocalDpi xmlns:a14="http://schemas.microsoft.com/office/drawing/2010/main" val="0"/>
                  </a:ext>
                </a:extLst>
              </a:blip>
              <a:srcRect t="25108"/>
              <a:stretch/>
            </p:blipFill>
            <p:spPr>
              <a:xfrm>
                <a:off x="12534623" y="22421769"/>
                <a:ext cx="8500158" cy="3109754"/>
              </a:xfrm>
              <a:prstGeom prst="rect">
                <a:avLst/>
              </a:prstGeom>
            </p:spPr>
          </p:pic>
          <p:pic>
            <p:nvPicPr>
              <p:cNvPr id="1051" name="Picture 1050">
                <a:extLst>
                  <a:ext uri="{FF2B5EF4-FFF2-40B4-BE49-F238E27FC236}">
                    <a16:creationId xmlns:a16="http://schemas.microsoft.com/office/drawing/2014/main" id="{796CE920-C356-49B2-BCEC-226266497CC3}"/>
                  </a:ext>
                </a:extLst>
              </p:cNvPr>
              <p:cNvPicPr>
                <a:picLocks noChangeAspect="1"/>
              </p:cNvPicPr>
              <p:nvPr/>
            </p:nvPicPr>
            <p:blipFill>
              <a:blip r:embed="rId23"/>
              <a:stretch>
                <a:fillRect/>
              </a:stretch>
            </p:blipFill>
            <p:spPr>
              <a:xfrm>
                <a:off x="24506054" y="18194630"/>
                <a:ext cx="5329223" cy="3738915"/>
              </a:xfrm>
              <a:prstGeom prst="rect">
                <a:avLst/>
              </a:prstGeom>
            </p:spPr>
          </p:pic>
          <p:sp>
            <p:nvSpPr>
              <p:cNvPr id="1052" name="TextBox 1051">
                <a:extLst>
                  <a:ext uri="{FF2B5EF4-FFF2-40B4-BE49-F238E27FC236}">
                    <a16:creationId xmlns:a16="http://schemas.microsoft.com/office/drawing/2014/main" id="{0C782C82-730E-4E8A-AAC4-172AF2877766}"/>
                  </a:ext>
                </a:extLst>
              </p:cNvPr>
              <p:cNvSpPr txBox="1"/>
              <p:nvPr/>
            </p:nvSpPr>
            <p:spPr>
              <a:xfrm flipH="1">
                <a:off x="1213050" y="41675469"/>
                <a:ext cx="30433547" cy="1815882"/>
              </a:xfrm>
              <a:prstGeom prst="rect">
                <a:avLst/>
              </a:prstGeom>
              <a:noFill/>
            </p:spPr>
            <p:txBody>
              <a:bodyPr wrap="square" rtlCol="0">
                <a:spAutoFit/>
              </a:bodyPr>
              <a:lstStyle/>
              <a:p>
                <a:r>
                  <a:rPr lang="en-US" sz="2800" dirty="0"/>
                  <a:t>I would like to thank my family and lovely girlfriend for always supporting me in everything I do. It is because of their unconditional support and encouragement that I can finish this final semester in what’s been a long and challenging journey. Thanks to them and my amazing friends I’ve accomplished this very important goal of mine. The most valuable lesson I have learned during the pursuit of my undergraduate degree is that with dedication, determination, and persistence anything is possible. I’d also like to thank my classmates and the professors whom I’ve had the pleasure of learning from throughout these years. </a:t>
                </a:r>
              </a:p>
            </p:txBody>
          </p:sp>
        </p:grpSp>
      </p:grpSp>
    </p:spTree>
    <p:extLst>
      <p:ext uri="{BB962C8B-B14F-4D97-AF65-F5344CB8AC3E}">
        <p14:creationId xmlns:p14="http://schemas.microsoft.com/office/powerpoint/2010/main" val="3214758032"/>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9D0FBBD-7E58-41C3-B471-AF5337BC12FD}">
  <ds:schemaRefs>
    <ds:schemaRef ds:uri="http://purl.org/dc/elements/1.1/"/>
    <ds:schemaRef ds:uri="http://schemas.microsoft.com/office/2006/metadata/properties"/>
    <ds:schemaRef ds:uri="http://schemas.microsoft.com/office/2006/documentManagement/types"/>
    <ds:schemaRef ds:uri="http://purl.org/dc/terms/"/>
    <ds:schemaRef ds:uri="5d610656-f6da-46b1-9092-422d3feedac8"/>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A6B1D21-9451-4AB2-8565-E2336E70E3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11862</TotalTime>
  <Words>478</Words>
  <Application>Microsoft Office PowerPoint</Application>
  <PresentationFormat>Custom</PresentationFormat>
  <Paragraphs>38</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Arial Black</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Rosamaria Belisario</cp:lastModifiedBy>
  <cp:revision>60</cp:revision>
  <dcterms:created xsi:type="dcterms:W3CDTF">2012-11-19T15:27:41Z</dcterms:created>
  <dcterms:modified xsi:type="dcterms:W3CDTF">2020-04-27T03:56:06Z</dcterms:modified>
</cp:coreProperties>
</file>