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1.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Lst>
  <p:sldSz cx="32918400" cy="438912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7F3F4"/>
          </a:solidFill>
        </a:fill>
      </a:tcStyle>
    </a:wholeTbl>
    <a:band2H>
      <a:tcTxStyle b="def" i="def"/>
      <a:tcStyle>
        <a:tcBdr/>
        <a:fill>
          <a:solidFill>
            <a:srgbClr val="F3F9FA"/>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 name="Shape 17"/>
          <p:cNvSpPr/>
          <p:nvPr>
            <p:ph type="sldImg"/>
          </p:nvPr>
        </p:nvSpPr>
        <p:spPr>
          <a:xfrm>
            <a:off x="1143000" y="685800"/>
            <a:ext cx="4572000" cy="3429000"/>
          </a:xfrm>
          <a:prstGeom prst="rect">
            <a:avLst/>
          </a:prstGeom>
        </p:spPr>
        <p:txBody>
          <a:bodyPr/>
          <a:lstStyle/>
          <a:p>
            <a:pPr/>
          </a:p>
        </p:txBody>
      </p:sp>
      <p:sp>
        <p:nvSpPr>
          <p:cNvPr id="18" name="Shape 1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1645920" y="589280"/>
            <a:ext cx="29626561" cy="9652001"/>
          </a:xfrm>
          <a:prstGeom prst="rect">
            <a:avLst/>
          </a:prstGeom>
          <a:ln w="12700">
            <a:miter lim="400000"/>
          </a:ln>
          <a:extLst>
            <a:ext uri="{C572A759-6A51-4108-AA02-DFA0A04FC94B}">
              <ma14:wrappingTextBoxFlag xmlns:ma14="http://schemas.microsoft.com/office/mac/drawingml/2011/main" val="1"/>
            </a:ext>
          </a:extLst>
        </p:spPr>
        <p:txBody>
          <a:bodyPr lIns="214229" tIns="214229" rIns="214229" bIns="214229" anchor="ctr"/>
          <a:lstStyle/>
          <a:p>
            <a:pPr/>
            <a:r>
              <a:t>Title Text</a:t>
            </a:r>
          </a:p>
        </p:txBody>
      </p:sp>
      <p:sp>
        <p:nvSpPr>
          <p:cNvPr id="3" name="Body Level One…"/>
          <p:cNvSpPr txBox="1"/>
          <p:nvPr>
            <p:ph type="body" idx="1"/>
          </p:nvPr>
        </p:nvSpPr>
        <p:spPr>
          <a:xfrm>
            <a:off x="1645920" y="10241280"/>
            <a:ext cx="29626561" cy="33649922"/>
          </a:xfrm>
          <a:prstGeom prst="rect">
            <a:avLst/>
          </a:prstGeom>
          <a:ln w="12700">
            <a:miter lim="400000"/>
          </a:ln>
          <a:extLst>
            <a:ext uri="{C572A759-6A51-4108-AA02-DFA0A04FC94B}">
              <ma14:wrappingTextBoxFlag xmlns:ma14="http://schemas.microsoft.com/office/mac/drawingml/2011/main" val="1"/>
            </a:ext>
          </a:extLst>
        </p:spPr>
        <p:txBody>
          <a:bodyPr lIns="214229" tIns="214229" rIns="214229" bIns="214229"/>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29900256" y="39968487"/>
            <a:ext cx="1373495" cy="1366239"/>
          </a:xfrm>
          <a:prstGeom prst="rect">
            <a:avLst/>
          </a:prstGeom>
          <a:ln w="12700">
            <a:miter lim="400000"/>
          </a:ln>
        </p:spPr>
        <p:txBody>
          <a:bodyPr wrap="none" lIns="214229" tIns="214229" rIns="214229" bIns="214229">
            <a:spAutoFit/>
          </a:bodyPr>
          <a:lstStyle>
            <a:lvl1pPr algn="r">
              <a:defRPr sz="66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Lst>
  <p:transition xmlns:p14="http://schemas.microsoft.com/office/powerpoint/2010/main" spd="med" advClick="1"/>
  <p:txStyles>
    <p:titleStyle>
      <a:lvl1pPr marL="0" marR="0" indent="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1pPr>
      <a:lvl2pPr marL="0" marR="0" indent="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2pPr>
      <a:lvl3pPr marL="0" marR="0" indent="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3pPr>
      <a:lvl4pPr marL="0" marR="0" indent="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4pPr>
      <a:lvl5pPr marL="0" marR="0" indent="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5pPr>
      <a:lvl6pPr marL="0" marR="0" indent="45720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6pPr>
      <a:lvl7pPr marL="0" marR="0" indent="91440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7pPr>
      <a:lvl8pPr marL="0" marR="0" indent="137160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8pPr>
      <a:lvl9pPr marL="0" marR="0" indent="1828800" algn="ctr" defTabSz="4284662" rtl="0" latinLnBrk="0">
        <a:lnSpc>
          <a:spcPct val="100000"/>
        </a:lnSpc>
        <a:spcBef>
          <a:spcPts val="0"/>
        </a:spcBef>
        <a:spcAft>
          <a:spcPts val="0"/>
        </a:spcAft>
        <a:buClrTx/>
        <a:buSzTx/>
        <a:buFontTx/>
        <a:buNone/>
        <a:tabLst/>
        <a:defRPr b="0" baseline="0" cap="none" i="0" spc="0" strike="noStrike" sz="20600" u="none">
          <a:solidFill>
            <a:srgbClr val="000000"/>
          </a:solidFill>
          <a:uFillTx/>
          <a:latin typeface="Arial"/>
          <a:ea typeface="Arial"/>
          <a:cs typeface="Arial"/>
          <a:sym typeface="Arial"/>
        </a:defRPr>
      </a:lvl9pPr>
    </p:titleStyle>
    <p:bodyStyle>
      <a:lvl1pPr marL="1606549" marR="0" indent="-1606549"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1pPr>
      <a:lvl2pPr marL="3675716" marR="0" indent="-1534179"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2pPr>
      <a:lvl3pPr marL="5719790" marR="0" indent="-1435128"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3pPr>
      <a:lvl4pPr marL="8136140" marR="0" indent="-1709940"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4pPr>
      <a:lvl5pPr marL="174990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5pPr>
      <a:lvl6pPr marL="179562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6pPr>
      <a:lvl7pPr marL="184134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7pPr>
      <a:lvl8pPr marL="188706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8pPr>
      <a:lvl9pPr marL="193278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b="0" baseline="0" cap="none" i="0" spc="0" strike="noStrike" sz="6600" u="none">
          <a:solidFill>
            <a:schemeClr val="tx1"/>
          </a:solidFill>
          <a:uFillTx/>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 name="EForT-EFWE…"/>
          <p:cNvSpPr txBox="1"/>
          <p:nvPr/>
        </p:nvSpPr>
        <p:spPr>
          <a:xfrm>
            <a:off x="6610465" y="2738437"/>
            <a:ext cx="19248208" cy="2306613"/>
          </a:xfrm>
          <a:prstGeom prst="rect">
            <a:avLst/>
          </a:prstGeom>
          <a:ln w="12700">
            <a:miter lim="400000"/>
          </a:ln>
          <a:extLst>
            <a:ext uri="{C572A759-6A51-4108-AA02-DFA0A04FC94B}">
              <ma14:wrappingTextBoxFlag xmlns:ma14="http://schemas.microsoft.com/office/mac/drawingml/2011/main" val="1"/>
            </a:ext>
          </a:extLst>
        </p:spPr>
        <p:txBody>
          <a:bodyPr lIns="49327" tIns="49327" rIns="49327" bIns="49327">
            <a:spAutoFit/>
          </a:bodyPr>
          <a:lstStyle/>
          <a:p>
            <a:pPr algn="ctr" defTabSz="985837">
              <a:defRPr b="1" sz="4800">
                <a:solidFill>
                  <a:srgbClr val="081E3F"/>
                </a:solidFill>
              </a:defRPr>
            </a:pPr>
            <a:r>
              <a:t>EForT-EFWE</a:t>
            </a:r>
          </a:p>
          <a:p>
            <a:pPr algn="ctr" defTabSz="985837">
              <a:defRPr b="1" sz="3500">
                <a:solidFill>
                  <a:srgbClr val="081E3F"/>
                </a:solidFill>
              </a:defRPr>
            </a:pPr>
            <a:r>
              <a:t>Students: Gabi Abdennabi, Victoria Guerra</a:t>
            </a:r>
          </a:p>
          <a:p>
            <a:pPr algn="ctr" defTabSz="985837">
              <a:defRPr b="1" sz="3500">
                <a:solidFill>
                  <a:srgbClr val="081E3F"/>
                </a:solidFill>
              </a:defRPr>
            </a:pPr>
            <a:r>
              <a:t>Mentor:</a:t>
            </a:r>
            <a:r>
              <a:rPr i="1"/>
              <a:t> </a:t>
            </a:r>
            <a:r>
              <a:rPr>
                <a:solidFill>
                  <a:srgbClr val="161645"/>
                </a:solidFill>
              </a:rPr>
              <a:t>Dr. Masoud Sadjadi</a:t>
            </a:r>
            <a:endParaRPr>
              <a:solidFill>
                <a:srgbClr val="161645"/>
              </a:solidFill>
            </a:endParaRPr>
          </a:p>
          <a:p>
            <a:pPr algn="ctr" defTabSz="985837">
              <a:defRPr b="1" sz="3500">
                <a:solidFill>
                  <a:srgbClr val="081E3F"/>
                </a:solidFill>
              </a:defRPr>
            </a:pPr>
            <a:r>
              <a:t>Instructor:</a:t>
            </a:r>
            <a:r>
              <a:rPr i="1"/>
              <a:t> </a:t>
            </a:r>
            <a:r>
              <a:rPr b="0" i="1"/>
              <a:t>Dr. Masoud Sadjadi</a:t>
            </a:r>
            <a:r>
              <a:rPr b="0"/>
              <a:t>,</a:t>
            </a:r>
            <a:r>
              <a:rPr b="0" i="1"/>
              <a:t> </a:t>
            </a:r>
            <a:r>
              <a:rPr b="0"/>
              <a:t>Florida International University</a:t>
            </a:r>
          </a:p>
        </p:txBody>
      </p:sp>
      <p:sp>
        <p:nvSpPr>
          <p:cNvPr id="21" name="The material presented in this poster is based upon the work supported Masoud Sadjadi. I thank Masoud Sadjadi assistance, cooperation and mentorship that I received throughout this process."/>
          <p:cNvSpPr txBox="1"/>
          <p:nvPr/>
        </p:nvSpPr>
        <p:spPr>
          <a:xfrm>
            <a:off x="1268527" y="42367200"/>
            <a:ext cx="30533744" cy="949790"/>
          </a:xfrm>
          <a:prstGeom prst="rect">
            <a:avLst/>
          </a:prstGeom>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marL="493712" indent="-493712" algn="ctr" defTabSz="985837">
              <a:defRPr sz="3000"/>
            </a:lvl1pPr>
          </a:lstStyle>
          <a:p>
            <a:pPr/>
            <a:r>
              <a:t>The material presented in this poster is based upon the work supported Masoud Sadjadi. I thank Masoud Sadjadi assistance, cooperation and mentorship that I received throughout this process.</a:t>
            </a:r>
          </a:p>
        </p:txBody>
      </p:sp>
      <p:sp>
        <p:nvSpPr>
          <p:cNvPr id="22" name="Rectangle"/>
          <p:cNvSpPr/>
          <p:nvPr/>
        </p:nvSpPr>
        <p:spPr>
          <a:xfrm>
            <a:off x="914400" y="5486400"/>
            <a:ext cx="31089600" cy="35661600"/>
          </a:xfrm>
          <a:prstGeom prst="rect">
            <a:avLst/>
          </a:prstGeom>
          <a:ln w="63500">
            <a:solidFill>
              <a:srgbClr val="081E3F"/>
            </a:solidFill>
          </a:ln>
        </p:spPr>
        <p:txBody>
          <a:bodyPr lIns="45719" rIns="45719" anchor="ctr"/>
          <a:lstStyle/>
          <a:p>
            <a:pPr/>
          </a:p>
        </p:txBody>
      </p:sp>
      <p:sp>
        <p:nvSpPr>
          <p:cNvPr id="23" name="Problem"/>
          <p:cNvSpPr txBox="1"/>
          <p:nvPr/>
        </p:nvSpPr>
        <p:spPr>
          <a:xfrm>
            <a:off x="4114800" y="5789612"/>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Problem</a:t>
            </a:r>
          </a:p>
        </p:txBody>
      </p:sp>
      <p:sp>
        <p:nvSpPr>
          <p:cNvPr id="24" name="Rectangle"/>
          <p:cNvSpPr/>
          <p:nvPr/>
        </p:nvSpPr>
        <p:spPr>
          <a:xfrm>
            <a:off x="914400" y="42062400"/>
            <a:ext cx="31089600" cy="1371600"/>
          </a:xfrm>
          <a:prstGeom prst="rect">
            <a:avLst/>
          </a:prstGeom>
          <a:ln w="63500">
            <a:solidFill>
              <a:srgbClr val="081E3F"/>
            </a:solidFill>
          </a:ln>
        </p:spPr>
        <p:txBody>
          <a:bodyPr lIns="45719" rIns="45719" anchor="ctr"/>
          <a:lstStyle/>
          <a:p>
            <a:pPr/>
          </a:p>
        </p:txBody>
      </p:sp>
      <p:sp>
        <p:nvSpPr>
          <p:cNvPr id="25" name="Acknowledgement"/>
          <p:cNvSpPr txBox="1"/>
          <p:nvPr/>
        </p:nvSpPr>
        <p:spPr>
          <a:xfrm>
            <a:off x="1192212" y="41605200"/>
            <a:ext cx="4979988" cy="691220"/>
          </a:xfrm>
          <a:prstGeom prst="rect">
            <a:avLst/>
          </a:prstGeom>
          <a:solidFill>
            <a:srgbClr val="000000"/>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Acknowledgement</a:t>
            </a:r>
          </a:p>
        </p:txBody>
      </p:sp>
      <p:sp>
        <p:nvSpPr>
          <p:cNvPr id="26" name="Current System"/>
          <p:cNvSpPr txBox="1"/>
          <p:nvPr/>
        </p:nvSpPr>
        <p:spPr>
          <a:xfrm>
            <a:off x="13716000" y="5792787"/>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Current System</a:t>
            </a:r>
          </a:p>
        </p:txBody>
      </p:sp>
      <p:sp>
        <p:nvSpPr>
          <p:cNvPr id="27" name="Requirements"/>
          <p:cNvSpPr txBox="1"/>
          <p:nvPr/>
        </p:nvSpPr>
        <p:spPr>
          <a:xfrm>
            <a:off x="23317200" y="5792787"/>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Requirements</a:t>
            </a:r>
          </a:p>
        </p:txBody>
      </p:sp>
      <p:sp>
        <p:nvSpPr>
          <p:cNvPr id="28" name="System Design"/>
          <p:cNvSpPr txBox="1"/>
          <p:nvPr/>
        </p:nvSpPr>
        <p:spPr>
          <a:xfrm>
            <a:off x="4114800" y="17373600"/>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System Design</a:t>
            </a:r>
          </a:p>
        </p:txBody>
      </p:sp>
      <p:sp>
        <p:nvSpPr>
          <p:cNvPr id="29" name="Object Design"/>
          <p:cNvSpPr txBox="1"/>
          <p:nvPr/>
        </p:nvSpPr>
        <p:spPr>
          <a:xfrm>
            <a:off x="13716000" y="17373600"/>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Object Design</a:t>
            </a:r>
          </a:p>
        </p:txBody>
      </p:sp>
      <p:sp>
        <p:nvSpPr>
          <p:cNvPr id="30" name="Implementation"/>
          <p:cNvSpPr txBox="1"/>
          <p:nvPr/>
        </p:nvSpPr>
        <p:spPr>
          <a:xfrm>
            <a:off x="23317200" y="17373600"/>
            <a:ext cx="5486400"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Implementation</a:t>
            </a:r>
          </a:p>
        </p:txBody>
      </p:sp>
      <p:sp>
        <p:nvSpPr>
          <p:cNvPr id="31" name="Verification"/>
          <p:cNvSpPr txBox="1"/>
          <p:nvPr/>
        </p:nvSpPr>
        <p:spPr>
          <a:xfrm>
            <a:off x="6754476" y="29260800"/>
            <a:ext cx="5486401"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Verification</a:t>
            </a:r>
          </a:p>
        </p:txBody>
      </p:sp>
      <p:sp>
        <p:nvSpPr>
          <p:cNvPr id="32" name="Summary"/>
          <p:cNvSpPr txBox="1"/>
          <p:nvPr/>
        </p:nvSpPr>
        <p:spPr>
          <a:xfrm>
            <a:off x="18597777" y="29260800"/>
            <a:ext cx="5486401" cy="678520"/>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B6862C"/>
                </a:solidFill>
              </a:defRPr>
            </a:lvl1pPr>
          </a:lstStyle>
          <a:p>
            <a:pPr/>
            <a:r>
              <a:t>Summary</a:t>
            </a:r>
          </a:p>
        </p:txBody>
      </p:sp>
      <p:sp>
        <p:nvSpPr>
          <p:cNvPr id="33" name="School of Computing &amp; Information Sciences…"/>
          <p:cNvSpPr txBox="1"/>
          <p:nvPr/>
        </p:nvSpPr>
        <p:spPr>
          <a:xfrm>
            <a:off x="6561137" y="-1"/>
            <a:ext cx="19346863" cy="2144327"/>
          </a:xfrm>
          <a:prstGeom prst="rect">
            <a:avLst/>
          </a:prstGeom>
          <a:solidFill>
            <a:srgbClr val="FFFFFF"/>
          </a:solidFill>
          <a:ln w="25400">
            <a:solidFill>
              <a:srgbClr val="FFFFFF"/>
            </a:solidFill>
          </a:ln>
          <a:extLst>
            <a:ext uri="{C572A759-6A51-4108-AA02-DFA0A04FC94B}">
              <ma14:wrappingTextBoxFlag xmlns:ma14="http://schemas.microsoft.com/office/mac/drawingml/2011/main" val="1"/>
            </a:ext>
          </a:extLst>
        </p:spPr>
        <p:txBody>
          <a:bodyPr lIns="45719" rIns="45719">
            <a:spAutoFit/>
          </a:bodyPr>
          <a:lstStyle/>
          <a:p>
            <a:pPr algn="ctr">
              <a:defRPr b="1" sz="7000">
                <a:solidFill>
                  <a:srgbClr val="B6862C"/>
                </a:solidFill>
              </a:defRPr>
            </a:pPr>
            <a:r>
              <a:t>School of Computing &amp; Information Sciences</a:t>
            </a:r>
          </a:p>
          <a:p>
            <a:pPr algn="ctr">
              <a:defRPr i="1" sz="7200">
                <a:solidFill>
                  <a:srgbClr val="B6862C"/>
                </a:solidFill>
              </a:defRPr>
            </a:pPr>
            <a:r>
              <a:t>Spring 2020 Senior Design Project</a:t>
            </a:r>
          </a:p>
        </p:txBody>
      </p:sp>
      <p:pic>
        <p:nvPicPr>
          <p:cNvPr id="34" name="image.png" descr="image.png"/>
          <p:cNvPicPr>
            <a:picLocks noChangeAspect="1"/>
          </p:cNvPicPr>
          <p:nvPr/>
        </p:nvPicPr>
        <p:blipFill>
          <a:blip r:embed="rId2">
            <a:extLst/>
          </a:blip>
          <a:stretch>
            <a:fillRect/>
          </a:stretch>
        </p:blipFill>
        <p:spPr>
          <a:xfrm>
            <a:off x="1230312" y="695325"/>
            <a:ext cx="3913188" cy="3876675"/>
          </a:xfrm>
          <a:prstGeom prst="rect">
            <a:avLst/>
          </a:prstGeom>
          <a:ln w="12700">
            <a:miter lim="400000"/>
          </a:ln>
        </p:spPr>
      </p:pic>
      <p:sp>
        <p:nvSpPr>
          <p:cNvPr id="35" name="EForT is short for Empowered Forex Traders, which is a web application that was created for the fictional Forex MetaBroker company.…"/>
          <p:cNvSpPr txBox="1"/>
          <p:nvPr/>
        </p:nvSpPr>
        <p:spPr>
          <a:xfrm>
            <a:off x="4060347" y="7685744"/>
            <a:ext cx="5595307" cy="9210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147052" indent="-147052" defTabSz="457200">
              <a:lnSpc>
                <a:spcPts val="5000"/>
              </a:lnSpc>
              <a:buSzPct val="100000"/>
              <a:buChar char="•"/>
              <a:defRPr sz="2800">
                <a:latin typeface="Times New Roman"/>
                <a:ea typeface="Times New Roman"/>
                <a:cs typeface="Times New Roman"/>
                <a:sym typeface="Times New Roman"/>
              </a:defRPr>
            </a:pPr>
            <a:r>
              <a:t>EForT is short for Empowered Forex Traders, which is a web application that was created for the fictional Forex MetaBroker company.</a:t>
            </a:r>
          </a:p>
          <a:p>
            <a:pPr defTabSz="457200">
              <a:lnSpc>
                <a:spcPts val="5000"/>
              </a:lnSpc>
              <a:defRPr sz="2800">
                <a:latin typeface="Times New Roman"/>
                <a:ea typeface="Times New Roman"/>
                <a:cs typeface="Times New Roman"/>
                <a:sym typeface="Times New Roman"/>
              </a:defRPr>
            </a:pPr>
          </a:p>
          <a:p>
            <a:pPr marL="147052" indent="-147052" defTabSz="457200">
              <a:lnSpc>
                <a:spcPts val="5000"/>
              </a:lnSpc>
              <a:buSzPct val="100000"/>
              <a:buChar char="•"/>
              <a:defRPr sz="2800">
                <a:latin typeface="Times New Roman"/>
                <a:ea typeface="Times New Roman"/>
                <a:cs typeface="Times New Roman"/>
                <a:sym typeface="Times New Roman"/>
              </a:defRPr>
            </a:pPr>
            <a:r>
              <a:t>EForT is meant to aid clients with little to no knowledge of the Foreign Exchange Mark in successfully trading like a professional. This is achieved through advanced trading algorithms, carefully crafted by our developers, which mirror proven trading strategies</a:t>
            </a:r>
          </a:p>
          <a:p>
            <a:pPr defTabSz="457200">
              <a:lnSpc>
                <a:spcPts val="5000"/>
              </a:lnSpc>
              <a:defRPr sz="2800">
                <a:latin typeface="Times New Roman"/>
                <a:ea typeface="Times New Roman"/>
                <a:cs typeface="Times New Roman"/>
                <a:sym typeface="Times New Roman"/>
              </a:defRPr>
            </a:pPr>
          </a:p>
          <a:p>
            <a:pPr marL="147052" indent="-147052" defTabSz="457200">
              <a:lnSpc>
                <a:spcPts val="5000"/>
              </a:lnSpc>
              <a:buSzPct val="100000"/>
              <a:buChar char="•"/>
              <a:defRPr sz="2800">
                <a:latin typeface="Times New Roman"/>
                <a:ea typeface="Times New Roman"/>
                <a:cs typeface="Times New Roman"/>
                <a:sym typeface="Times New Roman"/>
              </a:defRPr>
            </a:pPr>
            <a:r>
              <a:t>The EForT EFWE team is tasked with improving and supporting the exchange of data between the EForT database system, the Forex Servers that deploy expert advisors and trade without interruption, and the VPS servers that trade on behalf of the user of the EForT web application.</a:t>
            </a:r>
            <a:endParaRPr sz="1200">
              <a:latin typeface="Times"/>
              <a:ea typeface="Times"/>
              <a:cs typeface="Times"/>
              <a:sym typeface="Times"/>
            </a:endParaRPr>
          </a:p>
        </p:txBody>
      </p:sp>
      <p:pic>
        <p:nvPicPr>
          <p:cNvPr id="36" name="Screen Shot 2020-04-26 at 9.49.04 PM.png" descr="Screen Shot 2020-04-26 at 9.49.04 PM.png"/>
          <p:cNvPicPr>
            <a:picLocks noChangeAspect="1"/>
          </p:cNvPicPr>
          <p:nvPr/>
        </p:nvPicPr>
        <p:blipFill>
          <a:blip r:embed="rId3">
            <a:extLst/>
          </a:blip>
          <a:stretch>
            <a:fillRect/>
          </a:stretch>
        </p:blipFill>
        <p:spPr>
          <a:xfrm>
            <a:off x="2700101" y="24153133"/>
            <a:ext cx="9448801" cy="4064001"/>
          </a:xfrm>
          <a:prstGeom prst="rect">
            <a:avLst/>
          </a:prstGeom>
          <a:ln w="12700">
            <a:miter lim="400000"/>
          </a:ln>
        </p:spPr>
      </p:pic>
      <p:pic>
        <p:nvPicPr>
          <p:cNvPr id="37" name="Screen Shot 2020-04-26 at 9.48.48 PM.png" descr="Screen Shot 2020-04-26 at 9.48.48 PM.png"/>
          <p:cNvPicPr>
            <a:picLocks noChangeAspect="1"/>
          </p:cNvPicPr>
          <p:nvPr/>
        </p:nvPicPr>
        <p:blipFill>
          <a:blip r:embed="rId4">
            <a:extLst/>
          </a:blip>
          <a:stretch>
            <a:fillRect/>
          </a:stretch>
        </p:blipFill>
        <p:spPr>
          <a:xfrm>
            <a:off x="1902584" y="18264176"/>
            <a:ext cx="9448801" cy="5676901"/>
          </a:xfrm>
          <a:prstGeom prst="rect">
            <a:avLst/>
          </a:prstGeom>
          <a:ln w="12700">
            <a:miter lim="400000"/>
          </a:ln>
        </p:spPr>
      </p:pic>
      <p:pic>
        <p:nvPicPr>
          <p:cNvPr id="38" name="Screen Shot 2020-04-26 at 9.50.44 PM.png" descr="Screen Shot 2020-04-26 at 9.50.44 PM.png"/>
          <p:cNvPicPr>
            <a:picLocks noChangeAspect="1"/>
          </p:cNvPicPr>
          <p:nvPr/>
        </p:nvPicPr>
        <p:blipFill>
          <a:blip r:embed="rId5">
            <a:extLst/>
          </a:blip>
          <a:stretch>
            <a:fillRect/>
          </a:stretch>
        </p:blipFill>
        <p:spPr>
          <a:xfrm>
            <a:off x="12274550" y="6753322"/>
            <a:ext cx="8521700" cy="4076701"/>
          </a:xfrm>
          <a:prstGeom prst="rect">
            <a:avLst/>
          </a:prstGeom>
          <a:ln w="12700">
            <a:miter lim="400000"/>
          </a:ln>
        </p:spPr>
      </p:pic>
      <p:pic>
        <p:nvPicPr>
          <p:cNvPr id="39" name="Screen Shot 2020-04-26 at 9.50.37 PM.png" descr="Screen Shot 2020-04-26 at 9.50.37 PM.png"/>
          <p:cNvPicPr>
            <a:picLocks noChangeAspect="1"/>
          </p:cNvPicPr>
          <p:nvPr/>
        </p:nvPicPr>
        <p:blipFill>
          <a:blip r:embed="rId6">
            <a:extLst/>
          </a:blip>
          <a:stretch>
            <a:fillRect/>
          </a:stretch>
        </p:blipFill>
        <p:spPr>
          <a:xfrm>
            <a:off x="11384377" y="10466430"/>
            <a:ext cx="9321801" cy="3581401"/>
          </a:xfrm>
          <a:prstGeom prst="rect">
            <a:avLst/>
          </a:prstGeom>
          <a:ln w="12700">
            <a:miter lim="400000"/>
          </a:ln>
        </p:spPr>
      </p:pic>
      <p:sp>
        <p:nvSpPr>
          <p:cNvPr id="40" name="Edited existing functions in EForT Web API to fix start terminal so that the connection status is set to stopped when VPS server is connected…"/>
          <p:cNvSpPr txBox="1"/>
          <p:nvPr/>
        </p:nvSpPr>
        <p:spPr>
          <a:xfrm>
            <a:off x="23262747" y="18497142"/>
            <a:ext cx="5595307" cy="6581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147052" indent="-147052" defTabSz="457200">
              <a:lnSpc>
                <a:spcPts val="5000"/>
              </a:lnSpc>
              <a:buSzPct val="100000"/>
              <a:buChar char="•"/>
              <a:defRPr sz="2800">
                <a:latin typeface="Times New Roman"/>
                <a:ea typeface="Times New Roman"/>
                <a:cs typeface="Times New Roman"/>
                <a:sym typeface="Times New Roman"/>
              </a:defRPr>
            </a:pPr>
            <a:r>
              <a:t>Edited existing functions in EForT Web API to fix start terminal so that the connection status is set to stopped when VPS server is connected</a:t>
            </a:r>
          </a:p>
          <a:p>
            <a:pPr defTabSz="457200">
              <a:lnSpc>
                <a:spcPts val="5000"/>
              </a:lnSpc>
              <a:defRPr sz="2800">
                <a:latin typeface="Times New Roman"/>
                <a:ea typeface="Times New Roman"/>
                <a:cs typeface="Times New Roman"/>
                <a:sym typeface="Times New Roman"/>
              </a:defRPr>
            </a:pPr>
          </a:p>
          <a:p>
            <a:pPr marL="147052" indent="-147052" defTabSz="457200">
              <a:lnSpc>
                <a:spcPts val="5000"/>
              </a:lnSpc>
              <a:buSzPct val="100000"/>
              <a:buChar char="•"/>
              <a:defRPr sz="2800">
                <a:latin typeface="Times New Roman"/>
                <a:ea typeface="Times New Roman"/>
                <a:cs typeface="Times New Roman"/>
                <a:sym typeface="Times New Roman"/>
              </a:defRPr>
            </a:pPr>
            <a:r>
              <a:t>Edited existing functions in EForT Web API to correct autoscheduler so that the correct Script and EA Advisor are passed to the terminal.</a:t>
            </a:r>
          </a:p>
          <a:p>
            <a:pPr defTabSz="457200">
              <a:lnSpc>
                <a:spcPts val="5000"/>
              </a:lnSpc>
              <a:defRPr sz="2800">
                <a:latin typeface="Times New Roman"/>
                <a:ea typeface="Times New Roman"/>
                <a:cs typeface="Times New Roman"/>
                <a:sym typeface="Times New Roman"/>
              </a:defRPr>
            </a:pPr>
          </a:p>
          <a:p>
            <a:pPr marL="147052" indent="-147052" defTabSz="457200">
              <a:lnSpc>
                <a:spcPts val="5000"/>
              </a:lnSpc>
              <a:buSzPct val="100000"/>
              <a:buChar char="•"/>
              <a:defRPr sz="2800">
                <a:latin typeface="Times New Roman"/>
                <a:ea typeface="Times New Roman"/>
                <a:cs typeface="Times New Roman"/>
                <a:sym typeface="Times New Roman"/>
              </a:defRPr>
            </a:pPr>
            <a:r>
              <a:t>Edited start terminal function in the EForT VPS API so that the MetaTrader application starts correctly with the right credentials when called.</a:t>
            </a:r>
          </a:p>
          <a:p>
            <a:pPr marL="147052" indent="-147052" defTabSz="457200">
              <a:lnSpc>
                <a:spcPts val="4100"/>
              </a:lnSpc>
              <a:buSzPct val="100000"/>
              <a:buChar char="•"/>
              <a:defRPr sz="2066">
                <a:latin typeface="Times New Roman"/>
                <a:ea typeface="Times New Roman"/>
                <a:cs typeface="Times New Roman"/>
                <a:sym typeface="Times New Roman"/>
              </a:defRPr>
            </a:pPr>
            <a:endParaRPr sz="1200">
              <a:latin typeface="Times"/>
              <a:ea typeface="Times"/>
              <a:cs typeface="Times"/>
              <a:sym typeface="Times"/>
            </a:endParaRPr>
          </a:p>
        </p:txBody>
      </p:sp>
      <p:sp>
        <p:nvSpPr>
          <p:cNvPr id="41" name="Postman was used to test the functionalities of the API functions.…"/>
          <p:cNvSpPr txBox="1"/>
          <p:nvPr/>
        </p:nvSpPr>
        <p:spPr>
          <a:xfrm>
            <a:off x="6700024" y="30982986"/>
            <a:ext cx="5595307" cy="78003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147052" indent="-147052" defTabSz="457200">
              <a:lnSpc>
                <a:spcPts val="5000"/>
              </a:lnSpc>
              <a:buSzPct val="100000"/>
              <a:buChar char="•"/>
              <a:defRPr sz="2800">
                <a:latin typeface="Times New Roman"/>
                <a:ea typeface="Times New Roman"/>
                <a:cs typeface="Times New Roman"/>
                <a:sym typeface="Times New Roman"/>
              </a:defRPr>
            </a:pPr>
            <a:r>
              <a:t> Postman was used to test the functionalities of the API functions.</a:t>
            </a:r>
          </a:p>
          <a:p>
            <a:pPr defTabSz="457200">
              <a:lnSpc>
                <a:spcPts val="5000"/>
              </a:lnSpc>
              <a:defRPr sz="2800">
                <a:latin typeface="Times New Roman"/>
                <a:ea typeface="Times New Roman"/>
                <a:cs typeface="Times New Roman"/>
                <a:sym typeface="Times New Roman"/>
              </a:defRPr>
            </a:pPr>
          </a:p>
          <a:p>
            <a:pPr marL="147052" indent="-147052" defTabSz="457200">
              <a:lnSpc>
                <a:spcPts val="5000"/>
              </a:lnSpc>
              <a:buSzPct val="100000"/>
              <a:buChar char="•"/>
              <a:defRPr sz="2800">
                <a:latin typeface="Times New Roman"/>
                <a:ea typeface="Times New Roman"/>
                <a:cs typeface="Times New Roman"/>
                <a:sym typeface="Times New Roman"/>
              </a:defRPr>
            </a:pPr>
            <a:r>
              <a:t> To test updates to the StartTerminal, we manipulated the servers and the terminals to make sure they behaved properly and verified the behavior in the database</a:t>
            </a:r>
          </a:p>
          <a:p>
            <a:pPr marL="147052" indent="-147052" defTabSz="457200">
              <a:lnSpc>
                <a:spcPts val="5000"/>
              </a:lnSpc>
              <a:buSzPct val="100000"/>
              <a:buChar char="•"/>
              <a:defRPr sz="2800">
                <a:latin typeface="Times New Roman"/>
                <a:ea typeface="Times New Roman"/>
                <a:cs typeface="Times New Roman"/>
                <a:sym typeface="Times New Roman"/>
              </a:defRPr>
            </a:pPr>
            <a:r>
              <a:t>To test updates to AutoScheduler, we used both local server as well as the VPS0 to verify that the terminals were being selected properly.</a:t>
            </a:r>
          </a:p>
          <a:p>
            <a:pPr defTabSz="457200">
              <a:lnSpc>
                <a:spcPts val="5000"/>
              </a:lnSpc>
              <a:defRPr sz="2800">
                <a:latin typeface="Times New Roman"/>
                <a:ea typeface="Times New Roman"/>
                <a:cs typeface="Times New Roman"/>
                <a:sym typeface="Times New Roman"/>
              </a:defRPr>
            </a:pPr>
          </a:p>
          <a:p>
            <a:pPr marL="147052" indent="-147052" defTabSz="457200">
              <a:lnSpc>
                <a:spcPts val="5000"/>
              </a:lnSpc>
              <a:buSzPct val="100000"/>
              <a:buChar char="•"/>
              <a:defRPr sz="2800">
                <a:latin typeface="Times New Roman"/>
                <a:ea typeface="Times New Roman"/>
                <a:cs typeface="Times New Roman"/>
                <a:sym typeface="Times New Roman"/>
              </a:defRPr>
            </a:pPr>
            <a:r>
              <a:t>To test updates to the Forex Validation, we executed validation with both correct credentials and incorrect credentials and then checked the logs for the exit codes.</a:t>
            </a:r>
          </a:p>
          <a:p>
            <a:pPr marL="147052" indent="-147052" defTabSz="457200">
              <a:lnSpc>
                <a:spcPts val="4100"/>
              </a:lnSpc>
              <a:buSzPct val="100000"/>
              <a:buChar char="•"/>
              <a:defRPr sz="2066">
                <a:latin typeface="Times New Roman"/>
                <a:ea typeface="Times New Roman"/>
                <a:cs typeface="Times New Roman"/>
                <a:sym typeface="Times New Roman"/>
              </a:defRPr>
            </a:pPr>
            <a:endParaRPr sz="1200">
              <a:latin typeface="Times"/>
              <a:ea typeface="Times"/>
              <a:cs typeface="Times"/>
              <a:sym typeface="Times"/>
            </a:endParaRPr>
          </a:p>
        </p:txBody>
      </p:sp>
      <p:sp>
        <p:nvSpPr>
          <p:cNvPr id="42" name="Our project was divided into three main sections. The first section consisted of testing the functionality of the API in the Web App and VPS that were already implemented to ensure that they function as they should. Any negative functionality that did not meet acceptance criteria were edited and then retested.…"/>
          <p:cNvSpPr txBox="1"/>
          <p:nvPr/>
        </p:nvSpPr>
        <p:spPr>
          <a:xfrm>
            <a:off x="18074659" y="30380669"/>
            <a:ext cx="6532636" cy="1064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147052" indent="-147052" defTabSz="457200">
              <a:lnSpc>
                <a:spcPts val="5300"/>
              </a:lnSpc>
              <a:buSzPct val="100000"/>
              <a:buChar char="•"/>
              <a:defRPr sz="2800">
                <a:latin typeface="Times New Roman"/>
                <a:ea typeface="Times New Roman"/>
                <a:cs typeface="Times New Roman"/>
                <a:sym typeface="Times New Roman"/>
              </a:defRPr>
            </a:pPr>
            <a:r>
              <a:t>Our project was divided into three main sections. The first section consisted of testing the functionality of the API in the Web App and VPS that were already implemented to ensure that they function as they should. Any negative functionality that did not meet acceptance criteria were edited and then retested.</a:t>
            </a:r>
            <a:endParaRPr>
              <a:latin typeface="Times"/>
              <a:ea typeface="Times"/>
              <a:cs typeface="Times"/>
              <a:sym typeface="Times"/>
            </a:endParaRPr>
          </a:p>
          <a:p>
            <a:pPr marL="147052" indent="-147052" algn="just" defTabSz="457200">
              <a:lnSpc>
                <a:spcPts val="5300"/>
              </a:lnSpc>
              <a:buSzPct val="100000"/>
              <a:buChar char="•"/>
              <a:defRPr sz="2800">
                <a:latin typeface="Times New Roman"/>
                <a:ea typeface="Times New Roman"/>
                <a:cs typeface="Times New Roman"/>
                <a:sym typeface="Times New Roman"/>
              </a:defRPr>
            </a:pPr>
            <a:r>
              <a:t>The second section focused around the feature of Validating a forex account on EForT. We implemented changes to the Web App and VPS api that corresponded to this feature in order to achieve the result of having the Validation reflected to the user under Forex Accounts.Â </a:t>
            </a:r>
            <a:endParaRPr>
              <a:latin typeface="Times"/>
              <a:ea typeface="Times"/>
              <a:cs typeface="Times"/>
              <a:sym typeface="Times"/>
            </a:endParaRPr>
          </a:p>
          <a:p>
            <a:pPr marL="147052" indent="-147052" algn="just" defTabSz="457200">
              <a:lnSpc>
                <a:spcPts val="5300"/>
              </a:lnSpc>
              <a:buSzPct val="100000"/>
              <a:buChar char="•"/>
              <a:defRPr sz="2800">
                <a:latin typeface="Times New Roman"/>
                <a:ea typeface="Times New Roman"/>
                <a:cs typeface="Times New Roman"/>
                <a:sym typeface="Times New Roman"/>
              </a:defRPr>
            </a:pPr>
            <a:r>
              <a:t>The third section consisted of fixing the functions of the expert advisor that is responsible for logging into the MetaTrader terminal with account credentials passed by the VPS API. When an account is logged into properly the meta trader terminal closes with an exit code ofÂ  0 which is a valid account. If the account is not valid the terminal closes with an exit of 55. This exit code determines the validation.</a:t>
            </a:r>
            <a:endParaRPr sz="1200">
              <a:latin typeface="Times"/>
              <a:ea typeface="Times"/>
              <a:cs typeface="Times"/>
              <a:sym typeface="Times"/>
            </a:endParaRPr>
          </a:p>
          <a:p>
            <a:pPr marL="147052" indent="-147052" defTabSz="457200">
              <a:lnSpc>
                <a:spcPts val="4100"/>
              </a:lnSpc>
              <a:buSzPct val="100000"/>
              <a:buChar char="•"/>
              <a:defRPr sz="2066">
                <a:latin typeface="Times New Roman"/>
                <a:ea typeface="Times New Roman"/>
                <a:cs typeface="Times New Roman"/>
                <a:sym typeface="Times New Roman"/>
              </a:defRPr>
            </a:pPr>
            <a:endParaRPr sz="1200">
              <a:latin typeface="Times"/>
              <a:ea typeface="Times"/>
              <a:cs typeface="Times"/>
              <a:sym typeface="Times"/>
            </a:endParaRPr>
          </a:p>
        </p:txBody>
      </p:sp>
      <p:sp>
        <p:nvSpPr>
          <p:cNvPr id="43" name="The administrator user should be able to connect the terminal status and the EA connection status should be set to stopped.…"/>
          <p:cNvSpPr txBox="1"/>
          <p:nvPr/>
        </p:nvSpPr>
        <p:spPr>
          <a:xfrm>
            <a:off x="23262747" y="7414836"/>
            <a:ext cx="5595307" cy="9718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07210" indent="-207210" defTabSz="457200">
              <a:lnSpc>
                <a:spcPts val="5000"/>
              </a:lnSpc>
              <a:buSzPct val="100000"/>
              <a:buChar char="•"/>
              <a:defRPr sz="2800">
                <a:latin typeface="Times New Roman"/>
                <a:ea typeface="Times New Roman"/>
                <a:cs typeface="Times New Roman"/>
                <a:sym typeface="Times New Roman"/>
              </a:defRPr>
            </a:pPr>
            <a:r>
              <a:t>The administrator user should be able to connect the terminal status and the EA connection status should be set to stopped.</a:t>
            </a:r>
          </a:p>
          <a:p>
            <a:pPr marL="207210" indent="-207210" defTabSz="457200">
              <a:lnSpc>
                <a:spcPts val="5000"/>
              </a:lnSpc>
              <a:buSzPct val="100000"/>
              <a:buChar char="•"/>
              <a:defRPr sz="2800">
                <a:latin typeface="Times New Roman"/>
                <a:ea typeface="Times New Roman"/>
                <a:cs typeface="Times New Roman"/>
                <a:sym typeface="Times New Roman"/>
              </a:defRPr>
            </a:pPr>
            <a:r>
              <a:t>The EForT website EA connection status for when a terminal is connected should be able to be paused, resumed and stopped at any point by administrator user through the VPS management page where all terminals are present.</a:t>
            </a:r>
          </a:p>
          <a:p>
            <a:pPr marL="207210" indent="-207210" defTabSz="457200">
              <a:lnSpc>
                <a:spcPts val="5000"/>
              </a:lnSpc>
              <a:buSzPct val="100000"/>
              <a:buChar char="•"/>
              <a:defRPr sz="2800">
                <a:latin typeface="Times New Roman"/>
                <a:ea typeface="Times New Roman"/>
                <a:cs typeface="Times New Roman"/>
                <a:sym typeface="Times New Roman"/>
              </a:defRPr>
            </a:pPr>
            <a:r>
              <a:t>The trader user should be able to see all of their FOREX accounts and validate or invalidate each account through my forex accounts page.</a:t>
            </a:r>
          </a:p>
          <a:p>
            <a:pPr marL="207210" indent="-207210" defTabSz="457200">
              <a:lnSpc>
                <a:spcPts val="5000"/>
              </a:lnSpc>
              <a:buSzPct val="100000"/>
              <a:buChar char="•"/>
              <a:defRPr sz="2800">
                <a:latin typeface="Times New Roman"/>
                <a:ea typeface="Times New Roman"/>
                <a:cs typeface="Times New Roman"/>
                <a:sym typeface="Times New Roman"/>
              </a:defRPr>
            </a:pPr>
            <a:r>
              <a:t>When a trader is validating an account, an auto scheduler should find an empty terminal that will run the validation script, this will be reflected via the VPS management page.</a:t>
            </a:r>
            <a:br/>
          </a:p>
          <a:p>
            <a:pPr marL="147052" indent="-147052" defTabSz="457200">
              <a:lnSpc>
                <a:spcPts val="4100"/>
              </a:lnSpc>
              <a:buSzPct val="100000"/>
              <a:buChar char="•"/>
              <a:defRPr sz="2066">
                <a:latin typeface="Times New Roman"/>
                <a:ea typeface="Times New Roman"/>
                <a:cs typeface="Times New Roman"/>
                <a:sym typeface="Times New Roman"/>
              </a:defRPr>
            </a:pPr>
          </a:p>
          <a:p>
            <a:pPr marL="147052" indent="-147052" defTabSz="457200">
              <a:lnSpc>
                <a:spcPts val="4100"/>
              </a:lnSpc>
              <a:buSzPct val="100000"/>
              <a:buChar char="•"/>
              <a:defRPr sz="2066">
                <a:latin typeface="Times New Roman"/>
                <a:ea typeface="Times New Roman"/>
                <a:cs typeface="Times New Roman"/>
                <a:sym typeface="Times New Roman"/>
              </a:defRPr>
            </a:pPr>
            <a:endParaRPr sz="1200">
              <a:latin typeface="Times"/>
              <a:ea typeface="Times"/>
              <a:cs typeface="Times"/>
              <a:sym typeface="Times"/>
            </a:endParaRPr>
          </a:p>
        </p:txBody>
      </p:sp>
      <p:pic>
        <p:nvPicPr>
          <p:cNvPr id="44" name="Screen Shot 2020-04-27 at 3.38.48 AM.png" descr="Screen Shot 2020-04-27 at 3.38.48 AM.png"/>
          <p:cNvPicPr>
            <a:picLocks noChangeAspect="1"/>
          </p:cNvPicPr>
          <p:nvPr/>
        </p:nvPicPr>
        <p:blipFill>
          <a:blip r:embed="rId7">
            <a:extLst/>
          </a:blip>
          <a:stretch>
            <a:fillRect/>
          </a:stretch>
        </p:blipFill>
        <p:spPr>
          <a:xfrm>
            <a:off x="26386859" y="3553538"/>
            <a:ext cx="2535752" cy="1761681"/>
          </a:xfrm>
          <a:prstGeom prst="rect">
            <a:avLst/>
          </a:prstGeom>
          <a:ln w="12700">
            <a:miter lim="400000"/>
          </a:ln>
        </p:spPr>
      </p:pic>
      <p:pic>
        <p:nvPicPr>
          <p:cNvPr id="45" name="Screen Shot 2020-04-27 at 3.40.28 AM.png" descr="Screen Shot 2020-04-27 at 3.40.28 AM.png"/>
          <p:cNvPicPr>
            <a:picLocks noChangeAspect="1"/>
          </p:cNvPicPr>
          <p:nvPr/>
        </p:nvPicPr>
        <p:blipFill>
          <a:blip r:embed="rId8">
            <a:extLst/>
          </a:blip>
          <a:stretch>
            <a:fillRect/>
          </a:stretch>
        </p:blipFill>
        <p:spPr>
          <a:xfrm>
            <a:off x="23753064" y="3487156"/>
            <a:ext cx="1899751" cy="1894444"/>
          </a:xfrm>
          <a:prstGeom prst="rect">
            <a:avLst/>
          </a:prstGeom>
          <a:ln w="12700">
            <a:miter lim="400000"/>
          </a:ln>
        </p:spPr>
      </p:pic>
      <p:pic>
        <p:nvPicPr>
          <p:cNvPr id="46" name="Screen Shot 2020-04-27 at 3.42.55 AM.png" descr="Screen Shot 2020-04-27 at 3.42.55 AM.png"/>
          <p:cNvPicPr>
            <a:picLocks noChangeAspect="1"/>
          </p:cNvPicPr>
          <p:nvPr/>
        </p:nvPicPr>
        <p:blipFill>
          <a:blip r:embed="rId9">
            <a:extLst/>
          </a:blip>
          <a:stretch>
            <a:fillRect/>
          </a:stretch>
        </p:blipFill>
        <p:spPr>
          <a:xfrm>
            <a:off x="29450798" y="3078321"/>
            <a:ext cx="2666510" cy="2306614"/>
          </a:xfrm>
          <a:prstGeom prst="rect">
            <a:avLst/>
          </a:prstGeom>
          <a:ln w="12700">
            <a:miter lim="400000"/>
          </a:ln>
        </p:spPr>
      </p:pic>
      <p:pic>
        <p:nvPicPr>
          <p:cNvPr id="47" name="Screen Shot 2020-04-27 at 3.44.18 AM.png" descr="Screen Shot 2020-04-27 at 3.44.18 AM.png"/>
          <p:cNvPicPr>
            <a:picLocks noChangeAspect="1"/>
          </p:cNvPicPr>
          <p:nvPr/>
        </p:nvPicPr>
        <p:blipFill>
          <a:blip r:embed="rId10">
            <a:extLst/>
          </a:blip>
          <a:stretch>
            <a:fillRect/>
          </a:stretch>
        </p:blipFill>
        <p:spPr>
          <a:xfrm>
            <a:off x="25958102" y="305663"/>
            <a:ext cx="3393267" cy="1532999"/>
          </a:xfrm>
          <a:prstGeom prst="rect">
            <a:avLst/>
          </a:prstGeom>
          <a:ln w="12700">
            <a:miter lim="400000"/>
          </a:ln>
        </p:spPr>
      </p:pic>
      <p:pic>
        <p:nvPicPr>
          <p:cNvPr id="48" name="Screen Shot 2020-04-27 at 3.43.55 AM.png" descr="Screen Shot 2020-04-27 at 3.43.55 AM.png"/>
          <p:cNvPicPr>
            <a:picLocks noChangeAspect="1"/>
          </p:cNvPicPr>
          <p:nvPr/>
        </p:nvPicPr>
        <p:blipFill>
          <a:blip r:embed="rId11">
            <a:extLst/>
          </a:blip>
          <a:stretch>
            <a:fillRect/>
          </a:stretch>
        </p:blipFill>
        <p:spPr>
          <a:xfrm>
            <a:off x="23285831" y="2154309"/>
            <a:ext cx="1314402" cy="1259798"/>
          </a:xfrm>
          <a:prstGeom prst="rect">
            <a:avLst/>
          </a:prstGeom>
          <a:ln w="12700">
            <a:miter lim="400000"/>
          </a:ln>
        </p:spPr>
      </p:pic>
      <p:pic>
        <p:nvPicPr>
          <p:cNvPr id="49" name="Screen Shot 2020-04-27 at 3.45.45 AM.png" descr="Screen Shot 2020-04-27 at 3.45.45 AM.png"/>
          <p:cNvPicPr>
            <a:picLocks noChangeAspect="1"/>
          </p:cNvPicPr>
          <p:nvPr/>
        </p:nvPicPr>
        <p:blipFill>
          <a:blip r:embed="rId12">
            <a:extLst/>
          </a:blip>
          <a:stretch>
            <a:fillRect/>
          </a:stretch>
        </p:blipFill>
        <p:spPr>
          <a:xfrm>
            <a:off x="30229297" y="1629092"/>
            <a:ext cx="1899751" cy="1384800"/>
          </a:xfrm>
          <a:prstGeom prst="rect">
            <a:avLst/>
          </a:prstGeom>
          <a:ln w="12700">
            <a:miter lim="400000"/>
          </a:ln>
        </p:spPr>
      </p:pic>
      <p:pic>
        <p:nvPicPr>
          <p:cNvPr id="50" name="Screen Shot 2020-04-27 at 5.14.03 AM.png" descr="Screen Shot 2020-04-27 at 5.14.03 AM.png"/>
          <p:cNvPicPr>
            <a:picLocks noChangeAspect="1"/>
          </p:cNvPicPr>
          <p:nvPr/>
        </p:nvPicPr>
        <p:blipFill>
          <a:blip r:embed="rId13">
            <a:extLst/>
          </a:blip>
          <a:stretch>
            <a:fillRect/>
          </a:stretch>
        </p:blipFill>
        <p:spPr>
          <a:xfrm>
            <a:off x="11030787" y="18388155"/>
            <a:ext cx="11263226" cy="10427624"/>
          </a:xfrm>
          <a:prstGeom prst="rect">
            <a:avLst/>
          </a:prstGeom>
          <a:ln w="12700">
            <a:miter lim="400000"/>
          </a:ln>
        </p:spPr>
      </p:pic>
      <p:pic>
        <p:nvPicPr>
          <p:cNvPr id="51" name="Screen Shot 2020-04-27 at 8.40.18 PM.png" descr="Screen Shot 2020-04-27 at 8.40.18 PM.png"/>
          <p:cNvPicPr>
            <a:picLocks noChangeAspect="1"/>
          </p:cNvPicPr>
          <p:nvPr/>
        </p:nvPicPr>
        <p:blipFill>
          <a:blip r:embed="rId14">
            <a:extLst/>
          </a:blip>
          <a:stretch>
            <a:fillRect/>
          </a:stretch>
        </p:blipFill>
        <p:spPr>
          <a:xfrm>
            <a:off x="25060613" y="2045124"/>
            <a:ext cx="4708305" cy="1177077"/>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iseño predeterminado">
      <a:majorFont>
        <a:latin typeface="Calibri"/>
        <a:ea typeface="Calibri"/>
        <a:cs typeface="Calibri"/>
      </a:majorFont>
      <a:minorFont>
        <a:latin typeface="Helvetica"/>
        <a:ea typeface="Helvetica"/>
        <a:cs typeface="Helvetica"/>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iseño predeterminado">
      <a:majorFont>
        <a:latin typeface="Calibri"/>
        <a:ea typeface="Calibri"/>
        <a:cs typeface="Calibri"/>
      </a:majorFont>
      <a:minorFont>
        <a:latin typeface="Helvetica"/>
        <a:ea typeface="Helvetica"/>
        <a:cs typeface="Helvetica"/>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