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
  </p:notesMasterIdLst>
  <p:handoutMasterIdLst>
    <p:handoutMasterId r:id="rId6"/>
  </p:handoutMasterIdLst>
  <p:sldIdLst>
    <p:sldId id="256" r:id="rId4"/>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sz="8400"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sz="8400"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sz="8400"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sz="8400" kern="1200">
        <a:solidFill>
          <a:schemeClr val="tx1"/>
        </a:solidFill>
        <a:latin typeface="Arial" charset="0"/>
        <a:ea typeface="ＭＳ Ｐゴシック" charset="-128"/>
        <a:cs typeface="+mn-cs"/>
      </a:defRPr>
    </a:lvl5pPr>
    <a:lvl6pPr marL="2286000" algn="l" defTabSz="914400" rtl="0" eaLnBrk="1" latinLnBrk="0" hangingPunct="1">
      <a:defRPr sz="8400" kern="1200">
        <a:solidFill>
          <a:schemeClr val="tx1"/>
        </a:solidFill>
        <a:latin typeface="Arial" charset="0"/>
        <a:ea typeface="ＭＳ Ｐゴシック" charset="-128"/>
        <a:cs typeface="+mn-cs"/>
      </a:defRPr>
    </a:lvl6pPr>
    <a:lvl7pPr marL="2743200" algn="l" defTabSz="914400" rtl="0" eaLnBrk="1" latinLnBrk="0" hangingPunct="1">
      <a:defRPr sz="8400" kern="1200">
        <a:solidFill>
          <a:schemeClr val="tx1"/>
        </a:solidFill>
        <a:latin typeface="Arial" charset="0"/>
        <a:ea typeface="ＭＳ Ｐゴシック" charset="-128"/>
        <a:cs typeface="+mn-cs"/>
      </a:defRPr>
    </a:lvl7pPr>
    <a:lvl8pPr marL="3200400" algn="l" defTabSz="914400" rtl="0" eaLnBrk="1" latinLnBrk="0" hangingPunct="1">
      <a:defRPr sz="8400" kern="1200">
        <a:solidFill>
          <a:schemeClr val="tx1"/>
        </a:solidFill>
        <a:latin typeface="Arial" charset="0"/>
        <a:ea typeface="ＭＳ Ｐゴシック" charset="-128"/>
        <a:cs typeface="+mn-cs"/>
      </a:defRPr>
    </a:lvl8pPr>
    <a:lvl9pPr marL="3657600" algn="l" defTabSz="914400" rtl="0" eaLnBrk="1" latinLnBrk="0" hangingPunct="1">
      <a:defRPr sz="84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97"/>
    <p:restoredTop sz="94673"/>
  </p:normalViewPr>
  <p:slideViewPr>
    <p:cSldViewPr>
      <p:cViewPr>
        <p:scale>
          <a:sx n="23" d="100"/>
          <a:sy n="23" d="100"/>
        </p:scale>
        <p:origin x="1328" y="176"/>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Master" Target="slideMasters/slideMaster1.xml"/><Relationship Id="rId4" Type="http://schemas.openxmlformats.org/officeDocument/2006/relationships/slide" Target="slides/slide1.xml"/><Relationship Id="rId5" Type="http://schemas.openxmlformats.org/officeDocument/2006/relationships/notesMaster" Target="notesMasters/notesMaster1.xml"/><Relationship Id="rId6" Type="http://schemas.openxmlformats.org/officeDocument/2006/relationships/handoutMaster" Target="handoutMasters/handoutMaster1.xml"/><Relationship Id="rId7" Type="http://schemas.openxmlformats.org/officeDocument/2006/relationships/presProps" Target="presProps.xml"/><Relationship Id="rId8" Type="http://schemas.openxmlformats.org/officeDocument/2006/relationships/viewProps" Target="viewProps.xml"/><Relationship Id="rId9"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00C564-491B-C94E-9820-A5F4BF4DAA86}" type="datetimeFigureOut">
              <a:rPr lang="en-US" smtClean="0"/>
              <a:t>4/21/20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093B62D-5E79-BF43-A52C-94F0535CF3B1}" type="slidenum">
              <a:rPr lang="en-US" smtClean="0"/>
              <a:t>‹#›</a:t>
            </a:fld>
            <a:endParaRPr lang="en-US"/>
          </a:p>
        </p:txBody>
      </p:sp>
    </p:spTree>
    <p:extLst>
      <p:ext uri="{BB962C8B-B14F-4D97-AF65-F5344CB8AC3E}">
        <p14:creationId xmlns:p14="http://schemas.microsoft.com/office/powerpoint/2010/main" val="15477105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32526298-5DEB-FD45-B047-FFD4EB9FD3D4}" type="datetime1">
              <a:rPr lang="en-US" altLang="en-US"/>
              <a:pPr>
                <a:defRPr/>
              </a:pPr>
              <a:t>4/19/20</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EF241634-F2E0-8744-8010-BED5DCC1761F}"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37931725" indent="-37474525">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eaLnBrk="0" fontAlgn="base" hangingPunct="0">
              <a:spcBef>
                <a:spcPct val="30000"/>
              </a:spcBef>
              <a:spcAft>
                <a:spcPct val="0"/>
              </a:spcAft>
              <a:defRPr sz="1200">
                <a:solidFill>
                  <a:schemeClr val="tx1"/>
                </a:solidFill>
                <a:latin typeface="Calibri" charset="0"/>
                <a:ea typeface="ＭＳ Ｐゴシック" charset="-128"/>
              </a:defRPr>
            </a:lvl9pPr>
          </a:lstStyle>
          <a:p>
            <a:pPr>
              <a:spcBef>
                <a:spcPct val="0"/>
              </a:spcBef>
            </a:pPr>
            <a:fld id="{EE99A3EF-C985-A545-8DE2-29130305DD0E}" type="slidenum">
              <a:rPr lang="en-US" altLang="en-US">
                <a:latin typeface="Arial" charset="0"/>
              </a:rPr>
              <a:pPr>
                <a:spcBef>
                  <a:spcPct val="0"/>
                </a:spcBef>
              </a:pPr>
              <a:t>1</a:t>
            </a:fld>
            <a:endParaRPr lang="en-US" altLang="en-US">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41BD36A-A865-264D-B974-C1D3D2D0E6D3}" type="slidenum">
              <a:rPr lang="en-US" altLang="en-US"/>
              <a:pPr/>
              <a:t>‹#›</a:t>
            </a:fld>
            <a:endParaRPr lang="en-US" altLang="en-US"/>
          </a:p>
        </p:txBody>
      </p:sp>
    </p:spTree>
    <p:extLst>
      <p:ext uri="{BB962C8B-B14F-4D97-AF65-F5344CB8AC3E}">
        <p14:creationId xmlns:p14="http://schemas.microsoft.com/office/powerpoint/2010/main" val="1366873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116DC90-3974-B646-B081-8A067FC74B2F}" type="slidenum">
              <a:rPr lang="en-US" altLang="en-US"/>
              <a:pPr/>
              <a:t>‹#›</a:t>
            </a:fld>
            <a:endParaRPr lang="en-US" altLang="en-US"/>
          </a:p>
        </p:txBody>
      </p:sp>
    </p:spTree>
    <p:extLst>
      <p:ext uri="{BB962C8B-B14F-4D97-AF65-F5344CB8AC3E}">
        <p14:creationId xmlns:p14="http://schemas.microsoft.com/office/powerpoint/2010/main" val="1923383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2DA4CE7-8555-B540-8D98-86885D5045D7}" type="slidenum">
              <a:rPr lang="en-US" altLang="en-US"/>
              <a:pPr/>
              <a:t>‹#›</a:t>
            </a:fld>
            <a:endParaRPr lang="en-US" altLang="en-US"/>
          </a:p>
        </p:txBody>
      </p:sp>
    </p:spTree>
    <p:extLst>
      <p:ext uri="{BB962C8B-B14F-4D97-AF65-F5344CB8AC3E}">
        <p14:creationId xmlns:p14="http://schemas.microsoft.com/office/powerpoint/2010/main" val="239818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240D97C-EE6E-6A47-AB3D-E084AB4EA1EB}" type="slidenum">
              <a:rPr lang="en-US" altLang="en-US"/>
              <a:pPr/>
              <a:t>‹#›</a:t>
            </a:fld>
            <a:endParaRPr lang="en-US" altLang="en-US"/>
          </a:p>
        </p:txBody>
      </p:sp>
    </p:spTree>
    <p:extLst>
      <p:ext uri="{BB962C8B-B14F-4D97-AF65-F5344CB8AC3E}">
        <p14:creationId xmlns:p14="http://schemas.microsoft.com/office/powerpoint/2010/main" val="1416258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9302155E-E820-1A48-8FA4-5743DCD54D15}" type="slidenum">
              <a:rPr lang="en-US" altLang="en-US"/>
              <a:pPr/>
              <a:t>‹#›</a:t>
            </a:fld>
            <a:endParaRPr lang="en-US" altLang="en-US"/>
          </a:p>
        </p:txBody>
      </p:sp>
    </p:spTree>
    <p:extLst>
      <p:ext uri="{BB962C8B-B14F-4D97-AF65-F5344CB8AC3E}">
        <p14:creationId xmlns:p14="http://schemas.microsoft.com/office/powerpoint/2010/main" val="349630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361AA83C-507F-284F-89E4-40A4821923C8}" type="slidenum">
              <a:rPr lang="en-US" altLang="en-US"/>
              <a:pPr/>
              <a:t>‹#›</a:t>
            </a:fld>
            <a:endParaRPr lang="en-US" altLang="en-US"/>
          </a:p>
        </p:txBody>
      </p:sp>
    </p:spTree>
    <p:extLst>
      <p:ext uri="{BB962C8B-B14F-4D97-AF65-F5344CB8AC3E}">
        <p14:creationId xmlns:p14="http://schemas.microsoft.com/office/powerpoint/2010/main" val="731059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B4086746-E7F4-C245-893E-97FF77DD275D}" type="slidenum">
              <a:rPr lang="en-US" altLang="en-US"/>
              <a:pPr/>
              <a:t>‹#›</a:t>
            </a:fld>
            <a:endParaRPr lang="en-US" altLang="en-US"/>
          </a:p>
        </p:txBody>
      </p:sp>
    </p:spTree>
    <p:extLst>
      <p:ext uri="{BB962C8B-B14F-4D97-AF65-F5344CB8AC3E}">
        <p14:creationId xmlns:p14="http://schemas.microsoft.com/office/powerpoint/2010/main" val="1165038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A9EA4774-9AC1-1441-AE8F-45CF1211A041}" type="slidenum">
              <a:rPr lang="en-US" altLang="en-US"/>
              <a:pPr/>
              <a:t>‹#›</a:t>
            </a:fld>
            <a:endParaRPr lang="en-US" altLang="en-US"/>
          </a:p>
        </p:txBody>
      </p:sp>
    </p:spTree>
    <p:extLst>
      <p:ext uri="{BB962C8B-B14F-4D97-AF65-F5344CB8AC3E}">
        <p14:creationId xmlns:p14="http://schemas.microsoft.com/office/powerpoint/2010/main" val="45033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F2BDAA89-8A8E-754D-8BD5-0F956A85CC62}" type="slidenum">
              <a:rPr lang="en-US" altLang="en-US"/>
              <a:pPr/>
              <a:t>‹#›</a:t>
            </a:fld>
            <a:endParaRPr lang="en-US" altLang="en-US"/>
          </a:p>
        </p:txBody>
      </p:sp>
    </p:spTree>
    <p:extLst>
      <p:ext uri="{BB962C8B-B14F-4D97-AF65-F5344CB8AC3E}">
        <p14:creationId xmlns:p14="http://schemas.microsoft.com/office/powerpoint/2010/main" val="960059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3BB08E6-8744-6E43-BC66-EE47EB0F79C8}" type="slidenum">
              <a:rPr lang="en-US" altLang="en-US"/>
              <a:pPr/>
              <a:t>‹#›</a:t>
            </a:fld>
            <a:endParaRPr lang="en-US" altLang="en-US"/>
          </a:p>
        </p:txBody>
      </p:sp>
    </p:spTree>
    <p:extLst>
      <p:ext uri="{BB962C8B-B14F-4D97-AF65-F5344CB8AC3E}">
        <p14:creationId xmlns:p14="http://schemas.microsoft.com/office/powerpoint/2010/main" val="167709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B94A958-D034-EF4A-8F38-EF86D2472B4B}" type="slidenum">
              <a:rPr lang="en-US" altLang="en-US"/>
              <a:pPr/>
              <a:t>‹#›</a:t>
            </a:fld>
            <a:endParaRPr lang="en-US" altLang="en-US"/>
          </a:p>
        </p:txBody>
      </p:sp>
    </p:spTree>
    <p:extLst>
      <p:ext uri="{BB962C8B-B14F-4D97-AF65-F5344CB8AC3E}">
        <p14:creationId xmlns:p14="http://schemas.microsoft.com/office/powerpoint/2010/main" val="114393984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fld id="{E2B2CF26-AB11-2E47-AB22-F2254EE3282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9.png"/><Relationship Id="rId12" Type="http://schemas.openxmlformats.org/officeDocument/2006/relationships/image" Target="../media/image10.png"/><Relationship Id="rId13" Type="http://schemas.openxmlformats.org/officeDocument/2006/relationships/image" Target="../media/image11.png"/><Relationship Id="rId14" Type="http://schemas.openxmlformats.org/officeDocument/2006/relationships/image" Target="../media/image12.png"/><Relationship Id="rId15" Type="http://schemas.openxmlformats.org/officeDocument/2006/relationships/image" Target="../media/image13.png"/><Relationship Id="rId16" Type="http://schemas.openxmlformats.org/officeDocument/2006/relationships/image" Target="../media/image14.png"/><Relationship Id="rId17" Type="http://schemas.openxmlformats.org/officeDocument/2006/relationships/image" Target="../media/image15.png"/><Relationship Id="rId18" Type="http://schemas.openxmlformats.org/officeDocument/2006/relationships/image" Target="../media/image16.png"/><Relationship Id="rId19"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0"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2"/>
          <p:cNvSpPr txBox="1">
            <a:spLocks noChangeArrowheads="1"/>
          </p:cNvSpPr>
          <p:nvPr/>
        </p:nvSpPr>
        <p:spPr bwMode="auto">
          <a:xfrm>
            <a:off x="6561138" y="2738438"/>
            <a:ext cx="19346862" cy="245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charset="0"/>
                <a:ea typeface="ＭＳ Ｐゴシック" charset="-128"/>
              </a:defRPr>
            </a:lvl1pPr>
            <a:lvl2pPr marL="37931725" indent="-37474525" defTabSz="985838">
              <a:spcBef>
                <a:spcPct val="20000"/>
              </a:spcBef>
              <a:buChar char="–"/>
              <a:defRPr sz="13100">
                <a:solidFill>
                  <a:schemeClr val="tx1"/>
                </a:solidFill>
                <a:latin typeface="Arial" charset="0"/>
                <a:ea typeface="ＭＳ Ｐゴシック" charset="-128"/>
              </a:defRPr>
            </a:lvl2pPr>
            <a:lvl3pPr marL="5356225" indent="-1071563" defTabSz="985838">
              <a:spcBef>
                <a:spcPct val="20000"/>
              </a:spcBef>
              <a:buChar char="•"/>
              <a:defRPr sz="11200">
                <a:solidFill>
                  <a:schemeClr val="tx1"/>
                </a:solidFill>
                <a:latin typeface="Arial" charset="0"/>
                <a:ea typeface="ＭＳ Ｐゴシック" charset="-128"/>
              </a:defRPr>
            </a:lvl3pPr>
            <a:lvl4pPr marL="7497763" indent="-1071563" defTabSz="985838">
              <a:spcBef>
                <a:spcPct val="20000"/>
              </a:spcBef>
              <a:buChar char="–"/>
              <a:defRPr sz="9400">
                <a:solidFill>
                  <a:schemeClr val="tx1"/>
                </a:solidFill>
                <a:latin typeface="Arial" charset="0"/>
                <a:ea typeface="ＭＳ Ｐゴシック" charset="-128"/>
              </a:defRPr>
            </a:lvl4pPr>
            <a:lvl5pPr marL="9640888" indent="-1071563" defTabSz="985838">
              <a:spcBef>
                <a:spcPct val="20000"/>
              </a:spcBef>
              <a:buChar char="»"/>
              <a:defRPr sz="9400">
                <a:solidFill>
                  <a:schemeClr val="tx1"/>
                </a:solidFill>
                <a:latin typeface="Arial" charset="0"/>
                <a:ea typeface="ＭＳ Ｐゴシック" charset="-128"/>
              </a:defRPr>
            </a:lvl5pPr>
            <a:lvl6pPr marL="100980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6pPr>
            <a:lvl7pPr marL="105552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7pPr>
            <a:lvl8pPr marL="110124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8pPr>
            <a:lvl9pPr marL="114696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9pPr>
          </a:lstStyle>
          <a:p>
            <a:pPr algn="ctr" eaLnBrk="1" hangingPunct="1">
              <a:spcBef>
                <a:spcPct val="0"/>
              </a:spcBef>
              <a:buFontTx/>
              <a:buNone/>
            </a:pPr>
            <a:r>
              <a:rPr lang="en-US" altLang="en-US" sz="4800" b="1" dirty="0" smtClean="0">
                <a:solidFill>
                  <a:srgbClr val="081E3F"/>
                </a:solidFill>
              </a:rPr>
              <a:t>Keeping moms and infants healthy</a:t>
            </a:r>
            <a:endParaRPr lang="en-US" altLang="en-US" sz="4800" b="1" dirty="0">
              <a:solidFill>
                <a:srgbClr val="081E3F"/>
              </a:solidFill>
            </a:endParaRPr>
          </a:p>
          <a:p>
            <a:pPr algn="ctr" eaLnBrk="1" hangingPunct="1">
              <a:spcBef>
                <a:spcPct val="0"/>
              </a:spcBef>
              <a:buFontTx/>
              <a:buNone/>
            </a:pPr>
            <a:r>
              <a:rPr lang="en-US" altLang="en-US" sz="3500" b="1" dirty="0" smtClean="0">
                <a:solidFill>
                  <a:srgbClr val="081E3F"/>
                </a:solidFill>
              </a:rPr>
              <a:t>Student: </a:t>
            </a:r>
            <a:r>
              <a:rPr lang="en-US" altLang="en-US" sz="3500" dirty="0" smtClean="0">
                <a:solidFill>
                  <a:srgbClr val="081E3F"/>
                </a:solidFill>
              </a:rPr>
              <a:t>Moises Bentolila</a:t>
            </a:r>
            <a:endParaRPr lang="en-US" altLang="en-US" sz="3500" dirty="0">
              <a:solidFill>
                <a:srgbClr val="081E3F"/>
              </a:solidFill>
            </a:endParaRPr>
          </a:p>
          <a:p>
            <a:pPr algn="ctr" eaLnBrk="1" hangingPunct="1">
              <a:spcBef>
                <a:spcPct val="0"/>
              </a:spcBef>
              <a:buFontTx/>
              <a:buNone/>
            </a:pPr>
            <a:r>
              <a:rPr lang="en-US" altLang="en-US" sz="3500" b="1" dirty="0" smtClean="0">
                <a:solidFill>
                  <a:srgbClr val="081E3F"/>
                </a:solidFill>
              </a:rPr>
              <a:t>Product Owner:</a:t>
            </a:r>
            <a:r>
              <a:rPr lang="en-US" altLang="en-US" sz="3500" b="1" i="1" dirty="0" smtClean="0">
                <a:solidFill>
                  <a:srgbClr val="081E3F"/>
                </a:solidFill>
              </a:rPr>
              <a:t> </a:t>
            </a:r>
            <a:r>
              <a:rPr lang="en-US" altLang="en-US" sz="3500" i="1" dirty="0" smtClean="0">
                <a:solidFill>
                  <a:srgbClr val="081E3F"/>
                </a:solidFill>
              </a:rPr>
              <a:t>Dr. Jean </a:t>
            </a:r>
            <a:r>
              <a:rPr lang="en-US" altLang="en-US" sz="3500" i="1" dirty="0" err="1" smtClean="0">
                <a:solidFill>
                  <a:srgbClr val="081E3F"/>
                </a:solidFill>
              </a:rPr>
              <a:t>Hannan</a:t>
            </a:r>
            <a:endParaRPr lang="en-US" altLang="en-US" sz="3500" i="1" dirty="0" smtClean="0">
              <a:solidFill>
                <a:srgbClr val="081E3F"/>
              </a:solidFill>
            </a:endParaRPr>
          </a:p>
          <a:p>
            <a:pPr algn="ctr" eaLnBrk="1" hangingPunct="1">
              <a:spcBef>
                <a:spcPct val="0"/>
              </a:spcBef>
              <a:buFontTx/>
              <a:buNone/>
            </a:pPr>
            <a:r>
              <a:rPr lang="en-US" altLang="en-US" sz="3500" b="1" dirty="0" smtClean="0">
                <a:solidFill>
                  <a:srgbClr val="081E3F"/>
                </a:solidFill>
              </a:rPr>
              <a:t>Instructor</a:t>
            </a:r>
            <a:r>
              <a:rPr lang="en-US" altLang="en-US" sz="3500" b="1" dirty="0">
                <a:solidFill>
                  <a:srgbClr val="081E3F"/>
                </a:solidFill>
              </a:rPr>
              <a:t>:</a:t>
            </a:r>
            <a:r>
              <a:rPr lang="en-US" altLang="en-US" sz="3500" b="1" i="1" dirty="0">
                <a:solidFill>
                  <a:srgbClr val="081E3F"/>
                </a:solidFill>
              </a:rPr>
              <a:t> </a:t>
            </a:r>
            <a:r>
              <a:rPr lang="en-US" altLang="en-US" sz="3500" i="1" dirty="0">
                <a:solidFill>
                  <a:srgbClr val="081E3F"/>
                </a:solidFill>
              </a:rPr>
              <a:t>Dr. </a:t>
            </a:r>
            <a:r>
              <a:rPr lang="en-US" altLang="en-US" sz="3500" i="1" dirty="0" err="1">
                <a:solidFill>
                  <a:srgbClr val="081E3F"/>
                </a:solidFill>
              </a:rPr>
              <a:t>Masoud</a:t>
            </a:r>
            <a:r>
              <a:rPr lang="en-US" altLang="en-US" sz="3500" i="1" dirty="0">
                <a:solidFill>
                  <a:srgbClr val="081E3F"/>
                </a:solidFill>
              </a:rPr>
              <a:t> </a:t>
            </a:r>
            <a:r>
              <a:rPr lang="en-US" altLang="en-US" sz="3500" i="1" dirty="0" err="1">
                <a:solidFill>
                  <a:srgbClr val="081E3F"/>
                </a:solidFill>
              </a:rPr>
              <a:t>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p>
        </p:txBody>
      </p:sp>
      <p:sp>
        <p:nvSpPr>
          <p:cNvPr id="14338" name="Text Box 72"/>
          <p:cNvSpPr txBox="1">
            <a:spLocks noChangeArrowheads="1"/>
          </p:cNvSpPr>
          <p:nvPr/>
        </p:nvSpPr>
        <p:spPr bwMode="auto">
          <a:xfrm>
            <a:off x="1219200" y="42367200"/>
            <a:ext cx="30632400" cy="102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charset="0"/>
                <a:ea typeface="ＭＳ Ｐゴシック" charset="-128"/>
              </a:defRPr>
            </a:lvl1pPr>
            <a:lvl2pPr marL="37931725" indent="-37474525" defTabSz="985838">
              <a:spcBef>
                <a:spcPct val="20000"/>
              </a:spcBef>
              <a:buChar char="–"/>
              <a:defRPr sz="13100">
                <a:solidFill>
                  <a:schemeClr val="tx1"/>
                </a:solidFill>
                <a:latin typeface="Arial" charset="0"/>
                <a:ea typeface="ＭＳ Ｐゴシック" charset="-128"/>
              </a:defRPr>
            </a:lvl2pPr>
            <a:lvl3pPr marL="5356225" indent="-1071563" defTabSz="985838">
              <a:spcBef>
                <a:spcPct val="20000"/>
              </a:spcBef>
              <a:buChar char="•"/>
              <a:defRPr sz="11200">
                <a:solidFill>
                  <a:schemeClr val="tx1"/>
                </a:solidFill>
                <a:latin typeface="Arial" charset="0"/>
                <a:ea typeface="ＭＳ Ｐゴシック" charset="-128"/>
              </a:defRPr>
            </a:lvl3pPr>
            <a:lvl4pPr marL="7497763" indent="-1071563" defTabSz="985838">
              <a:spcBef>
                <a:spcPct val="20000"/>
              </a:spcBef>
              <a:buChar char="–"/>
              <a:defRPr sz="9400">
                <a:solidFill>
                  <a:schemeClr val="tx1"/>
                </a:solidFill>
                <a:latin typeface="Arial" charset="0"/>
                <a:ea typeface="ＭＳ Ｐゴシック" charset="-128"/>
              </a:defRPr>
            </a:lvl4pPr>
            <a:lvl5pPr marL="9640888" indent="-1071563" defTabSz="985838">
              <a:spcBef>
                <a:spcPct val="20000"/>
              </a:spcBef>
              <a:buChar char="»"/>
              <a:defRPr sz="9400">
                <a:solidFill>
                  <a:schemeClr val="tx1"/>
                </a:solidFill>
                <a:latin typeface="Arial" charset="0"/>
                <a:ea typeface="ＭＳ Ｐゴシック" charset="-128"/>
              </a:defRPr>
            </a:lvl5pPr>
            <a:lvl6pPr marL="100980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6pPr>
            <a:lvl7pPr marL="105552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7pPr>
            <a:lvl8pPr marL="110124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8pPr>
            <a:lvl9pPr marL="114696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9pPr>
          </a:lstStyle>
          <a:p>
            <a:pPr algn="ctr" eaLnBrk="1" hangingPunct="1">
              <a:spcBef>
                <a:spcPct val="0"/>
              </a:spcBef>
              <a:buClr>
                <a:srgbClr val="3333CC"/>
              </a:buClr>
              <a:buFontTx/>
              <a:buNone/>
            </a:pPr>
            <a:r>
              <a:rPr lang="en-US" altLang="en-US" sz="3000" dirty="0"/>
              <a:t>The material presented in this poster is based upon the work supported </a:t>
            </a:r>
            <a:r>
              <a:rPr lang="en-US" altLang="en-US" sz="3000" dirty="0" smtClean="0"/>
              <a:t>by our Product Owner Dr. Jean </a:t>
            </a:r>
            <a:r>
              <a:rPr lang="en-US" altLang="en-US" sz="3000" dirty="0" err="1" smtClean="0"/>
              <a:t>Hannan</a:t>
            </a:r>
            <a:r>
              <a:rPr lang="en-US" altLang="en-US" sz="3000" dirty="0" smtClean="0">
                <a:solidFill>
                  <a:srgbClr val="FF0000"/>
                </a:solidFill>
              </a:rPr>
              <a:t>. </a:t>
            </a:r>
            <a:r>
              <a:rPr lang="en-US" altLang="en-US" sz="3000" dirty="0"/>
              <a:t>I</a:t>
            </a:r>
            <a:r>
              <a:rPr lang="en-US" altLang="en-US" sz="3000" dirty="0" smtClean="0"/>
              <a:t> thank Dr. </a:t>
            </a:r>
            <a:r>
              <a:rPr lang="en-US" altLang="en-US" sz="3000" dirty="0" err="1" smtClean="0"/>
              <a:t>Masoud</a:t>
            </a:r>
            <a:r>
              <a:rPr lang="en-US" altLang="en-US" sz="3000" dirty="0" smtClean="0"/>
              <a:t> </a:t>
            </a:r>
            <a:r>
              <a:rPr lang="en-US" altLang="en-US" sz="3000" dirty="0" err="1" smtClean="0"/>
              <a:t>Sadjaji</a:t>
            </a:r>
            <a:r>
              <a:rPr lang="en-US" altLang="en-US" sz="3000" dirty="0" smtClean="0"/>
              <a:t> </a:t>
            </a:r>
            <a:r>
              <a:rPr lang="en-US" altLang="en-US" sz="3000" dirty="0"/>
              <a:t>for assistance, </a:t>
            </a:r>
            <a:r>
              <a:rPr lang="en-US" altLang="en-US" sz="3000" dirty="0" smtClean="0"/>
              <a:t>cooperation, guidance </a:t>
            </a:r>
            <a:r>
              <a:rPr lang="en-US" altLang="en-US" sz="3000" dirty="0"/>
              <a:t>and </a:t>
            </a:r>
            <a:r>
              <a:rPr lang="en-US" altLang="en-US" sz="3000" dirty="0" smtClean="0"/>
              <a:t>mentorship I </a:t>
            </a:r>
            <a:r>
              <a:rPr lang="en-US" altLang="en-US" sz="3000" dirty="0"/>
              <a:t>received throughout this </a:t>
            </a:r>
            <a:r>
              <a:rPr lang="en-US" altLang="en-US" sz="3000" dirty="0" smtClean="0"/>
              <a:t>process. I also thank my partner </a:t>
            </a:r>
            <a:r>
              <a:rPr lang="en-US" altLang="en-US" sz="3000" dirty="0" err="1" smtClean="0"/>
              <a:t>througout</a:t>
            </a:r>
            <a:r>
              <a:rPr lang="en-US" altLang="en-US" sz="3000" dirty="0" smtClean="0"/>
              <a:t> the project Eduardo Morales</a:t>
            </a:r>
            <a:endParaRPr lang="en-US" altLang="en-US" sz="3000" dirty="0"/>
          </a:p>
        </p:txBody>
      </p:sp>
      <p:sp>
        <p:nvSpPr>
          <p:cNvPr id="14339" name="Rectangle 18"/>
          <p:cNvSpPr>
            <a:spLocks noChangeArrowheads="1"/>
          </p:cNvSpPr>
          <p:nvPr/>
        </p:nvSpPr>
        <p:spPr bwMode="auto">
          <a:xfrm>
            <a:off x="914400" y="5486400"/>
            <a:ext cx="31089600" cy="3566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charset="0"/>
                <a:ea typeface="ＭＳ Ｐゴシック" charset="-128"/>
              </a:defRPr>
            </a:lvl1pPr>
            <a:lvl2pPr marL="37931725" indent="-37474525">
              <a:spcBef>
                <a:spcPct val="20000"/>
              </a:spcBef>
              <a:buChar char="–"/>
              <a:defRPr sz="13100">
                <a:solidFill>
                  <a:schemeClr val="tx1"/>
                </a:solidFill>
                <a:latin typeface="Arial" charset="0"/>
                <a:ea typeface="ＭＳ Ｐゴシック" charset="-128"/>
              </a:defRPr>
            </a:lvl2pPr>
            <a:lvl3pPr marL="5356225" indent="-1071563">
              <a:spcBef>
                <a:spcPct val="20000"/>
              </a:spcBef>
              <a:buChar char="•"/>
              <a:defRPr sz="11200">
                <a:solidFill>
                  <a:schemeClr val="tx1"/>
                </a:solidFill>
                <a:latin typeface="Arial" charset="0"/>
                <a:ea typeface="ＭＳ Ｐゴシック" charset="-128"/>
              </a:defRPr>
            </a:lvl3pPr>
            <a:lvl4pPr marL="7497763" indent="-1071563">
              <a:spcBef>
                <a:spcPct val="20000"/>
              </a:spcBef>
              <a:buChar char="–"/>
              <a:defRPr sz="9400">
                <a:solidFill>
                  <a:schemeClr val="tx1"/>
                </a:solidFill>
                <a:latin typeface="Arial" charset="0"/>
                <a:ea typeface="ＭＳ Ｐゴシック" charset="-128"/>
              </a:defRPr>
            </a:lvl4pPr>
            <a:lvl5pPr marL="9640888" indent="-1071563">
              <a:spcBef>
                <a:spcPct val="20000"/>
              </a:spcBef>
              <a:buChar char="»"/>
              <a:defRPr sz="9400">
                <a:solidFill>
                  <a:schemeClr val="tx1"/>
                </a:solidFill>
                <a:latin typeface="Arial" charset="0"/>
                <a:ea typeface="ＭＳ Ｐゴシック" charset="-128"/>
              </a:defRPr>
            </a:lvl5pPr>
            <a:lvl6pPr marL="10098088" indent="-1071563" eaLnBrk="0" fontAlgn="base" hangingPunct="0">
              <a:spcBef>
                <a:spcPct val="20000"/>
              </a:spcBef>
              <a:spcAft>
                <a:spcPct val="0"/>
              </a:spcAft>
              <a:buChar char="»"/>
              <a:defRPr sz="9400">
                <a:solidFill>
                  <a:schemeClr val="tx1"/>
                </a:solidFill>
                <a:latin typeface="Arial" charset="0"/>
                <a:ea typeface="ＭＳ Ｐゴシック" charset="-128"/>
              </a:defRPr>
            </a:lvl6pPr>
            <a:lvl7pPr marL="10555288" indent="-1071563" eaLnBrk="0" fontAlgn="base" hangingPunct="0">
              <a:spcBef>
                <a:spcPct val="20000"/>
              </a:spcBef>
              <a:spcAft>
                <a:spcPct val="0"/>
              </a:spcAft>
              <a:buChar char="»"/>
              <a:defRPr sz="9400">
                <a:solidFill>
                  <a:schemeClr val="tx1"/>
                </a:solidFill>
                <a:latin typeface="Arial" charset="0"/>
                <a:ea typeface="ＭＳ Ｐゴシック" charset="-128"/>
              </a:defRPr>
            </a:lvl7pPr>
            <a:lvl8pPr marL="11012488" indent="-1071563" eaLnBrk="0" fontAlgn="base" hangingPunct="0">
              <a:spcBef>
                <a:spcPct val="20000"/>
              </a:spcBef>
              <a:spcAft>
                <a:spcPct val="0"/>
              </a:spcAft>
              <a:buChar char="»"/>
              <a:defRPr sz="9400">
                <a:solidFill>
                  <a:schemeClr val="tx1"/>
                </a:solidFill>
                <a:latin typeface="Arial" charset="0"/>
                <a:ea typeface="ＭＳ Ｐゴシック" charset="-128"/>
              </a:defRPr>
            </a:lvl8pPr>
            <a:lvl9pPr marL="11469688" indent="-1071563"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endParaRPr lang="en-US" altLang="en-US" sz="8400"/>
          </a:p>
        </p:txBody>
      </p:sp>
      <p:sp>
        <p:nvSpPr>
          <p:cNvPr id="14340" name="Text Box 19"/>
          <p:cNvSpPr txBox="1">
            <a:spLocks noChangeArrowheads="1"/>
          </p:cNvSpPr>
          <p:nvPr/>
        </p:nvSpPr>
        <p:spPr bwMode="auto">
          <a:xfrm>
            <a:off x="4114800" y="5789613"/>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a:solidFill>
                  <a:srgbClr val="B6862C"/>
                </a:solidFill>
              </a:rPr>
              <a:t>Problem</a:t>
            </a:r>
          </a:p>
        </p:txBody>
      </p:sp>
      <p:sp>
        <p:nvSpPr>
          <p:cNvPr id="14341" name="Rectangle 18"/>
          <p:cNvSpPr>
            <a:spLocks noChangeArrowheads="1"/>
          </p:cNvSpPr>
          <p:nvPr/>
        </p:nvSpPr>
        <p:spPr bwMode="auto">
          <a:xfrm>
            <a:off x="914400" y="42062400"/>
            <a:ext cx="31089600" cy="13716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charset="0"/>
                <a:ea typeface="ＭＳ Ｐゴシック" charset="-128"/>
              </a:defRPr>
            </a:lvl1pPr>
            <a:lvl2pPr marL="37931725" indent="-37474525">
              <a:spcBef>
                <a:spcPct val="20000"/>
              </a:spcBef>
              <a:buChar char="–"/>
              <a:defRPr sz="13100">
                <a:solidFill>
                  <a:schemeClr val="tx1"/>
                </a:solidFill>
                <a:latin typeface="Arial" charset="0"/>
                <a:ea typeface="ＭＳ Ｐゴシック" charset="-128"/>
              </a:defRPr>
            </a:lvl2pPr>
            <a:lvl3pPr marL="5356225" indent="-1071563">
              <a:spcBef>
                <a:spcPct val="20000"/>
              </a:spcBef>
              <a:buChar char="•"/>
              <a:defRPr sz="11200">
                <a:solidFill>
                  <a:schemeClr val="tx1"/>
                </a:solidFill>
                <a:latin typeface="Arial" charset="0"/>
                <a:ea typeface="ＭＳ Ｐゴシック" charset="-128"/>
              </a:defRPr>
            </a:lvl3pPr>
            <a:lvl4pPr marL="7497763" indent="-1071563">
              <a:spcBef>
                <a:spcPct val="20000"/>
              </a:spcBef>
              <a:buChar char="–"/>
              <a:defRPr sz="9400">
                <a:solidFill>
                  <a:schemeClr val="tx1"/>
                </a:solidFill>
                <a:latin typeface="Arial" charset="0"/>
                <a:ea typeface="ＭＳ Ｐゴシック" charset="-128"/>
              </a:defRPr>
            </a:lvl4pPr>
            <a:lvl5pPr marL="9640888" indent="-1071563">
              <a:spcBef>
                <a:spcPct val="20000"/>
              </a:spcBef>
              <a:buChar char="»"/>
              <a:defRPr sz="9400">
                <a:solidFill>
                  <a:schemeClr val="tx1"/>
                </a:solidFill>
                <a:latin typeface="Arial" charset="0"/>
                <a:ea typeface="ＭＳ Ｐゴシック" charset="-128"/>
              </a:defRPr>
            </a:lvl5pPr>
            <a:lvl6pPr marL="10098088" indent="-1071563" eaLnBrk="0" fontAlgn="base" hangingPunct="0">
              <a:spcBef>
                <a:spcPct val="20000"/>
              </a:spcBef>
              <a:spcAft>
                <a:spcPct val="0"/>
              </a:spcAft>
              <a:buChar char="»"/>
              <a:defRPr sz="9400">
                <a:solidFill>
                  <a:schemeClr val="tx1"/>
                </a:solidFill>
                <a:latin typeface="Arial" charset="0"/>
                <a:ea typeface="ＭＳ Ｐゴシック" charset="-128"/>
              </a:defRPr>
            </a:lvl6pPr>
            <a:lvl7pPr marL="10555288" indent="-1071563" eaLnBrk="0" fontAlgn="base" hangingPunct="0">
              <a:spcBef>
                <a:spcPct val="20000"/>
              </a:spcBef>
              <a:spcAft>
                <a:spcPct val="0"/>
              </a:spcAft>
              <a:buChar char="»"/>
              <a:defRPr sz="9400">
                <a:solidFill>
                  <a:schemeClr val="tx1"/>
                </a:solidFill>
                <a:latin typeface="Arial" charset="0"/>
                <a:ea typeface="ＭＳ Ｐゴシック" charset="-128"/>
              </a:defRPr>
            </a:lvl7pPr>
            <a:lvl8pPr marL="11012488" indent="-1071563" eaLnBrk="0" fontAlgn="base" hangingPunct="0">
              <a:spcBef>
                <a:spcPct val="20000"/>
              </a:spcBef>
              <a:spcAft>
                <a:spcPct val="0"/>
              </a:spcAft>
              <a:buChar char="»"/>
              <a:defRPr sz="9400">
                <a:solidFill>
                  <a:schemeClr val="tx1"/>
                </a:solidFill>
                <a:latin typeface="Arial" charset="0"/>
                <a:ea typeface="ＭＳ Ｐゴシック" charset="-128"/>
              </a:defRPr>
            </a:lvl8pPr>
            <a:lvl9pPr marL="11469688" indent="-1071563"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endParaRPr lang="en-US" altLang="en-US" sz="8400"/>
          </a:p>
        </p:txBody>
      </p:sp>
      <p:sp>
        <p:nvSpPr>
          <p:cNvPr id="14342" name="Text Box 19"/>
          <p:cNvSpPr txBox="1">
            <a:spLocks noChangeArrowheads="1"/>
          </p:cNvSpPr>
          <p:nvPr/>
        </p:nvSpPr>
        <p:spPr bwMode="auto">
          <a:xfrm>
            <a:off x="1192213" y="41605200"/>
            <a:ext cx="4979987" cy="730250"/>
          </a:xfrm>
          <a:prstGeom prst="rect">
            <a:avLst/>
          </a:prstGeom>
          <a:solidFill>
            <a:schemeClr val="tx1"/>
          </a:solidFill>
          <a:ln w="12700">
            <a:solidFill>
              <a:srgbClr val="0033CC"/>
            </a:solidFill>
            <a:miter lim="800000"/>
            <a:headEnd/>
            <a:tailEnd/>
          </a:ln>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a:solidFill>
                  <a:srgbClr val="B6862C"/>
                </a:solidFill>
              </a:rPr>
              <a:t>Acknowledgement</a:t>
            </a:r>
          </a:p>
        </p:txBody>
      </p:sp>
      <p:sp>
        <p:nvSpPr>
          <p:cNvPr id="14343" name="Text Box 19"/>
          <p:cNvSpPr txBox="1">
            <a:spLocks noChangeArrowheads="1"/>
          </p:cNvSpPr>
          <p:nvPr/>
        </p:nvSpPr>
        <p:spPr bwMode="auto">
          <a:xfrm>
            <a:off x="13716000" y="5792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a:solidFill>
                  <a:srgbClr val="B6862C"/>
                </a:solidFill>
              </a:rPr>
              <a:t>Current System</a:t>
            </a:r>
          </a:p>
        </p:txBody>
      </p:sp>
      <p:sp>
        <p:nvSpPr>
          <p:cNvPr id="14344" name="Text Box 19"/>
          <p:cNvSpPr txBox="1">
            <a:spLocks noChangeArrowheads="1"/>
          </p:cNvSpPr>
          <p:nvPr/>
        </p:nvSpPr>
        <p:spPr bwMode="auto">
          <a:xfrm>
            <a:off x="23317200" y="5792788"/>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a:solidFill>
                  <a:srgbClr val="B6862C"/>
                </a:solidFill>
              </a:rPr>
              <a:t>Requirements</a:t>
            </a:r>
          </a:p>
        </p:txBody>
      </p:sp>
      <p:sp>
        <p:nvSpPr>
          <p:cNvPr id="14345" name="Text Box 19"/>
          <p:cNvSpPr txBox="1">
            <a:spLocks noChangeArrowheads="1"/>
          </p:cNvSpPr>
          <p:nvPr/>
        </p:nvSpPr>
        <p:spPr bwMode="auto">
          <a:xfrm>
            <a:off x="4114800" y="14190809"/>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a:solidFill>
                  <a:srgbClr val="B6862C"/>
                </a:solidFill>
              </a:rPr>
              <a:t>System Design</a:t>
            </a:r>
          </a:p>
        </p:txBody>
      </p:sp>
      <p:sp>
        <p:nvSpPr>
          <p:cNvPr id="14346" name="Text Box 19"/>
          <p:cNvSpPr txBox="1">
            <a:spLocks noChangeArrowheads="1"/>
          </p:cNvSpPr>
          <p:nvPr/>
        </p:nvSpPr>
        <p:spPr bwMode="auto">
          <a:xfrm>
            <a:off x="13604313" y="14956444"/>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dirty="0" smtClean="0">
                <a:solidFill>
                  <a:srgbClr val="B6862C"/>
                </a:solidFill>
              </a:rPr>
              <a:t>Use case Diagram</a:t>
            </a:r>
            <a:endParaRPr lang="en-US" altLang="en-US" sz="4100" b="1" dirty="0">
              <a:solidFill>
                <a:srgbClr val="B6862C"/>
              </a:solidFill>
            </a:endParaRPr>
          </a:p>
        </p:txBody>
      </p:sp>
      <p:sp>
        <p:nvSpPr>
          <p:cNvPr id="14347" name="Text Box 19"/>
          <p:cNvSpPr txBox="1">
            <a:spLocks noChangeArrowheads="1"/>
          </p:cNvSpPr>
          <p:nvPr/>
        </p:nvSpPr>
        <p:spPr bwMode="auto">
          <a:xfrm>
            <a:off x="23317200" y="17819686"/>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dirty="0">
                <a:solidFill>
                  <a:srgbClr val="B6862C"/>
                </a:solidFill>
              </a:rPr>
              <a:t>Implementation</a:t>
            </a:r>
          </a:p>
        </p:txBody>
      </p:sp>
      <p:sp>
        <p:nvSpPr>
          <p:cNvPr id="14348" name="Text Box 19"/>
          <p:cNvSpPr txBox="1">
            <a:spLocks noChangeArrowheads="1"/>
          </p:cNvSpPr>
          <p:nvPr/>
        </p:nvSpPr>
        <p:spPr bwMode="auto">
          <a:xfrm>
            <a:off x="4114800" y="292608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a:solidFill>
                  <a:srgbClr val="B6862C"/>
                </a:solidFill>
              </a:rPr>
              <a:t>Verification</a:t>
            </a:r>
          </a:p>
        </p:txBody>
      </p:sp>
      <p:sp>
        <p:nvSpPr>
          <p:cNvPr id="14349" name="Text Box 19"/>
          <p:cNvSpPr txBox="1">
            <a:spLocks noChangeArrowheads="1"/>
          </p:cNvSpPr>
          <p:nvPr/>
        </p:nvSpPr>
        <p:spPr bwMode="auto">
          <a:xfrm>
            <a:off x="13716000" y="29260800"/>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a:solidFill>
                  <a:srgbClr val="B6862C"/>
                </a:solidFill>
              </a:rPr>
              <a:t>Screenshots</a:t>
            </a:r>
          </a:p>
        </p:txBody>
      </p:sp>
      <p:sp>
        <p:nvSpPr>
          <p:cNvPr id="14350" name="Text Box 19"/>
          <p:cNvSpPr txBox="1">
            <a:spLocks noChangeArrowheads="1"/>
          </p:cNvSpPr>
          <p:nvPr/>
        </p:nvSpPr>
        <p:spPr bwMode="auto">
          <a:xfrm>
            <a:off x="23259746" y="26295048"/>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a:solidFill>
                  <a:srgbClr val="B6862C"/>
                </a:solidFill>
              </a:rPr>
              <a:t>Summary</a:t>
            </a:r>
          </a:p>
        </p:txBody>
      </p:sp>
      <p:sp>
        <p:nvSpPr>
          <p:cNvPr id="14351" name="TextBox 3"/>
          <p:cNvSpPr txBox="1">
            <a:spLocks noChangeArrowheads="1"/>
          </p:cNvSpPr>
          <p:nvPr/>
        </p:nvSpPr>
        <p:spPr bwMode="auto">
          <a:xfrm>
            <a:off x="6561138" y="0"/>
            <a:ext cx="19346862" cy="2278063"/>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charset="0"/>
                <a:ea typeface="ＭＳ Ｐゴシック" charset="-128"/>
              </a:defRPr>
            </a:lvl1pPr>
            <a:lvl2pPr marL="742950" indent="-285750">
              <a:defRPr sz="8400">
                <a:solidFill>
                  <a:schemeClr val="tx1"/>
                </a:solidFill>
                <a:latin typeface="Arial" charset="0"/>
                <a:ea typeface="ＭＳ Ｐゴシック" charset="-128"/>
              </a:defRPr>
            </a:lvl2pPr>
            <a:lvl3pPr marL="1143000" indent="-228600">
              <a:defRPr sz="8400">
                <a:solidFill>
                  <a:schemeClr val="tx1"/>
                </a:solidFill>
                <a:latin typeface="Arial" charset="0"/>
                <a:ea typeface="ＭＳ Ｐゴシック" charset="-128"/>
              </a:defRPr>
            </a:lvl3pPr>
            <a:lvl4pPr marL="1600200" indent="-228600">
              <a:defRPr sz="8400">
                <a:solidFill>
                  <a:schemeClr val="tx1"/>
                </a:solidFill>
                <a:latin typeface="Arial" charset="0"/>
                <a:ea typeface="ＭＳ Ｐゴシック" charset="-128"/>
              </a:defRPr>
            </a:lvl4pPr>
            <a:lvl5pPr marL="2057400" indent="-228600">
              <a:defRPr sz="8400">
                <a:solidFill>
                  <a:schemeClr val="tx1"/>
                </a:solidFill>
                <a:latin typeface="Arial" charset="0"/>
                <a:ea typeface="ＭＳ Ｐゴシック" charset="-128"/>
              </a:defRPr>
            </a:lvl5pPr>
            <a:lvl6pPr marL="2514600" indent="-228600" eaLnBrk="0" fontAlgn="base" hangingPunct="0">
              <a:spcBef>
                <a:spcPct val="0"/>
              </a:spcBef>
              <a:spcAft>
                <a:spcPct val="0"/>
              </a:spcAft>
              <a:defRPr sz="8400">
                <a:solidFill>
                  <a:schemeClr val="tx1"/>
                </a:solidFill>
                <a:latin typeface="Arial" charset="0"/>
                <a:ea typeface="ＭＳ Ｐゴシック" charset="-128"/>
              </a:defRPr>
            </a:lvl6pPr>
            <a:lvl7pPr marL="2971800" indent="-228600" eaLnBrk="0" fontAlgn="base" hangingPunct="0">
              <a:spcBef>
                <a:spcPct val="0"/>
              </a:spcBef>
              <a:spcAft>
                <a:spcPct val="0"/>
              </a:spcAft>
              <a:defRPr sz="8400">
                <a:solidFill>
                  <a:schemeClr val="tx1"/>
                </a:solidFill>
                <a:latin typeface="Arial" charset="0"/>
                <a:ea typeface="ＭＳ Ｐゴシック" charset="-128"/>
              </a:defRPr>
            </a:lvl7pPr>
            <a:lvl8pPr marL="3429000" indent="-228600" eaLnBrk="0" fontAlgn="base" hangingPunct="0">
              <a:spcBef>
                <a:spcPct val="0"/>
              </a:spcBef>
              <a:spcAft>
                <a:spcPct val="0"/>
              </a:spcAft>
              <a:defRPr sz="8400">
                <a:solidFill>
                  <a:schemeClr val="tx1"/>
                </a:solidFill>
                <a:latin typeface="Arial" charset="0"/>
                <a:ea typeface="ＭＳ Ｐゴシック" charset="-128"/>
              </a:defRPr>
            </a:lvl8pPr>
            <a:lvl9pPr marL="3886200" indent="-2286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r>
              <a:rPr lang="en-US" altLang="en-US" sz="7000" b="1">
                <a:solidFill>
                  <a:srgbClr val="B6862C"/>
                </a:solidFill>
              </a:rPr>
              <a:t>School of Computing &amp; Information Sciences</a:t>
            </a:r>
          </a:p>
          <a:p>
            <a:pPr algn="ctr" eaLnBrk="1" hangingPunct="1"/>
            <a:r>
              <a:rPr lang="en-US" altLang="en-US" sz="7200" i="1">
                <a:solidFill>
                  <a:srgbClr val="B6862C"/>
                </a:solidFill>
              </a:rPr>
              <a:t>Spring 2020 Senior Design Project</a:t>
            </a:r>
          </a:p>
        </p:txBody>
      </p:sp>
      <p:pic>
        <p:nvPicPr>
          <p:cNvPr id="1435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0313" y="695325"/>
            <a:ext cx="3913187"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819400" y="6856106"/>
            <a:ext cx="7987506" cy="6247864"/>
          </a:xfrm>
          <a:prstGeom prst="rect">
            <a:avLst/>
          </a:prstGeom>
          <a:noFill/>
        </p:spPr>
        <p:txBody>
          <a:bodyPr wrap="square" rtlCol="0">
            <a:spAutoFit/>
          </a:bodyPr>
          <a:lstStyle/>
          <a:p>
            <a:r>
              <a:rPr lang="en-US" sz="4000" smtClean="0"/>
              <a:t>There currently seems to be </a:t>
            </a:r>
            <a:r>
              <a:rPr lang="en-US" sz="4000" dirty="0" smtClean="0"/>
              <a:t>little to no guidance to low income mothers on how to treat their pregnancy. How to access free resources at clinics and how to implement the care that their baby deserves. There is no centralized way of accessing the necessary resources every mother in the country and the world deserves</a:t>
            </a:r>
            <a:endParaRPr lang="en-US" sz="4000" dirty="0"/>
          </a:p>
        </p:txBody>
      </p:sp>
      <p:sp>
        <p:nvSpPr>
          <p:cNvPr id="23" name="TextBox 22"/>
          <p:cNvSpPr txBox="1"/>
          <p:nvPr/>
        </p:nvSpPr>
        <p:spPr>
          <a:xfrm>
            <a:off x="11856233" y="6994510"/>
            <a:ext cx="7958124" cy="7848302"/>
          </a:xfrm>
          <a:prstGeom prst="rect">
            <a:avLst/>
          </a:prstGeom>
          <a:noFill/>
        </p:spPr>
        <p:txBody>
          <a:bodyPr wrap="square" rtlCol="0">
            <a:spAutoFit/>
          </a:bodyPr>
          <a:lstStyle/>
          <a:p>
            <a:pPr marL="685800" indent="-685800">
              <a:buFont typeface="Arial" charset="0"/>
              <a:buChar char="•"/>
            </a:pPr>
            <a:r>
              <a:rPr lang="en-US" sz="3600" dirty="0" smtClean="0"/>
              <a:t>The current system of the application  is hard to navigate</a:t>
            </a:r>
          </a:p>
          <a:p>
            <a:pPr marL="685800" indent="-685800">
              <a:buFont typeface="Arial" charset="0"/>
              <a:buChar char="•"/>
            </a:pPr>
            <a:r>
              <a:rPr lang="en-US" sz="3600" dirty="0" smtClean="0"/>
              <a:t>The system  contains a little number </a:t>
            </a:r>
            <a:r>
              <a:rPr lang="en-US" sz="3600" dirty="0" smtClean="0"/>
              <a:t>of clinics available</a:t>
            </a:r>
          </a:p>
          <a:p>
            <a:pPr marL="685800" indent="-685800">
              <a:buFont typeface="Arial" charset="0"/>
              <a:buChar char="•"/>
            </a:pPr>
            <a:r>
              <a:rPr lang="en-US" sz="3600" dirty="0" smtClean="0"/>
              <a:t>Information about each clinic such as services, location and contact information could not be found inside the application but on the clinic’s personal webpage</a:t>
            </a:r>
            <a:endParaRPr lang="en-US" sz="3600" dirty="0" smtClean="0"/>
          </a:p>
          <a:p>
            <a:pPr marL="685800" indent="-685800">
              <a:buFont typeface="Arial" charset="0"/>
              <a:buChar char="•"/>
            </a:pPr>
            <a:r>
              <a:rPr lang="en-US" sz="3600" dirty="0" smtClean="0"/>
              <a:t>The current system is focused on the storage of necessary documents that each mom or user should have access to take care of their baby.</a:t>
            </a:r>
            <a:endParaRPr lang="en-US" sz="3600" dirty="0"/>
          </a:p>
        </p:txBody>
      </p:sp>
      <p:sp>
        <p:nvSpPr>
          <p:cNvPr id="24" name="TextBox 23"/>
          <p:cNvSpPr txBox="1"/>
          <p:nvPr/>
        </p:nvSpPr>
        <p:spPr>
          <a:xfrm>
            <a:off x="21713379" y="6969363"/>
            <a:ext cx="7932043" cy="10295126"/>
          </a:xfrm>
          <a:prstGeom prst="rect">
            <a:avLst/>
          </a:prstGeom>
          <a:noFill/>
        </p:spPr>
        <p:txBody>
          <a:bodyPr wrap="square" rtlCol="0">
            <a:spAutoFit/>
          </a:bodyPr>
          <a:lstStyle/>
          <a:p>
            <a:pPr marL="685800" indent="-685800">
              <a:buFont typeface="Arial" charset="0"/>
              <a:buChar char="•"/>
            </a:pPr>
            <a:r>
              <a:rPr lang="en-US" sz="3900" dirty="0" smtClean="0"/>
              <a:t>The system should allow each user to have its own account</a:t>
            </a:r>
          </a:p>
          <a:p>
            <a:pPr marL="685800" indent="-685800">
              <a:buFont typeface="Arial" charset="0"/>
              <a:buChar char="•"/>
            </a:pPr>
            <a:r>
              <a:rPr lang="en-US" sz="3900" dirty="0" smtClean="0"/>
              <a:t>The system should display every clinic that the user has nearby.</a:t>
            </a:r>
          </a:p>
          <a:p>
            <a:pPr marL="685800" indent="-685800">
              <a:buFont typeface="Arial" charset="0"/>
              <a:buChar char="•"/>
            </a:pPr>
            <a:r>
              <a:rPr lang="en-US" sz="3900" dirty="0" smtClean="0"/>
              <a:t>The system should allow navigation through the map to access more resources</a:t>
            </a:r>
          </a:p>
          <a:p>
            <a:pPr marL="685800" indent="-685800">
              <a:buFont typeface="Arial" charset="0"/>
              <a:buChar char="•"/>
            </a:pPr>
            <a:r>
              <a:rPr lang="en-US" sz="3900" dirty="0" smtClean="0"/>
              <a:t>The system should allow users to receive notifications on the stage of their pregnancy</a:t>
            </a:r>
          </a:p>
          <a:p>
            <a:pPr marL="685800" indent="-685800">
              <a:buFont typeface="Arial" charset="0"/>
              <a:buChar char="•"/>
            </a:pPr>
            <a:r>
              <a:rPr lang="en-US" sz="3900" dirty="0" smtClean="0"/>
              <a:t>The system should aim for the best user experience possible, this way allowing easy access to all the features the application provides</a:t>
            </a:r>
          </a:p>
          <a:p>
            <a:pPr marL="685800" indent="-685800">
              <a:buFont typeface="Arial" charset="0"/>
              <a:buChar char="•"/>
            </a:pPr>
            <a:endParaRPr lang="en-US" sz="3900" dirty="0"/>
          </a:p>
        </p:txBody>
      </p:sp>
      <p:graphicFrame>
        <p:nvGraphicFramePr>
          <p:cNvPr id="8" name="Table 7"/>
          <p:cNvGraphicFramePr>
            <a:graphicFrameLocks noGrp="1"/>
          </p:cNvGraphicFramePr>
          <p:nvPr>
            <p:extLst>
              <p:ext uri="{D42A27DB-BD31-4B8C-83A1-F6EECF244321}">
                <p14:modId xmlns:p14="http://schemas.microsoft.com/office/powerpoint/2010/main" val="1432009712"/>
              </p:ext>
            </p:extLst>
          </p:nvPr>
        </p:nvGraphicFramePr>
        <p:xfrm>
          <a:off x="2168737" y="30747752"/>
          <a:ext cx="8006926" cy="4504867"/>
        </p:xfrm>
        <a:graphic>
          <a:graphicData uri="http://schemas.openxmlformats.org/drawingml/2006/table">
            <a:tbl>
              <a:tblPr/>
              <a:tblGrid>
                <a:gridCol w="2319158"/>
                <a:gridCol w="5687768"/>
              </a:tblGrid>
              <a:tr h="594584">
                <a:tc>
                  <a:txBody>
                    <a:bodyPr/>
                    <a:lstStyle/>
                    <a:p>
                      <a:pPr marL="76200" marR="76200" algn="ctr" rtl="0" fontAlgn="t">
                        <a:spcBef>
                          <a:spcPts val="2400"/>
                        </a:spcBef>
                        <a:spcAft>
                          <a:spcPts val="0"/>
                        </a:spcAft>
                      </a:pPr>
                      <a:r>
                        <a:rPr lang="en-US" sz="2400" b="1" i="0" u="none" strike="noStrike" dirty="0">
                          <a:solidFill>
                            <a:srgbClr val="FFFFFF"/>
                          </a:solidFill>
                          <a:effectLst/>
                          <a:latin typeface="Times New Roman" charset="0"/>
                        </a:rPr>
                        <a:t>Case ID</a:t>
                      </a:r>
                      <a:endParaRPr lang="en-US" sz="2400" b="1" dirty="0">
                        <a:effectLst/>
                      </a:endParaRPr>
                    </a:p>
                  </a:txBody>
                  <a:tcPr marL="63500" marR="63500" marT="63500" marB="63500">
                    <a:lnL>
                      <a:noFill/>
                    </a:lnL>
                    <a:lnR>
                      <a:noFill/>
                    </a:lnR>
                    <a:lnT>
                      <a:noFill/>
                    </a:lnT>
                    <a:lnB w="28461" cap="flat" cmpd="sng" algn="ctr">
                      <a:solidFill>
                        <a:srgbClr val="7F7F7F"/>
                      </a:solidFill>
                      <a:prstDash val="solid"/>
                      <a:round/>
                      <a:headEnd type="none" w="med" len="med"/>
                      <a:tailEnd type="none" w="med" len="med"/>
                    </a:lnB>
                    <a:solidFill>
                      <a:srgbClr val="081E3E"/>
                    </a:solidFill>
                  </a:tcPr>
                </a:tc>
                <a:tc>
                  <a:txBody>
                    <a:bodyPr/>
                    <a:lstStyle/>
                    <a:p>
                      <a:pPr algn="ctr" rtl="0" fontAlgn="t">
                        <a:spcBef>
                          <a:spcPts val="0"/>
                        </a:spcBef>
                        <a:spcAft>
                          <a:spcPts val="0"/>
                        </a:spcAft>
                      </a:pPr>
                      <a:r>
                        <a:rPr lang="en-US" sz="2800" b="1" i="0" u="none" strike="noStrike" dirty="0">
                          <a:solidFill>
                            <a:srgbClr val="000000"/>
                          </a:solidFill>
                          <a:effectLst/>
                          <a:latin typeface="Arial" charset="0"/>
                        </a:rPr>
                        <a:t>Translate language of app</a:t>
                      </a:r>
                      <a:endParaRPr lang="en-US" sz="2800" dirty="0">
                        <a:effectLst/>
                      </a:endParaRPr>
                    </a:p>
                  </a:txBody>
                  <a:tcPr marL="63500" marR="63500" marT="63500" marB="63500">
                    <a:lnL>
                      <a:noFill/>
                    </a:lnL>
                    <a:lnR>
                      <a:noFill/>
                    </a:lnR>
                    <a:lnT>
                      <a:noFill/>
                    </a:lnT>
                    <a:lnB w="28461" cap="flat" cmpd="sng" algn="ctr">
                      <a:solidFill>
                        <a:srgbClr val="7F7F7F"/>
                      </a:solidFill>
                      <a:prstDash val="solid"/>
                      <a:round/>
                      <a:headEnd type="none" w="med" len="med"/>
                      <a:tailEnd type="none" w="med" len="med"/>
                    </a:lnB>
                    <a:solidFill>
                      <a:srgbClr val="EBEFF2"/>
                    </a:solidFill>
                  </a:tcPr>
                </a:tc>
              </a:tr>
              <a:tr h="1070475">
                <a:tc>
                  <a:txBody>
                    <a:bodyPr/>
                    <a:lstStyle/>
                    <a:p>
                      <a:pPr marL="76200" marR="76200" algn="ctr" rtl="0" fontAlgn="t">
                        <a:spcBef>
                          <a:spcPts val="2400"/>
                        </a:spcBef>
                        <a:spcAft>
                          <a:spcPts val="0"/>
                        </a:spcAft>
                      </a:pPr>
                      <a:r>
                        <a:rPr lang="en-US" sz="2400" b="1" i="0" u="none" strike="noStrike" dirty="0">
                          <a:solidFill>
                            <a:srgbClr val="FFFFFF"/>
                          </a:solidFill>
                          <a:effectLst/>
                          <a:latin typeface="Times New Roman" charset="0"/>
                        </a:rPr>
                        <a:t>Purpose</a:t>
                      </a:r>
                      <a:endParaRPr lang="en-US" sz="24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w="28461" cap="flat" cmpd="sng" algn="ctr">
                      <a:solidFill>
                        <a:srgbClr val="7F7F7F"/>
                      </a:solidFill>
                      <a:prstDash val="solid"/>
                      <a:round/>
                      <a:headEnd type="none" w="med" len="med"/>
                      <a:tailEnd type="none" w="med" len="med"/>
                    </a:lnB>
                    <a:solidFill>
                      <a:srgbClr val="081E3E"/>
                    </a:solidFill>
                  </a:tcPr>
                </a:tc>
                <a:tc>
                  <a:txBody>
                    <a:bodyPr/>
                    <a:lstStyle/>
                    <a:p>
                      <a:pPr marL="76200" marR="76200" algn="ctr" rtl="0" fontAlgn="t">
                        <a:spcBef>
                          <a:spcPts val="2400"/>
                        </a:spcBef>
                        <a:spcAft>
                          <a:spcPts val="0"/>
                        </a:spcAft>
                      </a:pPr>
                      <a:r>
                        <a:rPr lang="en-US" sz="2800" b="1" i="0" u="none" strike="noStrike" dirty="0">
                          <a:solidFill>
                            <a:srgbClr val="000000"/>
                          </a:solidFill>
                          <a:effectLst/>
                          <a:latin typeface="Times New Roman" charset="0"/>
                        </a:rPr>
                        <a:t>Validate translation of application</a:t>
                      </a:r>
                      <a:endParaRPr lang="en-US" sz="28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w="28461" cap="flat" cmpd="sng" algn="ctr">
                      <a:solidFill>
                        <a:srgbClr val="7F7F7F"/>
                      </a:solidFill>
                      <a:prstDash val="solid"/>
                      <a:round/>
                      <a:headEnd type="none" w="med" len="med"/>
                      <a:tailEnd type="none" w="med" len="med"/>
                    </a:lnB>
                    <a:solidFill>
                      <a:srgbClr val="EBEFF2"/>
                    </a:solidFill>
                  </a:tcPr>
                </a:tc>
              </a:tr>
              <a:tr h="1070475">
                <a:tc>
                  <a:txBody>
                    <a:bodyPr/>
                    <a:lstStyle/>
                    <a:p>
                      <a:pPr marL="76200" marR="76200" algn="ctr" rtl="0" fontAlgn="t">
                        <a:spcBef>
                          <a:spcPts val="2400"/>
                        </a:spcBef>
                        <a:spcAft>
                          <a:spcPts val="0"/>
                        </a:spcAft>
                      </a:pPr>
                      <a:r>
                        <a:rPr lang="en-US" sz="2400" b="1" i="0" u="none" strike="noStrike" dirty="0">
                          <a:solidFill>
                            <a:srgbClr val="FFFFFF"/>
                          </a:solidFill>
                          <a:effectLst/>
                          <a:latin typeface="Times New Roman" charset="0"/>
                        </a:rPr>
                        <a:t>Preconditions</a:t>
                      </a:r>
                      <a:endParaRPr lang="en-US" sz="24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w="28461" cap="flat" cmpd="sng" algn="ctr">
                      <a:solidFill>
                        <a:srgbClr val="7F7F7F"/>
                      </a:solidFill>
                      <a:prstDash val="solid"/>
                      <a:round/>
                      <a:headEnd type="none" w="med" len="med"/>
                      <a:tailEnd type="none" w="med" len="med"/>
                    </a:lnB>
                    <a:solidFill>
                      <a:srgbClr val="081E3E"/>
                    </a:solidFill>
                  </a:tcPr>
                </a:tc>
                <a:tc>
                  <a:txBody>
                    <a:bodyPr/>
                    <a:lstStyle/>
                    <a:p>
                      <a:pPr marL="76200" marR="76200" algn="ctr" rtl="0" fontAlgn="t">
                        <a:spcBef>
                          <a:spcPts val="2400"/>
                        </a:spcBef>
                        <a:spcAft>
                          <a:spcPts val="0"/>
                        </a:spcAft>
                      </a:pPr>
                      <a:r>
                        <a:rPr lang="en-US" sz="2800" b="1" i="0" u="none" strike="noStrike" dirty="0">
                          <a:solidFill>
                            <a:srgbClr val="000000"/>
                          </a:solidFill>
                          <a:effectLst/>
                          <a:latin typeface="Times New Roman" charset="0"/>
                        </a:rPr>
                        <a:t>Users default language on phone set to </a:t>
                      </a:r>
                      <a:r>
                        <a:rPr lang="en-US" sz="2800" b="1" i="0" u="none" strike="noStrike" dirty="0" smtClean="0">
                          <a:solidFill>
                            <a:srgbClr val="000000"/>
                          </a:solidFill>
                          <a:effectLst/>
                          <a:latin typeface="Times New Roman" charset="0"/>
                        </a:rPr>
                        <a:t>Spanish</a:t>
                      </a:r>
                      <a:endParaRPr lang="en-US" sz="28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w="28461" cap="flat" cmpd="sng" algn="ctr">
                      <a:solidFill>
                        <a:srgbClr val="7F7F7F"/>
                      </a:solidFill>
                      <a:prstDash val="solid"/>
                      <a:round/>
                      <a:headEnd type="none" w="med" len="med"/>
                      <a:tailEnd type="none" w="med" len="med"/>
                    </a:lnB>
                    <a:solidFill>
                      <a:srgbClr val="EBEFF2"/>
                    </a:solidFill>
                  </a:tcPr>
                </a:tc>
              </a:tr>
              <a:tr h="1769333">
                <a:tc>
                  <a:txBody>
                    <a:bodyPr/>
                    <a:lstStyle/>
                    <a:p>
                      <a:pPr marL="76200" marR="76200" algn="ctr" rtl="0" fontAlgn="t">
                        <a:spcBef>
                          <a:spcPts val="2400"/>
                        </a:spcBef>
                        <a:spcAft>
                          <a:spcPts val="0"/>
                        </a:spcAft>
                      </a:pPr>
                      <a:r>
                        <a:rPr lang="en-US" sz="2400" b="1" i="0" u="none" strike="noStrike" dirty="0">
                          <a:solidFill>
                            <a:srgbClr val="FFFFFF"/>
                          </a:solidFill>
                          <a:effectLst/>
                          <a:latin typeface="Times New Roman" charset="0"/>
                        </a:rPr>
                        <a:t>Expected results</a:t>
                      </a:r>
                      <a:endParaRPr lang="en-US" sz="24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a:noFill/>
                    </a:lnB>
                    <a:solidFill>
                      <a:srgbClr val="081E3E"/>
                    </a:solidFill>
                  </a:tcPr>
                </a:tc>
                <a:tc>
                  <a:txBody>
                    <a:bodyPr/>
                    <a:lstStyle/>
                    <a:p>
                      <a:pPr marL="76200" marR="76200" algn="ctr" rtl="0" fontAlgn="t">
                        <a:spcBef>
                          <a:spcPts val="2400"/>
                        </a:spcBef>
                        <a:spcAft>
                          <a:spcPts val="0"/>
                        </a:spcAft>
                      </a:pPr>
                      <a:r>
                        <a:rPr lang="en-US" sz="2800" b="1" i="0" u="none" strike="noStrike" dirty="0">
                          <a:solidFill>
                            <a:srgbClr val="000000"/>
                          </a:solidFill>
                          <a:effectLst/>
                          <a:latin typeface="Times New Roman" charset="0"/>
                        </a:rPr>
                        <a:t>The user is able to see and use the application in </a:t>
                      </a:r>
                      <a:r>
                        <a:rPr lang="en-US" sz="2800" b="1" i="0" u="none" strike="noStrike" dirty="0" smtClean="0">
                          <a:solidFill>
                            <a:srgbClr val="000000"/>
                          </a:solidFill>
                          <a:effectLst/>
                          <a:latin typeface="Times New Roman" charset="0"/>
                        </a:rPr>
                        <a:t>Spanish </a:t>
                      </a:r>
                      <a:r>
                        <a:rPr lang="en-US" sz="2800" b="1" i="0" u="none" strike="noStrike" dirty="0">
                          <a:solidFill>
                            <a:srgbClr val="000000"/>
                          </a:solidFill>
                          <a:effectLst/>
                          <a:latin typeface="Times New Roman" charset="0"/>
                        </a:rPr>
                        <a:t>language</a:t>
                      </a:r>
                      <a:endParaRPr lang="en-US" sz="28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a:noFill/>
                    </a:lnB>
                    <a:solidFill>
                      <a:srgbClr val="EBEFF2"/>
                    </a:solid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44858680"/>
              </p:ext>
            </p:extLst>
          </p:nvPr>
        </p:nvGraphicFramePr>
        <p:xfrm>
          <a:off x="2168737" y="35869577"/>
          <a:ext cx="8006926" cy="4953766"/>
        </p:xfrm>
        <a:graphic>
          <a:graphicData uri="http://schemas.openxmlformats.org/drawingml/2006/table">
            <a:tbl>
              <a:tblPr/>
              <a:tblGrid>
                <a:gridCol w="2319158"/>
                <a:gridCol w="5687768"/>
              </a:tblGrid>
              <a:tr h="957901">
                <a:tc>
                  <a:txBody>
                    <a:bodyPr/>
                    <a:lstStyle/>
                    <a:p>
                      <a:pPr marL="76200" marR="76200" algn="ctr" rtl="0" fontAlgn="t">
                        <a:spcBef>
                          <a:spcPts val="2400"/>
                        </a:spcBef>
                        <a:spcAft>
                          <a:spcPts val="0"/>
                        </a:spcAft>
                      </a:pPr>
                      <a:r>
                        <a:rPr lang="en-US" sz="2400" b="1" i="0" u="none" strike="noStrike" dirty="0">
                          <a:solidFill>
                            <a:srgbClr val="FFFFFF"/>
                          </a:solidFill>
                          <a:effectLst/>
                          <a:latin typeface="Times New Roman" charset="0"/>
                        </a:rPr>
                        <a:t>Case ID</a:t>
                      </a:r>
                      <a:endParaRPr lang="en-US" sz="2400" b="1" dirty="0">
                        <a:effectLst/>
                      </a:endParaRPr>
                    </a:p>
                  </a:txBody>
                  <a:tcPr marL="63500" marR="63500" marT="63500" marB="63500">
                    <a:lnL>
                      <a:noFill/>
                    </a:lnL>
                    <a:lnR>
                      <a:noFill/>
                    </a:lnR>
                    <a:lnT>
                      <a:noFill/>
                    </a:lnT>
                    <a:lnB w="28461" cap="flat" cmpd="sng" algn="ctr">
                      <a:solidFill>
                        <a:srgbClr val="7F7F7F"/>
                      </a:solidFill>
                      <a:prstDash val="solid"/>
                      <a:round/>
                      <a:headEnd type="none" w="med" len="med"/>
                      <a:tailEnd type="none" w="med" len="med"/>
                    </a:lnB>
                    <a:solidFill>
                      <a:srgbClr val="081E3E"/>
                    </a:solidFill>
                  </a:tcPr>
                </a:tc>
                <a:tc>
                  <a:txBody>
                    <a:bodyPr/>
                    <a:lstStyle/>
                    <a:p>
                      <a:pPr algn="ctr" rtl="0" fontAlgn="t">
                        <a:spcBef>
                          <a:spcPts val="0"/>
                        </a:spcBef>
                        <a:spcAft>
                          <a:spcPts val="0"/>
                        </a:spcAft>
                      </a:pPr>
                      <a:r>
                        <a:rPr lang="en-US" sz="2800" b="1" i="0" u="none" strike="noStrike" dirty="0">
                          <a:solidFill>
                            <a:srgbClr val="000000"/>
                          </a:solidFill>
                          <a:effectLst/>
                          <a:latin typeface="Arial" charset="0"/>
                        </a:rPr>
                        <a:t>Sign up text message</a:t>
                      </a:r>
                      <a:endParaRPr lang="en-US" sz="2800" dirty="0">
                        <a:effectLst/>
                      </a:endParaRPr>
                    </a:p>
                  </a:txBody>
                  <a:tcPr marL="63500" marR="63500" marT="63500" marB="63500">
                    <a:lnL>
                      <a:noFill/>
                    </a:lnL>
                    <a:lnR>
                      <a:noFill/>
                    </a:lnR>
                    <a:lnT>
                      <a:noFill/>
                    </a:lnT>
                    <a:lnB w="28461" cap="flat" cmpd="sng" algn="ctr">
                      <a:solidFill>
                        <a:srgbClr val="7F7F7F"/>
                      </a:solidFill>
                      <a:prstDash val="solid"/>
                      <a:round/>
                      <a:headEnd type="none" w="med" len="med"/>
                      <a:tailEnd type="none" w="med" len="med"/>
                    </a:lnB>
                    <a:solidFill>
                      <a:srgbClr val="EBEFF2"/>
                    </a:solidFill>
                  </a:tcPr>
                </a:tc>
              </a:tr>
              <a:tr h="973025">
                <a:tc>
                  <a:txBody>
                    <a:bodyPr/>
                    <a:lstStyle/>
                    <a:p>
                      <a:pPr marL="76200" marR="76200" algn="ctr" rtl="0" fontAlgn="t">
                        <a:spcBef>
                          <a:spcPts val="2400"/>
                        </a:spcBef>
                        <a:spcAft>
                          <a:spcPts val="0"/>
                        </a:spcAft>
                      </a:pPr>
                      <a:r>
                        <a:rPr lang="en-US" sz="2400" b="1" i="0" u="none" strike="noStrike" dirty="0">
                          <a:solidFill>
                            <a:srgbClr val="FFFFFF"/>
                          </a:solidFill>
                          <a:effectLst/>
                          <a:latin typeface="Times New Roman" charset="0"/>
                        </a:rPr>
                        <a:t>Purpose</a:t>
                      </a:r>
                      <a:endParaRPr lang="en-US" sz="24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w="28461" cap="flat" cmpd="sng" algn="ctr">
                      <a:solidFill>
                        <a:srgbClr val="7F7F7F"/>
                      </a:solidFill>
                      <a:prstDash val="solid"/>
                      <a:round/>
                      <a:headEnd type="none" w="med" len="med"/>
                      <a:tailEnd type="none" w="med" len="med"/>
                    </a:lnB>
                    <a:solidFill>
                      <a:srgbClr val="081E3E"/>
                    </a:solidFill>
                  </a:tcPr>
                </a:tc>
                <a:tc>
                  <a:txBody>
                    <a:bodyPr/>
                    <a:lstStyle/>
                    <a:p>
                      <a:pPr marL="76200" marR="76200" algn="ctr" rtl="0" fontAlgn="t">
                        <a:spcBef>
                          <a:spcPts val="2400"/>
                        </a:spcBef>
                        <a:spcAft>
                          <a:spcPts val="0"/>
                        </a:spcAft>
                      </a:pPr>
                      <a:r>
                        <a:rPr lang="en-US" sz="2800" b="1" i="0" u="none" strike="noStrike" dirty="0">
                          <a:solidFill>
                            <a:srgbClr val="000000"/>
                          </a:solidFill>
                          <a:effectLst/>
                          <a:latin typeface="Times New Roman" charset="0"/>
                        </a:rPr>
                        <a:t>Send a welcome text message to the user after registering for the application</a:t>
                      </a:r>
                      <a:endParaRPr lang="en-US" sz="28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w="28461" cap="flat" cmpd="sng" algn="ctr">
                      <a:solidFill>
                        <a:srgbClr val="7F7F7F"/>
                      </a:solidFill>
                      <a:prstDash val="solid"/>
                      <a:round/>
                      <a:headEnd type="none" w="med" len="med"/>
                      <a:tailEnd type="none" w="med" len="med"/>
                    </a:lnB>
                    <a:solidFill>
                      <a:srgbClr val="EBEFF2"/>
                    </a:solidFill>
                  </a:tcPr>
                </a:tc>
              </a:tr>
              <a:tr h="973025">
                <a:tc>
                  <a:txBody>
                    <a:bodyPr/>
                    <a:lstStyle/>
                    <a:p>
                      <a:pPr marL="76200" marR="76200" algn="ctr" rtl="0" fontAlgn="t">
                        <a:spcBef>
                          <a:spcPts val="2400"/>
                        </a:spcBef>
                        <a:spcAft>
                          <a:spcPts val="0"/>
                        </a:spcAft>
                      </a:pPr>
                      <a:r>
                        <a:rPr lang="en-US" sz="2400" b="1" i="0" u="none" strike="noStrike" dirty="0">
                          <a:solidFill>
                            <a:srgbClr val="FFFFFF"/>
                          </a:solidFill>
                          <a:effectLst/>
                          <a:latin typeface="Times New Roman" charset="0"/>
                        </a:rPr>
                        <a:t>Preconditions</a:t>
                      </a:r>
                      <a:endParaRPr lang="en-US" sz="24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w="28461" cap="flat" cmpd="sng" algn="ctr">
                      <a:solidFill>
                        <a:srgbClr val="7F7F7F"/>
                      </a:solidFill>
                      <a:prstDash val="solid"/>
                      <a:round/>
                      <a:headEnd type="none" w="med" len="med"/>
                      <a:tailEnd type="none" w="med" len="med"/>
                    </a:lnB>
                    <a:solidFill>
                      <a:srgbClr val="081E3E"/>
                    </a:solidFill>
                  </a:tcPr>
                </a:tc>
                <a:tc>
                  <a:txBody>
                    <a:bodyPr/>
                    <a:lstStyle/>
                    <a:p>
                      <a:pPr marL="76200" marR="76200" algn="ctr" rtl="0" fontAlgn="t">
                        <a:spcBef>
                          <a:spcPts val="2400"/>
                        </a:spcBef>
                        <a:spcAft>
                          <a:spcPts val="0"/>
                        </a:spcAft>
                      </a:pPr>
                      <a:r>
                        <a:rPr lang="en-US" sz="2800" b="1" i="0" u="none" strike="noStrike" dirty="0">
                          <a:solidFill>
                            <a:srgbClr val="000000"/>
                          </a:solidFill>
                          <a:effectLst/>
                          <a:latin typeface="Times New Roman" charset="0"/>
                        </a:rPr>
                        <a:t>The user must create a profile and enter a valid US phone number</a:t>
                      </a:r>
                      <a:endParaRPr lang="en-US" sz="28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w="28461" cap="flat" cmpd="sng" algn="ctr">
                      <a:solidFill>
                        <a:srgbClr val="7F7F7F"/>
                      </a:solidFill>
                      <a:prstDash val="solid"/>
                      <a:round/>
                      <a:headEnd type="none" w="med" len="med"/>
                      <a:tailEnd type="none" w="med" len="med"/>
                    </a:lnB>
                    <a:solidFill>
                      <a:srgbClr val="EBEFF2"/>
                    </a:solidFill>
                  </a:tcPr>
                </a:tc>
              </a:tr>
              <a:tr h="1608265">
                <a:tc>
                  <a:txBody>
                    <a:bodyPr/>
                    <a:lstStyle/>
                    <a:p>
                      <a:pPr marL="76200" marR="76200" algn="ctr" rtl="0" fontAlgn="t">
                        <a:spcBef>
                          <a:spcPts val="2400"/>
                        </a:spcBef>
                        <a:spcAft>
                          <a:spcPts val="0"/>
                        </a:spcAft>
                      </a:pPr>
                      <a:r>
                        <a:rPr lang="en-US" sz="2400" b="1" i="0" u="none" strike="noStrike" dirty="0">
                          <a:solidFill>
                            <a:srgbClr val="FFFFFF"/>
                          </a:solidFill>
                          <a:effectLst/>
                          <a:latin typeface="Times New Roman" charset="0"/>
                        </a:rPr>
                        <a:t>Expected results</a:t>
                      </a:r>
                      <a:endParaRPr lang="en-US" sz="24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a:noFill/>
                    </a:lnB>
                    <a:solidFill>
                      <a:srgbClr val="081E3E"/>
                    </a:solidFill>
                  </a:tcPr>
                </a:tc>
                <a:tc>
                  <a:txBody>
                    <a:bodyPr/>
                    <a:lstStyle/>
                    <a:p>
                      <a:pPr marL="76200" marR="76200" algn="ctr" rtl="0" fontAlgn="t">
                        <a:spcBef>
                          <a:spcPts val="2400"/>
                        </a:spcBef>
                        <a:spcAft>
                          <a:spcPts val="0"/>
                        </a:spcAft>
                      </a:pPr>
                      <a:r>
                        <a:rPr lang="en-US" sz="2800" b="1" i="0" u="none" strike="noStrike" dirty="0">
                          <a:solidFill>
                            <a:srgbClr val="000000"/>
                          </a:solidFill>
                          <a:effectLst/>
                          <a:latin typeface="Times New Roman" charset="0"/>
                        </a:rPr>
                        <a:t>The user will receive a welcome message directly to the users phone number</a:t>
                      </a:r>
                      <a:endParaRPr lang="en-US" sz="2800" b="1" dirty="0">
                        <a:effectLst/>
                      </a:endParaRPr>
                    </a:p>
                  </a:txBody>
                  <a:tcPr marL="63500" marR="63500" marT="63500" marB="63500">
                    <a:lnL>
                      <a:noFill/>
                    </a:lnL>
                    <a:lnR>
                      <a:noFill/>
                    </a:lnR>
                    <a:lnT w="28461" cap="flat" cmpd="sng" algn="ctr">
                      <a:solidFill>
                        <a:srgbClr val="7F7F7F"/>
                      </a:solidFill>
                      <a:prstDash val="solid"/>
                      <a:round/>
                      <a:headEnd type="none" w="med" len="med"/>
                      <a:tailEnd type="none" w="med" len="med"/>
                    </a:lnT>
                    <a:lnB>
                      <a:noFill/>
                    </a:lnB>
                    <a:solidFill>
                      <a:srgbClr val="EBEFF2"/>
                    </a:solidFill>
                  </a:tcPr>
                </a:tc>
              </a:tr>
            </a:tbl>
          </a:graphicData>
        </a:graphic>
      </p:graphicFrame>
      <p:pic>
        <p:nvPicPr>
          <p:cNvPr id="14358" name="Picture 22" descr="https://lh6.googleusercontent.com/ec8-KklbQ2LNBEi7HXYxx2Nxx0GahPuzgvEWgHgcL9NXLeFWCjRGind-w0FOGAAztXWH7-BAqt4p2xnTL3nFzuis0uuyjb4TBjLhOAEu4WBeTK8M8IjWAc2UPSeSaMQ6CJ3utY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47982" y="30844583"/>
            <a:ext cx="2030017" cy="4408037"/>
          </a:xfrm>
          <a:prstGeom prst="rect">
            <a:avLst/>
          </a:prstGeom>
          <a:noFill/>
          <a:extLst>
            <a:ext uri="{909E8E84-426E-40DD-AFC4-6F175D3DCCD1}">
              <a14:hiddenFill xmlns:a14="http://schemas.microsoft.com/office/drawing/2010/main">
                <a:solidFill>
                  <a:srgbClr val="FFFFFF"/>
                </a:solidFill>
              </a14:hiddenFill>
            </a:ext>
          </a:extLst>
        </p:spPr>
      </p:pic>
      <p:pic>
        <p:nvPicPr>
          <p:cNvPr id="14360" name="Picture 24" descr="https://lh4.googleusercontent.com/QVEK35qB66jIeN7KdbCUeXPNUdo87ELRyFIDWbm37JZ1UthEhXma6CDOaEVgSyEt4LMZZbAiys_xSDl-4QRX9D-XmWZDr6grwyTQxnz3ErbhnyGny3zNXBoQrBpGqXu8kAWKLs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82875" y="30848331"/>
            <a:ext cx="2041835" cy="4404289"/>
          </a:xfrm>
          <a:prstGeom prst="rect">
            <a:avLst/>
          </a:prstGeom>
          <a:noFill/>
          <a:extLst>
            <a:ext uri="{909E8E84-426E-40DD-AFC4-6F175D3DCCD1}">
              <a14:hiddenFill xmlns:a14="http://schemas.microsoft.com/office/drawing/2010/main">
                <a:solidFill>
                  <a:srgbClr val="FFFFFF"/>
                </a:solidFill>
              </a14:hiddenFill>
            </a:ext>
          </a:extLst>
        </p:spPr>
      </p:pic>
      <p:pic>
        <p:nvPicPr>
          <p:cNvPr id="14362" name="Picture 26" descr="https://lh5.googleusercontent.com/4Lfcwg1m-hnQ6jk6oYY4y3IH0c5CRUAmXQoOyrR3vaDD5g5FgYQ1mEMOVgZTgidN_toub7wG4AnfUu9rbmbUqvN80fK8kB4aIbwDF3MbFgoKHYJcxJGZz3-USx1qf1vVsHdpgE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29586" y="30708599"/>
            <a:ext cx="2148592" cy="4691093"/>
          </a:xfrm>
          <a:prstGeom prst="rect">
            <a:avLst/>
          </a:prstGeom>
          <a:noFill/>
          <a:extLst>
            <a:ext uri="{909E8E84-426E-40DD-AFC4-6F175D3DCCD1}">
              <a14:hiddenFill xmlns:a14="http://schemas.microsoft.com/office/drawing/2010/main">
                <a:solidFill>
                  <a:srgbClr val="FFFFFF"/>
                </a:solidFill>
              </a14:hiddenFill>
            </a:ext>
          </a:extLst>
        </p:spPr>
      </p:pic>
      <p:pic>
        <p:nvPicPr>
          <p:cNvPr id="14364" name="Picture 28" descr="https://lh4.googleusercontent.com/GMcyuzkp3PY9WsHy9tuSDWCFQWsR9xPJn7JppTv17aaU9FIVZAa40NnDAHSgJKDaIJn8OlYKcoE0OOVHYBmYdyA520eju1hko13NHWL09tsqkaODcBkre8I2hRvm1D-L_IXsYTc"/>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563475" y="35723810"/>
            <a:ext cx="2133077" cy="4583472"/>
          </a:xfrm>
          <a:prstGeom prst="rect">
            <a:avLst/>
          </a:prstGeom>
          <a:noFill/>
          <a:extLst>
            <a:ext uri="{909E8E84-426E-40DD-AFC4-6F175D3DCCD1}">
              <a14:hiddenFill xmlns:a14="http://schemas.microsoft.com/office/drawing/2010/main">
                <a:solidFill>
                  <a:srgbClr val="FFFFFF"/>
                </a:solidFill>
              </a14:hiddenFill>
            </a:ext>
          </a:extLst>
        </p:spPr>
      </p:pic>
      <p:pic>
        <p:nvPicPr>
          <p:cNvPr id="14366" name="Picture 30" descr="https://lh3.googleusercontent.com/E8Cxu6tCqiNTXD_v6HONtmwDFFHWdWXeG8jiqeSnVVWAu_nszZADZpdwzEieW9_TlSbbbMWFl8bWZSyjGOzG_2p_Dk2ZzrJQ4_GV6wYnJmgpKmByroSvp8ah-1K4WMz6IvU6VK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70317" y="35869577"/>
            <a:ext cx="2154393" cy="4634661"/>
          </a:xfrm>
          <a:prstGeom prst="rect">
            <a:avLst/>
          </a:prstGeom>
          <a:noFill/>
          <a:extLst>
            <a:ext uri="{909E8E84-426E-40DD-AFC4-6F175D3DCCD1}">
              <a14:hiddenFill xmlns:a14="http://schemas.microsoft.com/office/drawing/2010/main">
                <a:solidFill>
                  <a:srgbClr val="FFFFFF"/>
                </a:solidFill>
              </a14:hiddenFill>
            </a:ext>
          </a:extLst>
        </p:spPr>
      </p:pic>
      <p:pic>
        <p:nvPicPr>
          <p:cNvPr id="14368" name="Picture 32" descr="https://lh5.googleusercontent.com/im_lu8Uvoz7BKzplln_7m1xFm3hbAHPw3U2332q64CDzTqLYPzBVMnY-l2y0VG4_45GFOLNlOdLLiufOPcr1hsF9_JNhVMxUg3Rm1RzHUlTcmYEXmlU7j0DLzUUX3sBXvdKPRQw"/>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329586" y="35869577"/>
            <a:ext cx="2132297" cy="4634661"/>
          </a:xfrm>
          <a:prstGeom prst="rect">
            <a:avLst/>
          </a:prstGeom>
          <a:noFill/>
          <a:extLst>
            <a:ext uri="{909E8E84-426E-40DD-AFC4-6F175D3DCCD1}">
              <a14:hiddenFill xmlns:a14="http://schemas.microsoft.com/office/drawing/2010/main">
                <a:solidFill>
                  <a:srgbClr val="FFFFFF"/>
                </a:solidFill>
              </a14:hiddenFill>
            </a:ext>
          </a:extLst>
        </p:spPr>
      </p:pic>
      <p:pic>
        <p:nvPicPr>
          <p:cNvPr id="14370" name="Picture 34" descr="wilio - Communication APIs for SMS, Voice, Video and Authentication"/>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957642" y="18836939"/>
            <a:ext cx="4876622" cy="2250749"/>
          </a:xfrm>
          <a:prstGeom prst="rect">
            <a:avLst/>
          </a:prstGeom>
          <a:noFill/>
          <a:extLst>
            <a:ext uri="{909E8E84-426E-40DD-AFC4-6F175D3DCCD1}">
              <a14:hiddenFill xmlns:a14="http://schemas.microsoft.com/office/drawing/2010/main">
                <a:solidFill>
                  <a:srgbClr val="FFFFFF"/>
                </a:solidFill>
              </a14:hiddenFill>
            </a:ext>
          </a:extLst>
        </p:spPr>
      </p:pic>
      <p:pic>
        <p:nvPicPr>
          <p:cNvPr id="14372" name="Picture 36" descr="ebStorm Reviews: Pricing &amp; Software Features 2020 ..."/>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612600" y="19114284"/>
            <a:ext cx="4191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4376" name="Picture 40" descr="ownload React Native Developers San Francisco - React Native Logo .."/>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401384" y="20506441"/>
            <a:ext cx="6642628" cy="1739569"/>
          </a:xfrm>
          <a:prstGeom prst="rect">
            <a:avLst/>
          </a:prstGeom>
          <a:noFill/>
          <a:extLst>
            <a:ext uri="{909E8E84-426E-40DD-AFC4-6F175D3DCCD1}">
              <a14:hiddenFill xmlns:a14="http://schemas.microsoft.com/office/drawing/2010/main">
                <a:solidFill>
                  <a:srgbClr val="FFFFFF"/>
                </a:solidFill>
              </a14:hiddenFill>
            </a:ext>
          </a:extLst>
        </p:spPr>
      </p:pic>
      <p:pic>
        <p:nvPicPr>
          <p:cNvPr id="14378" name="Picture 42" descr="irebase Brand Guideline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4489668" y="21201762"/>
            <a:ext cx="6267465" cy="2154441"/>
          </a:xfrm>
          <a:prstGeom prst="rect">
            <a:avLst/>
          </a:prstGeom>
          <a:noFill/>
          <a:extLst>
            <a:ext uri="{909E8E84-426E-40DD-AFC4-6F175D3DCCD1}">
              <a14:hiddenFill xmlns:a14="http://schemas.microsoft.com/office/drawing/2010/main">
                <a:solidFill>
                  <a:srgbClr val="FFFFFF"/>
                </a:solidFill>
              </a14:hiddenFill>
            </a:ext>
          </a:extLst>
        </p:spPr>
      </p:pic>
      <p:pic>
        <p:nvPicPr>
          <p:cNvPr id="14380" name="Picture 44" descr="itHub - expo/expo: An open-source platform for making universal ..."/>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667183" y="21430664"/>
            <a:ext cx="8860972" cy="3199795"/>
          </a:xfrm>
          <a:prstGeom prst="rect">
            <a:avLst/>
          </a:prstGeom>
          <a:noFill/>
          <a:extLst>
            <a:ext uri="{909E8E84-426E-40DD-AFC4-6F175D3DCCD1}">
              <a14:hiddenFill xmlns:a14="http://schemas.microsoft.com/office/drawing/2010/main">
                <a:solidFill>
                  <a:srgbClr val="FFFFFF"/>
                </a:solidFill>
              </a14:hiddenFill>
            </a:ext>
          </a:extLst>
        </p:spPr>
      </p:pic>
      <p:pic>
        <p:nvPicPr>
          <p:cNvPr id="14382" name="Picture 46" descr="it - Logo Downloads"/>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601377" y="23207526"/>
            <a:ext cx="4044045" cy="1688722"/>
          </a:xfrm>
          <a:prstGeom prst="rect">
            <a:avLst/>
          </a:prstGeom>
          <a:noFill/>
          <a:extLst>
            <a:ext uri="{909E8E84-426E-40DD-AFC4-6F175D3DCCD1}">
              <a14:hiddenFill xmlns:a14="http://schemas.microsoft.com/office/drawing/2010/main">
                <a:solidFill>
                  <a:srgbClr val="FFFFFF"/>
                </a:solidFill>
              </a14:hiddenFill>
            </a:ext>
          </a:extLst>
        </p:spPr>
      </p:pic>
      <p:pic>
        <p:nvPicPr>
          <p:cNvPr id="14384" name="Picture 48" descr="pple logo PNG images free download"/>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84110" y="23772556"/>
            <a:ext cx="1757012" cy="2134770"/>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2751182" y="15079913"/>
            <a:ext cx="8538022" cy="6463308"/>
          </a:xfrm>
          <a:prstGeom prst="rect">
            <a:avLst/>
          </a:prstGeom>
          <a:noFill/>
        </p:spPr>
        <p:txBody>
          <a:bodyPr wrap="square" rtlCol="0">
            <a:spAutoFit/>
          </a:bodyPr>
          <a:lstStyle/>
          <a:p>
            <a:pPr marL="685800" indent="-685800">
              <a:buFont typeface="Arial" charset="0"/>
              <a:buChar char="•"/>
            </a:pPr>
            <a:r>
              <a:rPr lang="en-US" sz="4600" dirty="0" smtClean="0"/>
              <a:t>Easy to use and access</a:t>
            </a:r>
            <a:endParaRPr lang="en-US" sz="4600" dirty="0" smtClean="0"/>
          </a:p>
          <a:p>
            <a:pPr marL="685800" indent="-685800">
              <a:buFont typeface="Arial" charset="0"/>
              <a:buChar char="•"/>
            </a:pPr>
            <a:r>
              <a:rPr lang="en-US" sz="4600" dirty="0" smtClean="0"/>
              <a:t>Intuitive mobility inside the application</a:t>
            </a:r>
          </a:p>
          <a:p>
            <a:pPr marL="685800" indent="-685800">
              <a:buFont typeface="Arial" charset="0"/>
              <a:buChar char="•"/>
            </a:pPr>
            <a:r>
              <a:rPr lang="en-US" sz="4600" dirty="0" smtClean="0"/>
              <a:t>Allow access to different language speakers</a:t>
            </a:r>
          </a:p>
          <a:p>
            <a:pPr marL="685800" indent="-685800">
              <a:buFont typeface="Arial" charset="0"/>
              <a:buChar char="•"/>
            </a:pPr>
            <a:r>
              <a:rPr lang="en-US" sz="4600" dirty="0" smtClean="0"/>
              <a:t>Allow easy access to information that is hard to find and understand otherwise</a:t>
            </a:r>
            <a:endParaRPr lang="en-US" sz="4600" dirty="0"/>
          </a:p>
        </p:txBody>
      </p:sp>
      <p:sp>
        <p:nvSpPr>
          <p:cNvPr id="47" name="Text Box 19"/>
          <p:cNvSpPr txBox="1">
            <a:spLocks noChangeArrowheads="1"/>
          </p:cNvSpPr>
          <p:nvPr/>
        </p:nvSpPr>
        <p:spPr bwMode="auto">
          <a:xfrm>
            <a:off x="4114800" y="21461704"/>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dirty="0" smtClean="0">
                <a:solidFill>
                  <a:srgbClr val="B6862C"/>
                </a:solidFill>
              </a:rPr>
              <a:t>Sequence Diagram</a:t>
            </a:r>
            <a:endParaRPr lang="en-US" altLang="en-US" sz="4100" b="1" dirty="0">
              <a:solidFill>
                <a:srgbClr val="B6862C"/>
              </a:solidFill>
            </a:endParaRPr>
          </a:p>
        </p:txBody>
      </p:sp>
      <p:pic>
        <p:nvPicPr>
          <p:cNvPr id="13" name="Picture 12"/>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268429" y="22723577"/>
            <a:ext cx="7179141" cy="4863684"/>
          </a:xfrm>
          <a:prstGeom prst="rect">
            <a:avLst/>
          </a:prstGeom>
        </p:spPr>
      </p:pic>
      <p:pic>
        <p:nvPicPr>
          <p:cNvPr id="14" name="Picture 1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2455754" y="15910623"/>
            <a:ext cx="7280017" cy="5352030"/>
          </a:xfrm>
          <a:prstGeom prst="rect">
            <a:avLst/>
          </a:prstGeom>
        </p:spPr>
      </p:pic>
      <p:sp>
        <p:nvSpPr>
          <p:cNvPr id="15" name="TextBox 14"/>
          <p:cNvSpPr txBox="1"/>
          <p:nvPr/>
        </p:nvSpPr>
        <p:spPr>
          <a:xfrm>
            <a:off x="22250399" y="27587261"/>
            <a:ext cx="8299461" cy="13018949"/>
          </a:xfrm>
          <a:prstGeom prst="rect">
            <a:avLst/>
          </a:prstGeom>
          <a:noFill/>
        </p:spPr>
        <p:txBody>
          <a:bodyPr wrap="square" rtlCol="0">
            <a:spAutoFit/>
          </a:bodyPr>
          <a:lstStyle/>
          <a:p>
            <a:r>
              <a:rPr lang="en-US" sz="4200" dirty="0" smtClean="0"/>
              <a:t>Using several technologies and learning tools for the development process we have accomplished to build the second version of the application “Keeping Moms and Infants Healthy”. The application now allows easy access to nearby clinics to the user and contact lines to any of them in case of emergency or just inquiries. We have added as much information as possible to every clinic in order to allow our user to take maximum benefits out of the application and the resources that the state of Florida provide free of charge. He development of the application was completed on a timeframe of six Sprints of 2 weeks each. </a:t>
            </a:r>
            <a:endParaRPr lang="en-US" sz="4200" dirty="0"/>
          </a:p>
        </p:txBody>
      </p:sp>
      <p:sp>
        <p:nvSpPr>
          <p:cNvPr id="52" name="Text Box 19"/>
          <p:cNvSpPr txBox="1">
            <a:spLocks noChangeArrowheads="1"/>
          </p:cNvSpPr>
          <p:nvPr/>
        </p:nvSpPr>
        <p:spPr bwMode="auto">
          <a:xfrm>
            <a:off x="13352562" y="21565221"/>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charset="0"/>
                <a:ea typeface="ＭＳ Ｐゴシック" charset="-128"/>
              </a:defRPr>
            </a:lvl1pPr>
            <a:lvl2pPr marL="742950" indent="-285750" defTabSz="985838">
              <a:defRPr sz="8400">
                <a:solidFill>
                  <a:schemeClr val="tx1"/>
                </a:solidFill>
                <a:latin typeface="Arial" charset="0"/>
                <a:ea typeface="ＭＳ Ｐゴシック" charset="-128"/>
              </a:defRPr>
            </a:lvl2pPr>
            <a:lvl3pPr marL="1143000" indent="-228600" defTabSz="985838">
              <a:defRPr sz="8400">
                <a:solidFill>
                  <a:schemeClr val="tx1"/>
                </a:solidFill>
                <a:latin typeface="Arial" charset="0"/>
                <a:ea typeface="ＭＳ Ｐゴシック" charset="-128"/>
              </a:defRPr>
            </a:lvl3pPr>
            <a:lvl4pPr marL="1600200" indent="-228600" defTabSz="985838">
              <a:defRPr sz="8400">
                <a:solidFill>
                  <a:schemeClr val="tx1"/>
                </a:solidFill>
                <a:latin typeface="Arial" charset="0"/>
                <a:ea typeface="ＭＳ Ｐゴシック" charset="-128"/>
              </a:defRPr>
            </a:lvl4pPr>
            <a:lvl5pPr marL="2057400" indent="-228600" defTabSz="985838">
              <a:defRPr sz="8400">
                <a:solidFill>
                  <a:schemeClr val="tx1"/>
                </a:solidFill>
                <a:latin typeface="Arial"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spcBef>
                <a:spcPct val="50000"/>
              </a:spcBef>
            </a:pPr>
            <a:r>
              <a:rPr lang="en-US" altLang="en-US" sz="4100" b="1" dirty="0" smtClean="0">
                <a:solidFill>
                  <a:srgbClr val="B6862C"/>
                </a:solidFill>
              </a:rPr>
              <a:t>Class Diagram</a:t>
            </a:r>
            <a:endParaRPr lang="en-US" altLang="en-US" sz="4100" b="1" dirty="0">
              <a:solidFill>
                <a:srgbClr val="B6862C"/>
              </a:solidFill>
            </a:endParaRPr>
          </a:p>
        </p:txBody>
      </p:sp>
      <p:pic>
        <p:nvPicPr>
          <p:cNvPr id="53" name="Picture 52" descr="https://lh5.googleusercontent.com/kb5nOztQ9RqohufMVrBjrJNeBn7AH6SU6X5Wfhny8MDKOVUb297o5k7N00eP_nF8qfUcj_3kgyjN6Oz5HllqOchRZsKnWhAqqMC_BPpT1ttfEfOdal2Elye6beNgRhfj87cwoGM"/>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856233" y="23097955"/>
            <a:ext cx="8936084" cy="55993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21ED6A-BA3E-40FE-A0A1-AEEB4E8AE4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6B1D21-9451-4AB2-8565-E2336E70E3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23378</TotalTime>
  <Words>530</Words>
  <Application>Microsoft Macintosh PowerPoint</Application>
  <PresentationFormat>Custom</PresentationFormat>
  <Paragraphs>51</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ＭＳ Ｐゴシック</vt:lpstr>
      <vt:lpstr>Calibri</vt:lpstr>
      <vt:lpstr>Diseño predeterminado</vt:lpstr>
      <vt:lpstr>PowerPoint Presentation</vt:lpstr>
    </vt:vector>
  </TitlesOfParts>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Moises Bentolila</cp:lastModifiedBy>
  <cp:revision>49</cp:revision>
  <dcterms:created xsi:type="dcterms:W3CDTF">2012-11-19T15:27:41Z</dcterms:created>
  <dcterms:modified xsi:type="dcterms:W3CDTF">2020-04-27T22:43:21Z</dcterms:modified>
</cp:coreProperties>
</file>