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binary" PartName="/ppt/metadata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4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22" roundtripDataSignature="AMtx7mhclwBL75Bjv91wt5n044Yz2tECb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719E0764-8698-4849-91E3-5FA4CB4C7850}">
  <a:tblStyle styleId="{719E0764-8698-4849-91E3-5FA4CB4C7850}" styleName="Table_0">
    <a:wholeTbl>
      <a:tcTxStyle b="off" i="off">
        <a:font>
          <a:latin typeface="Trebuchet MS"/>
          <a:ea typeface="Trebuchet MS"/>
          <a:cs typeface="Trebuchet MS"/>
        </a:font>
        <a:schemeClr val="dk1"/>
      </a:tcTxStyle>
      <a:tcStyle>
        <a:tcBdr>
          <a:lef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11" Type="http://schemas.openxmlformats.org/officeDocument/2006/relationships/slide" Target="slides/slide5.xml"/><Relationship Id="rId22" Type="http://customschemas.google.com/relationships/presentationmetadata" Target="metadata"/><Relationship Id="rId10" Type="http://schemas.openxmlformats.org/officeDocument/2006/relationships/slide" Target="slides/slide4.xml"/><Relationship Id="rId21" Type="http://schemas.openxmlformats.org/officeDocument/2006/relationships/slide" Target="slides/slide15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5" Type="http://schemas.openxmlformats.org/officeDocument/2006/relationships/slideMaster" Target="slideMasters/slideMaster1.xml"/><Relationship Id="rId19" Type="http://schemas.openxmlformats.org/officeDocument/2006/relationships/slide" Target="slides/slide13.xml"/><Relationship Id="rId6" Type="http://schemas.openxmlformats.org/officeDocument/2006/relationships/notesMaster" Target="notesMasters/notesMaster1.xml"/><Relationship Id="rId18" Type="http://schemas.openxmlformats.org/officeDocument/2006/relationships/slide" Target="slides/slide12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6" name="Google Shape;146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Greet your audience, thank them for attending your presentation, introduce yourself, introduce your project, introduce your team members, and quickly indicate what each of you did in a high-level manner, and put more emphasis on your part/contribution.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p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8" name="Google Shape;228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6. Detailed design: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6.1. Minimal class diagram. Identify the design patterns used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6.2. State machine for the main control object or the most important object of the implemented uses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6.3. Main algorithm used related to an implemented use case described above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9" name="Google Shape;229;p1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1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5" name="Google Shape;235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7. Test Suites and Test Cases (one sunny day and one rainy day) for the use case represented in part (5) above (2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7.1 One sunny day and one rainy day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7.2 Automated test scripts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p1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1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2" name="Google Shape;242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Summarize your contribution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Include your contact information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Ask if anyone has any questions for you.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Thank your audience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3" name="Google Shape;243;p1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9" name="Google Shape;249;p1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5" name="Google Shape;255;p1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1" name="Google Shape;261;p1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4" name="Google Shape;154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Introduce the problem that the whole project tackles and stay focused on the parts that you have been working. Indicate if there is an existing previous system, enumerate its problems/limitations, etc.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p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1" name="Google Shape;16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Management (schedule for entire semester) (one slide; Gantt Chart).</a:t>
            </a:r>
            <a:endParaRPr/>
          </a:p>
        </p:txBody>
      </p:sp>
      <p:sp>
        <p:nvSpPr>
          <p:cNvPr id="162" name="Google Shape;162;p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5" name="Google Shape;175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p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1" name="Google Shape;19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p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9" name="Google Shape;19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p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6" name="Google Shape;206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5. System design: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5.1. System decomposition; identify the architecture patterns used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5.2. System deployment – h/w and s/w requirements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5.3. Persistent data design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5.4. Security/Privacy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3" name="Google Shape;21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5. System design: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5.1. System decomposition; identify the architecture patterns used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5.2. System deployment – h/w and s/w requirements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5.3. Persistent data design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5.4. Security/Privacy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0" name="Google Shape;220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6. Detailed design: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6.1. Minimal class diagram. Identify the design patterns used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6.2. State machine for the main control object or the most important object of the implemented uses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6.3. Main algorithm used related to an implemented use case described above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p1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4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4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TitleSlide.png" id="18" name="Google Shape;18;p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19"/>
          <p:cNvSpPr txBox="1"/>
          <p:nvPr>
            <p:ph type="ctrTitle"/>
          </p:nvPr>
        </p:nvSpPr>
        <p:spPr>
          <a:xfrm>
            <a:off x="1600200" y="2492375"/>
            <a:ext cx="6762749" cy="14700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4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9"/>
          <p:cNvSpPr txBox="1"/>
          <p:nvPr>
            <p:ph idx="1" type="subTitle"/>
          </p:nvPr>
        </p:nvSpPr>
        <p:spPr>
          <a:xfrm>
            <a:off x="1600201" y="3966882"/>
            <a:ext cx="6762749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r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1" name="Google Shape;21;p19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2" name="Google Shape;22;p19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9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94" name="Google Shape;94;p2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28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" name="Google Shape;96;p28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" name="Google Shape;97;p28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Caption.png" id="99" name="Google Shape;99;p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29"/>
          <p:cNvSpPr txBox="1"/>
          <p:nvPr>
            <p:ph type="title"/>
          </p:nvPr>
        </p:nvSpPr>
        <p:spPr>
          <a:xfrm>
            <a:off x="779464" y="590550"/>
            <a:ext cx="3657600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sz="36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29"/>
          <p:cNvSpPr txBox="1"/>
          <p:nvPr>
            <p:ph idx="1" type="body"/>
          </p:nvPr>
        </p:nvSpPr>
        <p:spPr>
          <a:xfrm>
            <a:off x="4693023" y="739588"/>
            <a:ext cx="3657600" cy="53087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02" name="Google Shape;102;p29"/>
          <p:cNvSpPr txBox="1"/>
          <p:nvPr>
            <p:ph idx="2" type="body"/>
          </p:nvPr>
        </p:nvSpPr>
        <p:spPr>
          <a:xfrm>
            <a:off x="779464" y="1816100"/>
            <a:ext cx="3657600" cy="3822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sz="1800"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03" name="Google Shape;103;p29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29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5" name="Google Shape;105;p29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PictureCaption.png" id="107" name="Google Shape;107;p3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49263" y="187325"/>
            <a:ext cx="8535987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30"/>
          <p:cNvSpPr txBox="1"/>
          <p:nvPr>
            <p:ph type="title"/>
          </p:nvPr>
        </p:nvSpPr>
        <p:spPr>
          <a:xfrm>
            <a:off x="3886200" y="533400"/>
            <a:ext cx="4476750" cy="12525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sz="36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30"/>
          <p:cNvSpPr txBox="1"/>
          <p:nvPr>
            <p:ph idx="1" type="body"/>
          </p:nvPr>
        </p:nvSpPr>
        <p:spPr>
          <a:xfrm>
            <a:off x="3886124" y="1828800"/>
            <a:ext cx="4474539" cy="381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sz="1800"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10" name="Google Shape;110;p30"/>
          <p:cNvSpPr/>
          <p:nvPr>
            <p:ph idx="2" type="pic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fmla="val 17325" name="adj"/>
            </a:avLst>
          </a:prstGeom>
          <a:blipFill rotWithShape="0">
            <a:blip r:embed="rId3">
              <a:alphaModFix/>
            </a:blip>
            <a:stretch>
              <a:fillRect b="0" l="0" r="0" t="0"/>
            </a:stretch>
          </a:blipFill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3200"/>
              <a:buFont typeface="Noto Sans Symbols"/>
              <a:buNone/>
              <a:defRPr b="0" i="0" sz="32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800"/>
              <a:buFont typeface="Noto Sans Symbols"/>
              <a:buNone/>
              <a:defRPr b="0" i="0" sz="2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400"/>
              <a:buFont typeface="Noto Sans Symbols"/>
              <a:buNone/>
              <a:defRPr b="0" i="0" sz="24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11" name="Google Shape;111;p30"/>
          <p:cNvSpPr txBox="1"/>
          <p:nvPr>
            <p:ph idx="10" type="dt"/>
          </p:nvPr>
        </p:nvSpPr>
        <p:spPr>
          <a:xfrm>
            <a:off x="38862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" name="Google Shape;112;p30"/>
          <p:cNvSpPr txBox="1"/>
          <p:nvPr>
            <p:ph idx="11" type="ftr"/>
          </p:nvPr>
        </p:nvSpPr>
        <p:spPr>
          <a:xfrm>
            <a:off x="5867400" y="6288088"/>
            <a:ext cx="267652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30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, Alt.">
  <p:cSld name="Picture with Caption, Alt."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PictureCaption-Extras.png" id="115" name="Google Shape;115;p3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31"/>
          <p:cNvSpPr txBox="1"/>
          <p:nvPr>
            <p:ph type="title"/>
          </p:nvPr>
        </p:nvSpPr>
        <p:spPr>
          <a:xfrm>
            <a:off x="4710953" y="533400"/>
            <a:ext cx="3657600" cy="12525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sz="36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" name="Google Shape;117;p31"/>
          <p:cNvSpPr/>
          <p:nvPr>
            <p:ph idx="2" type="pic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rotWithShape="0">
            <a:blip r:embed="rId3">
              <a:alphaModFix/>
            </a:blip>
            <a:stretch>
              <a:fillRect b="0" l="0" r="0" t="0"/>
            </a:stretch>
          </a:blipFill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3200"/>
              <a:buFont typeface="Noto Sans Symbols"/>
              <a:buNone/>
              <a:defRPr b="0" i="0" sz="32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800"/>
              <a:buFont typeface="Noto Sans Symbols"/>
              <a:buNone/>
              <a:defRPr b="0" i="0" sz="2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400"/>
              <a:buFont typeface="Noto Sans Symbols"/>
              <a:buNone/>
              <a:defRPr b="0" i="0" sz="24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18" name="Google Shape;118;p31"/>
          <p:cNvSpPr txBox="1"/>
          <p:nvPr>
            <p:ph idx="1" type="body"/>
          </p:nvPr>
        </p:nvSpPr>
        <p:spPr>
          <a:xfrm>
            <a:off x="4710412" y="1828800"/>
            <a:ext cx="3657600" cy="381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sz="1800"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19" name="Google Shape;119;p31"/>
          <p:cNvSpPr txBox="1"/>
          <p:nvPr>
            <p:ph idx="10" type="dt"/>
          </p:nvPr>
        </p:nvSpPr>
        <p:spPr>
          <a:xfrm>
            <a:off x="381000" y="6288088"/>
            <a:ext cx="18653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0" name="Google Shape;120;p31"/>
          <p:cNvSpPr txBox="1"/>
          <p:nvPr>
            <p:ph idx="11" type="ftr"/>
          </p:nvPr>
        </p:nvSpPr>
        <p:spPr>
          <a:xfrm>
            <a:off x="3325813" y="6288088"/>
            <a:ext cx="52181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1" name="Google Shape;121;p31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above Caption">
  <p:cSld name="Picture above Caption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PictureCaption-Extras.png" id="123" name="Google Shape;123;p3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32"/>
          <p:cNvSpPr txBox="1"/>
          <p:nvPr>
            <p:ph type="title"/>
          </p:nvPr>
        </p:nvSpPr>
        <p:spPr>
          <a:xfrm>
            <a:off x="808038" y="3778624"/>
            <a:ext cx="7560515" cy="110265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sz="36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" name="Google Shape;125;p32"/>
          <p:cNvSpPr/>
          <p:nvPr>
            <p:ph idx="2" type="pic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fmla="val 7476" name="adj"/>
            </a:avLst>
          </a:prstGeom>
          <a:blipFill rotWithShape="0">
            <a:blip r:embed="rId3">
              <a:alphaModFix/>
            </a:blip>
            <a:stretch>
              <a:fillRect b="0" l="0" r="0" t="0"/>
            </a:stretch>
          </a:blipFill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3200"/>
              <a:buFont typeface="Noto Sans Symbols"/>
              <a:buNone/>
              <a:defRPr b="0" i="0" sz="32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800"/>
              <a:buFont typeface="Noto Sans Symbols"/>
              <a:buNone/>
              <a:defRPr b="0" i="0" sz="2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400"/>
              <a:buFont typeface="Noto Sans Symbols"/>
              <a:buNone/>
              <a:defRPr b="0" i="0" sz="24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26" name="Google Shape;126;p32"/>
          <p:cNvSpPr txBox="1"/>
          <p:nvPr>
            <p:ph idx="1" type="body"/>
          </p:nvPr>
        </p:nvSpPr>
        <p:spPr>
          <a:xfrm>
            <a:off x="808034" y="4827493"/>
            <a:ext cx="7559977" cy="12208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sz="1800"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27" name="Google Shape;127;p32"/>
          <p:cNvSpPr txBox="1"/>
          <p:nvPr>
            <p:ph idx="10" type="dt"/>
          </p:nvPr>
        </p:nvSpPr>
        <p:spPr>
          <a:xfrm>
            <a:off x="381000" y="6288088"/>
            <a:ext cx="18653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8" name="Google Shape;128;p32"/>
          <p:cNvSpPr txBox="1"/>
          <p:nvPr>
            <p:ph idx="11" type="ftr"/>
          </p:nvPr>
        </p:nvSpPr>
        <p:spPr>
          <a:xfrm>
            <a:off x="3325813" y="6288088"/>
            <a:ext cx="52181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9" name="Google Shape;129;p32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131" name="Google Shape;131;p3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33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3" name="Google Shape;133;p33"/>
          <p:cNvSpPr txBox="1"/>
          <p:nvPr>
            <p:ph idx="1" type="body"/>
          </p:nvPr>
        </p:nvSpPr>
        <p:spPr>
          <a:xfrm rot="5400000">
            <a:off x="2466975" y="141288"/>
            <a:ext cx="4208463" cy="75834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4" name="Google Shape;134;p33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33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6" name="Google Shape;136;p33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138" name="Google Shape;138;p3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34"/>
          <p:cNvSpPr txBox="1"/>
          <p:nvPr>
            <p:ph type="title"/>
          </p:nvPr>
        </p:nvSpPr>
        <p:spPr>
          <a:xfrm rot="5400000">
            <a:off x="5373267" y="2734843"/>
            <a:ext cx="5268912" cy="135815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0" name="Google Shape;140;p34"/>
          <p:cNvSpPr txBox="1"/>
          <p:nvPr>
            <p:ph idx="1" type="body"/>
          </p:nvPr>
        </p:nvSpPr>
        <p:spPr>
          <a:xfrm rot="5400000">
            <a:off x="1230313" y="328613"/>
            <a:ext cx="5268911" cy="61706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1" name="Google Shape;141;p34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34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" name="Google Shape;143;p34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25" name="Google Shape;25;p2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Google Shape;26;p20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20"/>
          <p:cNvSpPr txBox="1"/>
          <p:nvPr>
            <p:ph idx="1" type="body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" name="Google Shape;28;p20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20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20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SectionHeader.png" id="32" name="Google Shape;32;p2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81000" y="0"/>
            <a:ext cx="8826500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21"/>
          <p:cNvSpPr txBox="1"/>
          <p:nvPr>
            <p:ph type="title"/>
          </p:nvPr>
        </p:nvSpPr>
        <p:spPr>
          <a:xfrm>
            <a:off x="779463" y="2591360"/>
            <a:ext cx="7583487" cy="13620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4400" cap="none">
                <a:solidFill>
                  <a:srgbClr val="001D4D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21"/>
          <p:cNvSpPr txBox="1"/>
          <p:nvPr>
            <p:ph idx="1" type="body"/>
          </p:nvPr>
        </p:nvSpPr>
        <p:spPr>
          <a:xfrm>
            <a:off x="779463" y="3950354"/>
            <a:ext cx="7583487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None/>
              <a:defRPr sz="2000" cap="none">
                <a:solidFill>
                  <a:srgbClr val="001D4D"/>
                </a:solidFill>
              </a:defRPr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5" name="Google Shape;35;p21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21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21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39" name="Google Shape;39;p2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Google Shape;40;p22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22"/>
          <p:cNvSpPr txBox="1"/>
          <p:nvPr>
            <p:ph idx="1" type="body"/>
          </p:nvPr>
        </p:nvSpPr>
        <p:spPr>
          <a:xfrm>
            <a:off x="779462" y="1828800"/>
            <a:ext cx="3657600" cy="42195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2" name="Google Shape;42;p22"/>
          <p:cNvSpPr txBox="1"/>
          <p:nvPr>
            <p:ph idx="2" type="body"/>
          </p:nvPr>
        </p:nvSpPr>
        <p:spPr>
          <a:xfrm>
            <a:off x="4688541" y="1828800"/>
            <a:ext cx="3657600" cy="42195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3" name="Google Shape;43;p22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22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22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47" name="Google Shape;47;p2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8" name="Google Shape;48;p23"/>
          <p:cNvCxnSpPr/>
          <p:nvPr/>
        </p:nvCxnSpPr>
        <p:spPr>
          <a:xfrm>
            <a:off x="874713" y="2286000"/>
            <a:ext cx="3562350" cy="1588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9" name="Google Shape;49;p23"/>
          <p:cNvCxnSpPr/>
          <p:nvPr/>
        </p:nvCxnSpPr>
        <p:spPr>
          <a:xfrm>
            <a:off x="4816475" y="2286000"/>
            <a:ext cx="3565525" cy="1588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0" name="Google Shape;50;p23"/>
          <p:cNvCxnSpPr/>
          <p:nvPr/>
        </p:nvCxnSpPr>
        <p:spPr>
          <a:xfrm>
            <a:off x="874713" y="2286000"/>
            <a:ext cx="3562350" cy="1588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1" name="Google Shape;51;p23"/>
          <p:cNvCxnSpPr/>
          <p:nvPr/>
        </p:nvCxnSpPr>
        <p:spPr>
          <a:xfrm>
            <a:off x="4816475" y="2286000"/>
            <a:ext cx="3565525" cy="1588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2" name="Google Shape;52;p23"/>
          <p:cNvSpPr txBox="1"/>
          <p:nvPr>
            <p:ph type="title"/>
          </p:nvPr>
        </p:nvSpPr>
        <p:spPr>
          <a:xfrm>
            <a:off x="779463" y="381000"/>
            <a:ext cx="7583487" cy="104438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23"/>
          <p:cNvSpPr txBox="1"/>
          <p:nvPr>
            <p:ph idx="1" type="body"/>
          </p:nvPr>
        </p:nvSpPr>
        <p:spPr>
          <a:xfrm>
            <a:off x="779463" y="1438835"/>
            <a:ext cx="3657600" cy="78982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800"/>
              <a:buNone/>
              <a:defRPr b="0" sz="2800"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4" name="Google Shape;54;p23"/>
          <p:cNvSpPr txBox="1"/>
          <p:nvPr>
            <p:ph idx="2" type="body"/>
          </p:nvPr>
        </p:nvSpPr>
        <p:spPr>
          <a:xfrm>
            <a:off x="779463" y="2362199"/>
            <a:ext cx="3657600" cy="3686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55" name="Google Shape;55;p23"/>
          <p:cNvSpPr txBox="1"/>
          <p:nvPr>
            <p:ph idx="3" type="body"/>
          </p:nvPr>
        </p:nvSpPr>
        <p:spPr>
          <a:xfrm>
            <a:off x="4705350" y="1438835"/>
            <a:ext cx="3657600" cy="78982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800"/>
              <a:buNone/>
              <a:defRPr b="0" sz="2800"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6" name="Google Shape;56;p23"/>
          <p:cNvSpPr txBox="1"/>
          <p:nvPr>
            <p:ph idx="4" type="body"/>
          </p:nvPr>
        </p:nvSpPr>
        <p:spPr>
          <a:xfrm>
            <a:off x="4705350" y="2362199"/>
            <a:ext cx="3657600" cy="3686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57" name="Google Shape;57;p23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23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23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 Content, Top and Bottom">
  <p:cSld name="2 Content, Top and Bottom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61" name="Google Shape;61;p2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24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4"/>
          <p:cNvSpPr txBox="1"/>
          <p:nvPr>
            <p:ph idx="1" type="body"/>
          </p:nvPr>
        </p:nvSpPr>
        <p:spPr>
          <a:xfrm>
            <a:off x="779462" y="1828801"/>
            <a:ext cx="7585076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64" name="Google Shape;64;p24"/>
          <p:cNvSpPr txBox="1"/>
          <p:nvPr>
            <p:ph idx="2" type="body"/>
          </p:nvPr>
        </p:nvSpPr>
        <p:spPr>
          <a:xfrm>
            <a:off x="779462" y="3991816"/>
            <a:ext cx="7585076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65" name="Google Shape;65;p24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4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4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 Content">
  <p:cSld name="3 Conten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69" name="Google Shape;69;p2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25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25"/>
          <p:cNvSpPr txBox="1"/>
          <p:nvPr>
            <p:ph idx="1" type="body"/>
          </p:nvPr>
        </p:nvSpPr>
        <p:spPr>
          <a:xfrm>
            <a:off x="4710953" y="1828801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72" name="Google Shape;72;p25"/>
          <p:cNvSpPr txBox="1"/>
          <p:nvPr>
            <p:ph idx="2" type="body"/>
          </p:nvPr>
        </p:nvSpPr>
        <p:spPr>
          <a:xfrm>
            <a:off x="4710953" y="3991816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73" name="Google Shape;73;p25"/>
          <p:cNvSpPr txBox="1"/>
          <p:nvPr>
            <p:ph idx="3" type="body"/>
          </p:nvPr>
        </p:nvSpPr>
        <p:spPr>
          <a:xfrm>
            <a:off x="779462" y="1828800"/>
            <a:ext cx="3657600" cy="42195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74" name="Google Shape;74;p25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25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5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4 Content">
  <p:cSld name="4 Conten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78" name="Google Shape;78;p2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26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26"/>
          <p:cNvSpPr txBox="1"/>
          <p:nvPr>
            <p:ph idx="1" type="body"/>
          </p:nvPr>
        </p:nvSpPr>
        <p:spPr>
          <a:xfrm>
            <a:off x="779463" y="1828801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81" name="Google Shape;81;p26"/>
          <p:cNvSpPr txBox="1"/>
          <p:nvPr>
            <p:ph idx="2" type="body"/>
          </p:nvPr>
        </p:nvSpPr>
        <p:spPr>
          <a:xfrm>
            <a:off x="779463" y="3991816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82" name="Google Shape;82;p26"/>
          <p:cNvSpPr txBox="1"/>
          <p:nvPr>
            <p:ph idx="3" type="body"/>
          </p:nvPr>
        </p:nvSpPr>
        <p:spPr>
          <a:xfrm>
            <a:off x="4710953" y="1828801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83" name="Google Shape;83;p26"/>
          <p:cNvSpPr txBox="1"/>
          <p:nvPr>
            <p:ph idx="4" type="body"/>
          </p:nvPr>
        </p:nvSpPr>
        <p:spPr>
          <a:xfrm>
            <a:off x="4710953" y="3991816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84" name="Google Shape;84;p26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26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26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88" name="Google Shape;88;p2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27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p27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27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27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18" Type="http://schemas.openxmlformats.org/officeDocument/2006/relationships/theme" Target="../theme/theme2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8"/>
          <p:cNvSpPr/>
          <p:nvPr/>
        </p:nvSpPr>
        <p:spPr>
          <a:xfrm>
            <a:off x="190500" y="190500"/>
            <a:ext cx="8764588" cy="6478588"/>
          </a:xfrm>
          <a:prstGeom prst="round2DiagRect">
            <a:avLst>
              <a:gd fmla="val 9416" name="adj1"/>
              <a:gd fmla="val 0" name="adj2"/>
            </a:avLst>
          </a:prstGeom>
          <a:gradFill>
            <a:gsLst>
              <a:gs pos="0">
                <a:srgbClr val="B27A00"/>
              </a:gs>
              <a:gs pos="13000">
                <a:srgbClr val="B27A00"/>
              </a:gs>
              <a:gs pos="100000">
                <a:schemeClr val="lt1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18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2" name="Google Shape;12;p18"/>
          <p:cNvSpPr txBox="1"/>
          <p:nvPr>
            <p:ph idx="1" type="body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68300" lvl="0" marL="457200" marR="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Font typeface="Noto Sans Symbols"/>
              <a:buChar char="⚫"/>
              <a:defRPr b="0" i="0" sz="22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355600" lvl="1" marL="914400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Char char="⚫"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342900" lvl="2" marL="1371600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⚫"/>
              <a:defRPr b="0" i="0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342900" lvl="3" marL="1828800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⚫"/>
              <a:defRPr b="0" i="0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342900" lvl="4" marL="2286000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⚫"/>
              <a:defRPr b="0" i="0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3" name="Google Shape;13;p18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18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" name="Google Shape;15;p18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FIULogo_H_CMYK_fx.png" id="16" name="Google Shape;16;p18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6103938" y="5959475"/>
            <a:ext cx="2430462" cy="693738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hyperlink" Target="mailto:mbent013@fiu.edu" TargetMode="External"/><Relationship Id="rId4" Type="http://schemas.openxmlformats.org/officeDocument/2006/relationships/hyperlink" Target="mailto:Emora---@fiu.edu" TargetMode="Externa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"/>
          <p:cNvSpPr txBox="1"/>
          <p:nvPr>
            <p:ph type="ctrTitle"/>
          </p:nvPr>
        </p:nvSpPr>
        <p:spPr>
          <a:xfrm>
            <a:off x="228600" y="2667000"/>
            <a:ext cx="8686800" cy="2438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Keeping Moms and Infants Healthy</a:t>
            </a:r>
            <a:br>
              <a:rPr lang="en-US"/>
            </a:br>
            <a:r>
              <a:rPr lang="en-US" sz="2800"/>
              <a:t>Team Members: Moises Bentolila, Eduardo Morales</a:t>
            </a:r>
            <a:br>
              <a:rPr lang="en-US" sz="2800"/>
            </a:br>
            <a:r>
              <a:rPr lang="en-US" sz="2800"/>
              <a:t>Product Owner(s): Jean Hannan</a:t>
            </a:r>
            <a:br>
              <a:rPr lang="en-US" sz="2800"/>
            </a:br>
            <a:r>
              <a:rPr lang="en-US" sz="2800"/>
              <a:t>Professor: Masoud Sadjadi</a:t>
            </a:r>
            <a:br>
              <a:rPr lang="en-US" sz="2800"/>
            </a:br>
            <a:br>
              <a:rPr lang="en-US"/>
            </a:br>
            <a:r>
              <a:rPr lang="en-US" sz="1800"/>
              <a:t>School of Computing and Information Sciences</a:t>
            </a:r>
            <a:br>
              <a:rPr lang="en-US" sz="1800"/>
            </a:br>
            <a:r>
              <a:rPr lang="en-US" sz="1800"/>
              <a:t>Florida International University</a:t>
            </a:r>
            <a:endParaRPr/>
          </a:p>
        </p:txBody>
      </p:sp>
      <p:sp>
        <p:nvSpPr>
          <p:cNvPr id="150" name="Google Shape;150;p1"/>
          <p:cNvSpPr txBox="1"/>
          <p:nvPr>
            <p:ph idx="1" type="subTitle"/>
          </p:nvPr>
        </p:nvSpPr>
        <p:spPr>
          <a:xfrm>
            <a:off x="228600" y="5643562"/>
            <a:ext cx="8686800" cy="121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</a:pPr>
            <a:r>
              <a:rPr lang="en-US">
                <a:solidFill>
                  <a:schemeClr val="accent1"/>
                </a:solidFill>
              </a:rPr>
              <a:t>04/27/2020</a:t>
            </a:r>
            <a:endParaRPr>
              <a:solidFill>
                <a:schemeClr val="accent1"/>
              </a:solidFill>
            </a:endParaRPr>
          </a:p>
        </p:txBody>
      </p:sp>
      <p:sp>
        <p:nvSpPr>
          <p:cNvPr id="151" name="Google Shape;151;p1"/>
          <p:cNvSpPr txBox="1"/>
          <p:nvPr/>
        </p:nvSpPr>
        <p:spPr>
          <a:xfrm>
            <a:off x="282771" y="1106164"/>
            <a:ext cx="8686800" cy="1219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6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VIP/Senior Project Final Presentation</a:t>
            </a:r>
            <a:br>
              <a:rPr b="0" i="0" lang="en-US" sz="44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b="0" i="0" lang="en-US" sz="44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Spring 2020</a:t>
            </a:r>
            <a:endParaRPr b="0" i="0" sz="4400" u="none" cap="none" strike="noStrike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4400" u="none" cap="none" strike="noStrike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12"/>
          <p:cNvSpPr txBox="1"/>
          <p:nvPr>
            <p:ph type="title"/>
          </p:nvPr>
        </p:nvSpPr>
        <p:spPr>
          <a:xfrm>
            <a:off x="779463" y="381000"/>
            <a:ext cx="813593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Main algorithm </a:t>
            </a:r>
            <a:endParaRPr/>
          </a:p>
        </p:txBody>
      </p:sp>
      <p:sp>
        <p:nvSpPr>
          <p:cNvPr id="232" name="Google Shape;232;p12"/>
          <p:cNvSpPr txBox="1"/>
          <p:nvPr>
            <p:ph idx="1" type="body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2000"/>
              <a:t>This pseudo algorithm are the functions used to slide up and slide down the lowerPanel bar in the Homepage.</a:t>
            </a:r>
            <a:endParaRPr i="1" sz="2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/>
              <a:t>state = {fullPanel: false}</a:t>
            </a:r>
            <a:endParaRPr sz="2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/>
              <a:t>def goUp():</a:t>
            </a:r>
            <a:endParaRPr sz="2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/>
              <a:t>	if fullPanel == false:</a:t>
            </a:r>
            <a:endParaRPr sz="2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/>
              <a:t>		repeat for 5 seconds every 10 ms(</a:t>
            </a:r>
            <a:endParaRPr sz="2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/>
              <a:t>			lowerPanel.y-coordinates += 1 px)</a:t>
            </a:r>
            <a:endParaRPr sz="2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/>
              <a:t>def goDown():</a:t>
            </a:r>
            <a:endParaRPr sz="2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/>
              <a:t>	if fullPanel == true:</a:t>
            </a:r>
            <a:endParaRPr sz="2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/>
              <a:t>		repeat for 5 dseconds every 10ms(</a:t>
            </a:r>
            <a:endParaRPr sz="2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/>
              <a:t>			lowerPanel.y-coordinates -= 1 px)</a:t>
            </a:r>
            <a:endParaRPr sz="20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3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Test Suites and Test Cases</a:t>
            </a:r>
            <a:endParaRPr/>
          </a:p>
        </p:txBody>
      </p:sp>
      <p:sp>
        <p:nvSpPr>
          <p:cNvPr id="239" name="Google Shape;239;p13"/>
          <p:cNvSpPr txBox="1"/>
          <p:nvPr>
            <p:ph idx="1" type="body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63525" lvl="0" marL="282575" rtl="0" algn="l">
              <a:spcBef>
                <a:spcPts val="2000"/>
              </a:spcBef>
              <a:spcAft>
                <a:spcPts val="0"/>
              </a:spcAft>
              <a:buSzPts val="1500"/>
              <a:buChar char="⚫"/>
            </a:pPr>
            <a:r>
              <a:rPr lang="en-US" sz="1500"/>
              <a:t>Sunny Day:</a:t>
            </a:r>
            <a:endParaRPr sz="1500"/>
          </a:p>
          <a:p>
            <a:pPr indent="-276225" lvl="1" marL="577850" rtl="0" algn="l">
              <a:spcBef>
                <a:spcPts val="600"/>
              </a:spcBef>
              <a:spcAft>
                <a:spcPts val="0"/>
              </a:spcAft>
              <a:buSzPts val="1500"/>
              <a:buChar char="⚫"/>
            </a:pPr>
            <a:r>
              <a:rPr lang="en-US" sz="1500"/>
              <a:t>User register</a:t>
            </a:r>
            <a:endParaRPr sz="1500"/>
          </a:p>
          <a:p>
            <a:pPr indent="-276225" lvl="1" marL="577850" rtl="0" algn="l">
              <a:spcBef>
                <a:spcPts val="600"/>
              </a:spcBef>
              <a:spcAft>
                <a:spcPts val="0"/>
              </a:spcAft>
              <a:buSzPts val="1500"/>
              <a:buChar char="⚫"/>
            </a:pPr>
            <a:r>
              <a:rPr lang="en-US" sz="1500"/>
              <a:t>User login</a:t>
            </a:r>
            <a:endParaRPr sz="1500"/>
          </a:p>
          <a:p>
            <a:pPr indent="-276225" lvl="1" marL="577850" rtl="0" algn="l">
              <a:spcBef>
                <a:spcPts val="600"/>
              </a:spcBef>
              <a:spcAft>
                <a:spcPts val="0"/>
              </a:spcAft>
              <a:buSzPts val="1500"/>
              <a:buChar char="⚫"/>
            </a:pPr>
            <a:r>
              <a:rPr lang="en-US" sz="1500"/>
              <a:t>View Clinics</a:t>
            </a:r>
            <a:endParaRPr sz="1500"/>
          </a:p>
          <a:p>
            <a:pPr indent="-276225" lvl="1" marL="577850" rtl="0" algn="l">
              <a:spcBef>
                <a:spcPts val="600"/>
              </a:spcBef>
              <a:spcAft>
                <a:spcPts val="0"/>
              </a:spcAft>
              <a:buSzPts val="1500"/>
              <a:buChar char="⚫"/>
            </a:pPr>
            <a:r>
              <a:rPr lang="en-US" sz="1500"/>
              <a:t>Navigate to clinic</a:t>
            </a:r>
            <a:endParaRPr sz="1500"/>
          </a:p>
          <a:p>
            <a:pPr indent="-276225" lvl="1" marL="577850" rtl="0" algn="l">
              <a:spcBef>
                <a:spcPts val="600"/>
              </a:spcBef>
              <a:spcAft>
                <a:spcPts val="0"/>
              </a:spcAft>
              <a:buSzPts val="1500"/>
              <a:buChar char="⚫"/>
            </a:pPr>
            <a:r>
              <a:rPr lang="en-US" sz="1500"/>
              <a:t>Call clinic</a:t>
            </a:r>
            <a:endParaRPr sz="1500"/>
          </a:p>
          <a:p>
            <a:pPr indent="-276225" lvl="1" marL="577850" rtl="0" algn="l">
              <a:spcBef>
                <a:spcPts val="600"/>
              </a:spcBef>
              <a:spcAft>
                <a:spcPts val="0"/>
              </a:spcAft>
              <a:buSzPts val="1500"/>
              <a:buChar char="⚫"/>
            </a:pPr>
            <a:r>
              <a:rPr lang="en-US" sz="1500"/>
              <a:t>Visit clinic’s site</a:t>
            </a:r>
            <a:endParaRPr sz="1500"/>
          </a:p>
          <a:p>
            <a:pPr indent="-263525" lvl="0" marL="282575" rtl="0" algn="l">
              <a:spcBef>
                <a:spcPts val="2000"/>
              </a:spcBef>
              <a:spcAft>
                <a:spcPts val="0"/>
              </a:spcAft>
              <a:buSzPts val="1500"/>
              <a:buChar char="⚫"/>
            </a:pPr>
            <a:r>
              <a:rPr lang="en-US" sz="1500"/>
              <a:t>Rainy Day:</a:t>
            </a:r>
            <a:endParaRPr sz="1500"/>
          </a:p>
          <a:p>
            <a:pPr indent="-276225" lvl="1" marL="577850" rtl="0" algn="l">
              <a:spcBef>
                <a:spcPts val="600"/>
              </a:spcBef>
              <a:spcAft>
                <a:spcPts val="0"/>
              </a:spcAft>
              <a:buSzPts val="1500"/>
              <a:buChar char="⚫"/>
            </a:pPr>
            <a:r>
              <a:rPr lang="en-US" sz="1500"/>
              <a:t>SMS notifications</a:t>
            </a:r>
            <a:endParaRPr sz="1500"/>
          </a:p>
          <a:p>
            <a:pPr indent="-276225" lvl="1" marL="577850" rtl="0" algn="l">
              <a:spcBef>
                <a:spcPts val="600"/>
              </a:spcBef>
              <a:spcAft>
                <a:spcPts val="0"/>
              </a:spcAft>
              <a:buSzPts val="1500"/>
              <a:buChar char="⚫"/>
            </a:pPr>
            <a:r>
              <a:rPr lang="en-US" sz="1500"/>
              <a:t>Deleting the account from Server, will log out the user.</a:t>
            </a:r>
            <a:endParaRPr sz="1500"/>
          </a:p>
          <a:p>
            <a:pPr indent="-276225" lvl="1" marL="577850" rtl="0" algn="l">
              <a:spcBef>
                <a:spcPts val="600"/>
              </a:spcBef>
              <a:spcAft>
                <a:spcPts val="0"/>
              </a:spcAft>
              <a:buSzPts val="1500"/>
              <a:buChar char="⚫"/>
            </a:pPr>
            <a:r>
              <a:rPr lang="en-US" sz="1500"/>
              <a:t>Unusual characters as input won’t crash the app</a:t>
            </a:r>
            <a:endParaRPr sz="1500"/>
          </a:p>
          <a:p>
            <a:pPr indent="-276225" lvl="1" marL="577850" rtl="0" algn="l">
              <a:spcBef>
                <a:spcPts val="600"/>
              </a:spcBef>
              <a:spcAft>
                <a:spcPts val="0"/>
              </a:spcAft>
              <a:buSzPts val="1500"/>
              <a:buChar char="⚫"/>
            </a:pPr>
            <a:r>
              <a:rPr lang="en-US" sz="1500"/>
              <a:t>Lower panel swipe up and down really fast</a:t>
            </a:r>
            <a:endParaRPr sz="15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4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Summary</a:t>
            </a:r>
            <a:endParaRPr/>
          </a:p>
        </p:txBody>
      </p:sp>
      <p:sp>
        <p:nvSpPr>
          <p:cNvPr id="246" name="Google Shape;246;p14"/>
          <p:cNvSpPr txBox="1"/>
          <p:nvPr>
            <p:ph idx="1" type="body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2575" lvl="0" marL="282575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200"/>
              <a:buChar char="➔"/>
            </a:pPr>
            <a:r>
              <a:rPr lang="en-US"/>
              <a:t>The application got a complete redesign from its previous version, it now offers more free clinics with more resources for the user.</a:t>
            </a:r>
            <a:endParaRPr/>
          </a:p>
          <a:p>
            <a:pPr indent="-257175" lvl="0" marL="282575" rtl="0" algn="l">
              <a:spcBef>
                <a:spcPts val="0"/>
              </a:spcBef>
              <a:spcAft>
                <a:spcPts val="0"/>
              </a:spcAft>
              <a:buSzPts val="1800"/>
              <a:buChar char="➔"/>
            </a:pPr>
            <a:r>
              <a:rPr lang="en-US"/>
              <a:t>Easy access to nearby clinics.</a:t>
            </a:r>
            <a:endParaRPr/>
          </a:p>
          <a:p>
            <a:pPr indent="-282575" lvl="0" marL="282575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200"/>
              <a:buChar char="➔"/>
            </a:pPr>
            <a:r>
              <a:rPr lang="en-US"/>
              <a:t>It will now allow the user to get very detailed directions and contact information from the clinics for the user to take advantage of. </a:t>
            </a:r>
            <a:endParaRPr/>
          </a:p>
          <a:p>
            <a:pPr indent="-257175" lvl="0" marL="282575" rtl="0" algn="l">
              <a:spcBef>
                <a:spcPts val="0"/>
              </a:spcBef>
              <a:spcAft>
                <a:spcPts val="0"/>
              </a:spcAft>
              <a:buSzPts val="1800"/>
              <a:buChar char="➔"/>
            </a:pPr>
            <a:r>
              <a:rPr lang="en-US"/>
              <a:t>The development of the application took place during 6 sprints of two weeks each</a:t>
            </a:r>
            <a:endParaRPr/>
          </a:p>
          <a:p>
            <a:pPr indent="-257175" lvl="0" marL="282575" rtl="0" algn="l">
              <a:spcBef>
                <a:spcPts val="0"/>
              </a:spcBef>
              <a:spcAft>
                <a:spcPts val="0"/>
              </a:spcAft>
              <a:buSzPts val="1800"/>
              <a:buChar char="➔"/>
            </a:pPr>
            <a:r>
              <a:rPr lang="en-US"/>
              <a:t>The application allows the user to take maximum benefits of the free resources offered.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5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Contact Information</a:t>
            </a:r>
            <a:endParaRPr/>
          </a:p>
        </p:txBody>
      </p:sp>
      <p:sp>
        <p:nvSpPr>
          <p:cNvPr id="252" name="Google Shape;252;p15"/>
          <p:cNvSpPr txBox="1"/>
          <p:nvPr>
            <p:ph idx="1" type="body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2575" lvl="0" marL="282575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Moises Bentolila</a:t>
            </a:r>
            <a:endParaRPr/>
          </a:p>
          <a:p>
            <a:pPr indent="-295275" lvl="1" marL="57785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</a:pPr>
            <a:r>
              <a:rPr lang="en-US" u="sng">
                <a:solidFill>
                  <a:schemeClr val="hlink"/>
                </a:solidFill>
                <a:hlinkClick r:id="rId3"/>
              </a:rPr>
              <a:t>mbent013@fiu.edu</a:t>
            </a:r>
            <a:endParaRPr/>
          </a:p>
          <a:p>
            <a:pPr indent="-295275" lvl="1" marL="57785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</a:pPr>
            <a:r>
              <a:rPr lang="en-US"/>
              <a:t>+1(786)508-6873</a:t>
            </a:r>
            <a:endParaRPr/>
          </a:p>
          <a:p>
            <a:pPr indent="-282575" lvl="0" marL="282575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Eduardo Morales</a:t>
            </a:r>
            <a:endParaRPr/>
          </a:p>
          <a:p>
            <a:pPr indent="-295275" lvl="1" marL="57785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</a:pPr>
            <a:r>
              <a:rPr lang="en-US" u="sng">
                <a:solidFill>
                  <a:schemeClr val="hlink"/>
                </a:solidFill>
                <a:hlinkClick r:id="rId4"/>
              </a:rPr>
              <a:t>Emora113@fiu.edu</a:t>
            </a:r>
            <a:endParaRPr/>
          </a:p>
          <a:p>
            <a:pPr indent="-295275" lvl="1" marL="57785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</a:pPr>
            <a:r>
              <a:rPr lang="en-US"/>
              <a:t>+1(786)715-4286</a:t>
            </a:r>
            <a:endParaRPr/>
          </a:p>
          <a:p>
            <a:pPr indent="-282575" lvl="0" marL="282575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Jean Hannan</a:t>
            </a:r>
            <a:endParaRPr/>
          </a:p>
          <a:p>
            <a:pPr indent="-295275" lvl="1" marL="57785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</a:pPr>
            <a:r>
              <a:rPr lang="en-US"/>
              <a:t>jhann001@fiu.edu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16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8" name="Google Shape;258;p16"/>
          <p:cNvSpPr txBox="1"/>
          <p:nvPr>
            <p:ph idx="1" type="body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7200"/>
              <a:buNone/>
            </a:pPr>
            <a:r>
              <a:rPr lang="en-US" sz="7200"/>
              <a:t>Questions?</a:t>
            </a:r>
            <a:endParaRPr sz="72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17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4" name="Google Shape;264;p17"/>
          <p:cNvSpPr txBox="1"/>
          <p:nvPr>
            <p:ph idx="1" type="body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7200"/>
              <a:buNone/>
            </a:pPr>
            <a:r>
              <a:rPr lang="en-US" sz="7200"/>
              <a:t>Thank you!</a:t>
            </a:r>
            <a:endParaRPr sz="7200"/>
          </a:p>
          <a:p>
            <a:pPr indent="-142875" lvl="0" marL="282575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Problem definition</a:t>
            </a:r>
            <a:endParaRPr/>
          </a:p>
        </p:txBody>
      </p:sp>
      <p:sp>
        <p:nvSpPr>
          <p:cNvPr id="158" name="Google Shape;158;p2"/>
          <p:cNvSpPr txBox="1"/>
          <p:nvPr>
            <p:ph idx="1" type="body"/>
          </p:nvPr>
        </p:nvSpPr>
        <p:spPr>
          <a:xfrm>
            <a:off x="779463" y="15240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2575" lvl="0" marL="282575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</a:pPr>
            <a:r>
              <a:rPr lang="en-US" sz="1800"/>
              <a:t>Whole Project:</a:t>
            </a:r>
            <a:endParaRPr/>
          </a:p>
          <a:p>
            <a:pPr indent="-295275" lvl="1" marL="57785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600"/>
              <a:buChar char="⚫"/>
            </a:pPr>
            <a:r>
              <a:rPr lang="en-US" sz="1600"/>
              <a:t>There is currently little to no resources for low income mothers on how to manage their pregnancy. There is no organized access to clinics that offer a lot of free resources that could help a mother and her baby get a better life</a:t>
            </a:r>
            <a:endParaRPr sz="1600"/>
          </a:p>
          <a:p>
            <a:pPr indent="-282575" lvl="0" marL="282575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</a:pPr>
            <a:r>
              <a:rPr lang="en-US" sz="1800"/>
              <a:t>My Part (Moises):</a:t>
            </a:r>
            <a:endParaRPr sz="1800"/>
          </a:p>
          <a:p>
            <a:pPr indent="-295275" lvl="1" marL="57785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600"/>
              <a:buChar char="⚫"/>
            </a:pPr>
            <a:r>
              <a:rPr lang="en-US" sz="1600"/>
              <a:t>I focused on the back end developement of the application. Setting up the database and the authentication process. I also focused on setting up the information on the clinics, adding the free resources that each clinic provided</a:t>
            </a:r>
            <a:endParaRPr/>
          </a:p>
          <a:p>
            <a:pPr indent="-282575" lvl="0" marL="282575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</a:pPr>
            <a:r>
              <a:rPr lang="en-US" sz="1800"/>
              <a:t>My Part (Eduardo):</a:t>
            </a:r>
            <a:endParaRPr/>
          </a:p>
          <a:p>
            <a:pPr indent="-295275" lvl="1" marL="57785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600"/>
              <a:buChar char="⚫"/>
            </a:pPr>
            <a:r>
              <a:rPr lang="en-US" sz="1600"/>
              <a:t>I focused on the front end development of the application, getting all the components to work together. I redesigned the looks of the application making it more user friendly and with easy access to all the resources that each clinic offers.</a:t>
            </a:r>
            <a:endParaRPr sz="16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3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Management</a:t>
            </a:r>
            <a:endParaRPr/>
          </a:p>
        </p:txBody>
      </p:sp>
      <p:pic>
        <p:nvPicPr>
          <p:cNvPr id="165" name="Google Shape;165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606950"/>
            <a:ext cx="8839200" cy="6251051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3"/>
          <p:cNvSpPr txBox="1"/>
          <p:nvPr/>
        </p:nvSpPr>
        <p:spPr>
          <a:xfrm>
            <a:off x="779475" y="2421350"/>
            <a:ext cx="1579200" cy="24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">
                <a:latin typeface="Trebuchet MS"/>
                <a:ea typeface="Trebuchet MS"/>
                <a:cs typeface="Trebuchet MS"/>
                <a:sym typeface="Trebuchet MS"/>
              </a:rPr>
              <a:t>Users stories completed: 1, 2, 3, 4</a:t>
            </a:r>
            <a:endParaRPr sz="700"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67" name="Google Shape;167;p3"/>
          <p:cNvSpPr txBox="1"/>
          <p:nvPr/>
        </p:nvSpPr>
        <p:spPr>
          <a:xfrm>
            <a:off x="1485275" y="2692050"/>
            <a:ext cx="2108100" cy="24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">
                <a:latin typeface="Trebuchet MS"/>
                <a:ea typeface="Trebuchet MS"/>
                <a:cs typeface="Trebuchet MS"/>
                <a:sym typeface="Trebuchet MS"/>
              </a:rPr>
              <a:t>Users stories completed: 5, 6, 7, 8, 9, 10</a:t>
            </a:r>
            <a:endParaRPr sz="700"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68" name="Google Shape;168;p3"/>
          <p:cNvSpPr txBox="1"/>
          <p:nvPr/>
        </p:nvSpPr>
        <p:spPr>
          <a:xfrm>
            <a:off x="2468150" y="2962750"/>
            <a:ext cx="1806900" cy="24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">
                <a:latin typeface="Trebuchet MS"/>
                <a:ea typeface="Trebuchet MS"/>
                <a:cs typeface="Trebuchet MS"/>
                <a:sym typeface="Trebuchet MS"/>
              </a:rPr>
              <a:t>Users stories completed: 11,12, 13, 14</a:t>
            </a:r>
            <a:endParaRPr sz="700"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69" name="Google Shape;169;p3"/>
          <p:cNvSpPr txBox="1"/>
          <p:nvPr/>
        </p:nvSpPr>
        <p:spPr>
          <a:xfrm>
            <a:off x="3593375" y="3486525"/>
            <a:ext cx="2108100" cy="36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">
                <a:latin typeface="Trebuchet MS"/>
                <a:ea typeface="Trebuchet MS"/>
                <a:cs typeface="Trebuchet MS"/>
                <a:sym typeface="Trebuchet MS"/>
              </a:rPr>
              <a:t>Users stories completed: 15, 16, 17, 18, 19, 20</a:t>
            </a:r>
            <a:endParaRPr sz="700"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70" name="Google Shape;170;p3"/>
          <p:cNvSpPr txBox="1"/>
          <p:nvPr/>
        </p:nvSpPr>
        <p:spPr>
          <a:xfrm>
            <a:off x="6667900" y="4271100"/>
            <a:ext cx="2002200" cy="24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">
                <a:latin typeface="Trebuchet MS"/>
                <a:ea typeface="Trebuchet MS"/>
                <a:cs typeface="Trebuchet MS"/>
                <a:sym typeface="Trebuchet MS"/>
              </a:rPr>
              <a:t>Users stories completed: 29, 30, 31, 32</a:t>
            </a:r>
            <a:endParaRPr sz="700"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71" name="Google Shape;171;p3"/>
          <p:cNvSpPr txBox="1"/>
          <p:nvPr/>
        </p:nvSpPr>
        <p:spPr>
          <a:xfrm>
            <a:off x="4712175" y="3789900"/>
            <a:ext cx="2108100" cy="24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">
                <a:latin typeface="Trebuchet MS"/>
                <a:ea typeface="Trebuchet MS"/>
                <a:cs typeface="Trebuchet MS"/>
                <a:sym typeface="Trebuchet MS"/>
              </a:rPr>
              <a:t>Users stories completed: 21, 22, 23, 24</a:t>
            </a:r>
            <a:endParaRPr sz="700"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72" name="Google Shape;172;p3"/>
          <p:cNvSpPr txBox="1"/>
          <p:nvPr/>
        </p:nvSpPr>
        <p:spPr>
          <a:xfrm>
            <a:off x="5634500" y="4030500"/>
            <a:ext cx="1934400" cy="24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">
                <a:latin typeface="Trebuchet MS"/>
                <a:ea typeface="Trebuchet MS"/>
                <a:cs typeface="Trebuchet MS"/>
                <a:sym typeface="Trebuchet MS"/>
              </a:rPr>
              <a:t>Users stories completed: 25, 26, 27,28</a:t>
            </a:r>
            <a:endParaRPr sz="700"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4"/>
          <p:cNvSpPr txBox="1"/>
          <p:nvPr>
            <p:ph type="title"/>
          </p:nvPr>
        </p:nvSpPr>
        <p:spPr>
          <a:xfrm>
            <a:off x="779463" y="172711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Requirements: User Stories </a:t>
            </a:r>
            <a:endParaRPr/>
          </a:p>
        </p:txBody>
      </p:sp>
      <p:graphicFrame>
        <p:nvGraphicFramePr>
          <p:cNvPr id="179" name="Google Shape;179;p4"/>
          <p:cNvGraphicFramePr/>
          <p:nvPr/>
        </p:nvGraphicFramePr>
        <p:xfrm>
          <a:off x="624495" y="130433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{719E0764-8698-4849-91E3-5FA4CB4C7850}</a:tableStyleId>
              </a:tblPr>
              <a:tblGrid>
                <a:gridCol w="386675"/>
                <a:gridCol w="3789425"/>
              </a:tblGrid>
              <a:tr h="286200"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497ECC"/>
                          </a:solidFill>
                        </a:rPr>
                        <a:t>1</a:t>
                      </a:r>
                      <a:endParaRPr sz="1400" u="none" cap="none" strike="noStrike">
                        <a:solidFill>
                          <a:srgbClr val="497ECC"/>
                        </a:solidFill>
                      </a:endParaRPr>
                    </a:p>
                  </a:txBody>
                  <a:tcPr marT="45725" marB="45725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chemeClr val="dk1"/>
                          </a:solidFill>
                        </a:rPr>
                        <a:t>Environment Setup</a:t>
                      </a:r>
                      <a:endParaRPr sz="14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68575" marL="68575"/>
                </a:tc>
              </a:tr>
              <a:tr h="286900"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497ECC"/>
                          </a:solidFill>
                        </a:rPr>
                        <a:t>2</a:t>
                      </a:r>
                      <a:endParaRPr sz="1400" u="none" cap="none" strike="noStrike">
                        <a:solidFill>
                          <a:srgbClr val="497ECC"/>
                        </a:solidFill>
                      </a:endParaRPr>
                    </a:p>
                  </a:txBody>
                  <a:tcPr marT="45725" marB="45725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chemeClr val="dk1"/>
                          </a:solidFill>
                        </a:rPr>
                        <a:t>Familiarize with React Native and Firebase</a:t>
                      </a:r>
                      <a:endParaRPr sz="14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68575" marL="68575"/>
                </a:tc>
              </a:tr>
              <a:tr h="286200"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497ECC"/>
                          </a:solidFill>
                        </a:rPr>
                        <a:t>3</a:t>
                      </a:r>
                      <a:endParaRPr sz="1400" u="none" cap="none" strike="noStrike">
                        <a:solidFill>
                          <a:srgbClr val="497ECC"/>
                        </a:solidFill>
                      </a:endParaRPr>
                    </a:p>
                  </a:txBody>
                  <a:tcPr marT="45725" marB="45725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chemeClr val="dk1"/>
                          </a:solidFill>
                        </a:rPr>
                        <a:t>Understand the project</a:t>
                      </a:r>
                      <a:endParaRPr sz="14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68575" marL="68575"/>
                </a:tc>
              </a:tr>
              <a:tr h="286200"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497ECC"/>
                          </a:solidFill>
                        </a:rPr>
                        <a:t>4</a:t>
                      </a:r>
                      <a:endParaRPr sz="1400" u="none" cap="none" strike="noStrike">
                        <a:solidFill>
                          <a:srgbClr val="497ECC"/>
                        </a:solidFill>
                      </a:endParaRPr>
                    </a:p>
                  </a:txBody>
                  <a:tcPr marT="45725" marB="45725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chemeClr val="dk1"/>
                          </a:solidFill>
                        </a:rPr>
                        <a:t>Translate language of app</a:t>
                      </a:r>
                      <a:endParaRPr sz="14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68575" marL="68575"/>
                </a:tc>
              </a:tr>
              <a:tr h="286200"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7F9107"/>
                          </a:solidFill>
                        </a:rPr>
                        <a:t>5</a:t>
                      </a:r>
                      <a:endParaRPr sz="1400" u="none" cap="none" strike="noStrike">
                        <a:solidFill>
                          <a:srgbClr val="7F9107"/>
                        </a:solidFill>
                      </a:endParaRPr>
                    </a:p>
                  </a:txBody>
                  <a:tcPr marT="45725" marB="45725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chemeClr val="dk1"/>
                          </a:solidFill>
                        </a:rPr>
                        <a:t>Registration with email</a:t>
                      </a:r>
                      <a:endParaRPr sz="14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68575" marL="68575"/>
                </a:tc>
              </a:tr>
              <a:tr h="286200"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750000"/>
                          </a:solidFill>
                        </a:rPr>
                        <a:t>6</a:t>
                      </a:r>
                      <a:endParaRPr sz="1400" u="none" cap="none" strike="noStrike">
                        <a:solidFill>
                          <a:srgbClr val="750000"/>
                        </a:solidFill>
                      </a:endParaRPr>
                    </a:p>
                  </a:txBody>
                  <a:tcPr marT="45725" marB="45725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/>
                        <a:t>Remove tutorial after first sign in</a:t>
                      </a:r>
                      <a:endParaRPr sz="1400" u="none" cap="none" strike="noStrike"/>
                    </a:p>
                  </a:txBody>
                  <a:tcPr marT="45725" marB="45725" marR="68575" marL="68575"/>
                </a:tc>
              </a:tr>
              <a:tr h="286200"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7F9107"/>
                          </a:solidFill>
                        </a:rPr>
                        <a:t>7</a:t>
                      </a:r>
                      <a:endParaRPr sz="1400" u="none" cap="none" strike="noStrike">
                        <a:solidFill>
                          <a:srgbClr val="7F9107"/>
                        </a:solidFill>
                      </a:endParaRPr>
                    </a:p>
                  </a:txBody>
                  <a:tcPr marT="45725" marB="45725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chemeClr val="dk1"/>
                          </a:solidFill>
                        </a:rPr>
                        <a:t>See clinics nearby</a:t>
                      </a:r>
                      <a:endParaRPr sz="14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68575" marL="68575"/>
                </a:tc>
              </a:tr>
              <a:tr h="286200"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750000"/>
                          </a:solidFill>
                        </a:rPr>
                        <a:t>8</a:t>
                      </a:r>
                      <a:endParaRPr sz="1400" u="none" cap="none" strike="noStrike">
                        <a:solidFill>
                          <a:srgbClr val="750000"/>
                        </a:solidFill>
                      </a:endParaRPr>
                    </a:p>
                  </a:txBody>
                  <a:tcPr marT="45725" marB="45725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/>
                        <a:t>Redesign of application</a:t>
                      </a:r>
                      <a:endParaRPr sz="1400" u="none" cap="none" strike="noStrike"/>
                    </a:p>
                  </a:txBody>
                  <a:tcPr marT="45725" marB="45725" marR="68575" marL="68575"/>
                </a:tc>
              </a:tr>
              <a:tr h="286200"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750000"/>
                          </a:solidFill>
                        </a:rPr>
                        <a:t>9</a:t>
                      </a:r>
                      <a:endParaRPr sz="1400" u="none" cap="none" strike="noStrike">
                        <a:solidFill>
                          <a:srgbClr val="750000"/>
                        </a:solidFill>
                      </a:endParaRPr>
                    </a:p>
                  </a:txBody>
                  <a:tcPr marT="45725" marB="45725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/>
                        <a:t>Notifications</a:t>
                      </a:r>
                      <a:endParaRPr sz="1400" u="none" cap="none" strike="noStrike"/>
                    </a:p>
                  </a:txBody>
                  <a:tcPr marT="45725" marB="45725" marR="68575" marL="68575"/>
                </a:tc>
              </a:tr>
              <a:tr h="286200"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7F9107"/>
                          </a:solidFill>
                        </a:rPr>
                        <a:t>10</a:t>
                      </a:r>
                      <a:endParaRPr sz="1400" u="none" cap="none" strike="noStrike">
                        <a:solidFill>
                          <a:srgbClr val="7F9107"/>
                        </a:solidFill>
                      </a:endParaRPr>
                    </a:p>
                  </a:txBody>
                  <a:tcPr marT="45725" marB="45725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chemeClr val="dk1"/>
                          </a:solidFill>
                        </a:rPr>
                        <a:t>Cloud Functions</a:t>
                      </a:r>
                      <a:endParaRPr sz="14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68575" marL="68575"/>
                </a:tc>
              </a:tr>
              <a:tr h="286200"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750000"/>
                          </a:solidFill>
                        </a:rPr>
                        <a:t>11</a:t>
                      </a:r>
                      <a:endParaRPr sz="1400" u="none" cap="none" strike="noStrike">
                        <a:solidFill>
                          <a:srgbClr val="750000"/>
                        </a:solidFill>
                      </a:endParaRPr>
                    </a:p>
                  </a:txBody>
                  <a:tcPr marT="45725" marB="45725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/>
                        <a:t>Google maps API</a:t>
                      </a:r>
                      <a:endParaRPr sz="1400" u="none" cap="none" strike="noStrike"/>
                    </a:p>
                  </a:txBody>
                  <a:tcPr marT="45725" marB="45725" marR="68575" marL="68575"/>
                </a:tc>
              </a:tr>
              <a:tr h="286200"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750000"/>
                          </a:solidFill>
                        </a:rPr>
                        <a:t>12</a:t>
                      </a:r>
                      <a:endParaRPr sz="1400" u="none" cap="none" strike="noStrike">
                        <a:solidFill>
                          <a:srgbClr val="750000"/>
                        </a:solidFill>
                      </a:endParaRPr>
                    </a:p>
                  </a:txBody>
                  <a:tcPr marT="45725" marB="45725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/>
                        <a:t>Launch application in Testflight</a:t>
                      </a:r>
                      <a:endParaRPr sz="1400" u="none" cap="none" strike="noStrike"/>
                    </a:p>
                  </a:txBody>
                  <a:tcPr marT="45725" marB="45725" marR="68575" marL="68575"/>
                </a:tc>
              </a:tr>
              <a:tr h="286200"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7F9107"/>
                          </a:solidFill>
                        </a:rPr>
                        <a:t>13</a:t>
                      </a:r>
                      <a:endParaRPr sz="1400" u="none" cap="none" strike="noStrike">
                        <a:solidFill>
                          <a:srgbClr val="7F9107"/>
                        </a:solidFill>
                      </a:endParaRPr>
                    </a:p>
                  </a:txBody>
                  <a:tcPr marT="45725" marB="45725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/>
                        <a:t>User authentication</a:t>
                      </a:r>
                      <a:endParaRPr sz="1400" u="none" cap="none" strike="noStrike"/>
                    </a:p>
                  </a:txBody>
                  <a:tcPr marT="45725" marB="45725" marR="68575" marL="68575"/>
                </a:tc>
              </a:tr>
              <a:tr h="286200"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7F9107"/>
                          </a:solidFill>
                        </a:rPr>
                        <a:t>14</a:t>
                      </a:r>
                      <a:endParaRPr sz="1400" u="none" cap="none" strike="noStrike">
                        <a:solidFill>
                          <a:srgbClr val="7F9107"/>
                        </a:solidFill>
                      </a:endParaRPr>
                    </a:p>
                  </a:txBody>
                  <a:tcPr marT="45725" marB="45725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/>
                        <a:t>Twilio</a:t>
                      </a:r>
                      <a:endParaRPr sz="1400" u="none" cap="none" strike="noStrike"/>
                    </a:p>
                  </a:txBody>
                  <a:tcPr marT="45725" marB="45725" marR="68575" marL="68575"/>
                </a:tc>
              </a:tr>
              <a:tr h="286200"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7F9107"/>
                          </a:solidFill>
                        </a:rPr>
                        <a:t>15</a:t>
                      </a:r>
                      <a:endParaRPr sz="1400" u="none" cap="none" strike="noStrike">
                        <a:solidFill>
                          <a:srgbClr val="7F9107"/>
                        </a:solidFill>
                      </a:endParaRPr>
                    </a:p>
                  </a:txBody>
                  <a:tcPr marT="45725" marB="45725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/>
                        <a:t>Sign up text message</a:t>
                      </a:r>
                      <a:endParaRPr sz="1400" u="none" cap="none" strike="noStrike"/>
                    </a:p>
                  </a:txBody>
                  <a:tcPr marT="45725" marB="45725" marR="68575" marL="68575"/>
                </a:tc>
              </a:tr>
              <a:tr h="286200"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7F9107"/>
                          </a:solidFill>
                        </a:rPr>
                        <a:t>16</a:t>
                      </a:r>
                      <a:endParaRPr sz="1400" u="none" cap="none" strike="noStrike">
                        <a:solidFill>
                          <a:srgbClr val="7F9107"/>
                        </a:solidFill>
                      </a:endParaRPr>
                    </a:p>
                  </a:txBody>
                  <a:tcPr marT="45725" marB="45725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/>
                        <a:t>Display more clinics</a:t>
                      </a:r>
                      <a:endParaRPr sz="1400" u="none" cap="none" strike="noStrike"/>
                    </a:p>
                  </a:txBody>
                  <a:tcPr marT="45725" marB="45725" marR="68575" marL="68575"/>
                </a:tc>
              </a:tr>
            </a:tbl>
          </a:graphicData>
        </a:graphic>
      </p:graphicFrame>
      <p:sp>
        <p:nvSpPr>
          <p:cNvPr id="180" name="Google Shape;180;p4"/>
          <p:cNvSpPr/>
          <p:nvPr/>
        </p:nvSpPr>
        <p:spPr>
          <a:xfrm>
            <a:off x="0" y="-228331"/>
            <a:ext cx="7162981" cy="92333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b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81" name="Google Shape;181;p4"/>
          <p:cNvGraphicFramePr/>
          <p:nvPr/>
        </p:nvGraphicFramePr>
        <p:xfrm>
          <a:off x="4801393" y="130433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{719E0764-8698-4849-91E3-5FA4CB4C7850}</a:tableStyleId>
              </a:tblPr>
              <a:tblGrid>
                <a:gridCol w="329775"/>
                <a:gridCol w="3231775"/>
              </a:tblGrid>
              <a:tr h="190500"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750000"/>
                          </a:solidFill>
                        </a:rPr>
                        <a:t>17</a:t>
                      </a:r>
                      <a:endParaRPr sz="1400" u="none" cap="none" strike="noStrike">
                        <a:solidFill>
                          <a:srgbClr val="750000"/>
                        </a:solidFill>
                      </a:endParaRPr>
                    </a:p>
                  </a:txBody>
                  <a:tcPr marT="45725" marB="45725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/>
                        <a:t>Error if user is not in Miami</a:t>
                      </a:r>
                      <a:endParaRPr sz="1400" u="none" cap="none" strike="noStrike"/>
                    </a:p>
                  </a:txBody>
                  <a:tcPr marT="45725" marB="45725" marR="68575" marL="68575"/>
                </a:tc>
              </a:tr>
              <a:tr h="190500"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7F9107"/>
                          </a:solidFill>
                        </a:rPr>
                        <a:t>18</a:t>
                      </a:r>
                      <a:endParaRPr sz="1400" u="none" cap="none" strike="noStrike">
                        <a:solidFill>
                          <a:srgbClr val="7F9107"/>
                        </a:solidFill>
                      </a:endParaRPr>
                    </a:p>
                  </a:txBody>
                  <a:tcPr marT="45725" marB="45725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/>
                        <a:t>Organize clinics</a:t>
                      </a:r>
                      <a:endParaRPr sz="1400" u="none" cap="none" strike="noStrike"/>
                    </a:p>
                  </a:txBody>
                  <a:tcPr marT="45725" marB="45725" marR="68575" marL="68575"/>
                </a:tc>
              </a:tr>
              <a:tr h="190500"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750000"/>
                          </a:solidFill>
                        </a:rPr>
                        <a:t>19</a:t>
                      </a:r>
                      <a:endParaRPr sz="1400" u="none" cap="none" strike="noStrike">
                        <a:solidFill>
                          <a:srgbClr val="750000"/>
                        </a:solidFill>
                      </a:endParaRPr>
                    </a:p>
                  </a:txBody>
                  <a:tcPr marT="45725" marB="45725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/>
                        <a:t>Map navigation</a:t>
                      </a:r>
                      <a:endParaRPr sz="1400" u="none" cap="none" strike="noStrike"/>
                    </a:p>
                  </a:txBody>
                  <a:tcPr marT="45725" marB="45725" marR="68575" marL="68575"/>
                </a:tc>
              </a:tr>
              <a:tr h="180975"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750000"/>
                          </a:solidFill>
                        </a:rPr>
                        <a:t>20</a:t>
                      </a:r>
                      <a:endParaRPr sz="1400" u="none" cap="none" strike="noStrike">
                        <a:solidFill>
                          <a:srgbClr val="750000"/>
                        </a:solidFill>
                      </a:endParaRPr>
                    </a:p>
                  </a:txBody>
                  <a:tcPr marT="45725" marB="45725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/>
                        <a:t>Clinics Sorting</a:t>
                      </a:r>
                      <a:endParaRPr sz="1400" u="none" cap="none" strike="noStrike"/>
                    </a:p>
                  </a:txBody>
                  <a:tcPr marT="45725" marB="45725" marR="68575" marL="68575"/>
                </a:tc>
              </a:tr>
              <a:tr h="190500"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7F9107"/>
                          </a:solidFill>
                        </a:rPr>
                        <a:t>21</a:t>
                      </a:r>
                      <a:endParaRPr sz="1400" u="none" cap="none" strike="noStrike">
                        <a:solidFill>
                          <a:srgbClr val="7F9107"/>
                        </a:solidFill>
                      </a:endParaRPr>
                    </a:p>
                  </a:txBody>
                  <a:tcPr marT="45725" marB="45725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/>
                        <a:t>SMS notifications</a:t>
                      </a:r>
                      <a:endParaRPr sz="1400" u="none" cap="none" strike="noStrike"/>
                    </a:p>
                  </a:txBody>
                  <a:tcPr marT="45725" marB="45725" marR="68575" marL="68575"/>
                </a:tc>
              </a:tr>
              <a:tr h="190500"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750000"/>
                          </a:solidFill>
                        </a:rPr>
                        <a:t>22</a:t>
                      </a:r>
                      <a:endParaRPr sz="1400" u="none" cap="none" strike="noStrike">
                        <a:solidFill>
                          <a:srgbClr val="750000"/>
                        </a:solidFill>
                      </a:endParaRPr>
                    </a:p>
                  </a:txBody>
                  <a:tcPr marT="45725" marB="45725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/>
                        <a:t>Sign out</a:t>
                      </a:r>
                      <a:endParaRPr sz="1400" u="none" cap="none" strike="noStrike"/>
                    </a:p>
                  </a:txBody>
                  <a:tcPr marT="45725" marB="45725" marR="68575" marL="68575"/>
                </a:tc>
              </a:tr>
              <a:tr h="190500"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497ECC"/>
                          </a:solidFill>
                        </a:rPr>
                        <a:t>23</a:t>
                      </a:r>
                      <a:endParaRPr sz="1400" u="none" cap="none" strike="noStrike">
                        <a:solidFill>
                          <a:srgbClr val="497ECC"/>
                        </a:solidFill>
                      </a:endParaRPr>
                    </a:p>
                  </a:txBody>
                  <a:tcPr marT="45725" marB="45725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chemeClr val="dk1"/>
                          </a:solidFill>
                        </a:rPr>
                        <a:t>Change password</a:t>
                      </a:r>
                      <a:endParaRPr sz="14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68575" marL="68575"/>
                </a:tc>
              </a:tr>
              <a:tr h="190500"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497ECC"/>
                          </a:solidFill>
                        </a:rPr>
                        <a:t>24</a:t>
                      </a:r>
                      <a:endParaRPr sz="1400" u="none" cap="none" strike="noStrike">
                        <a:solidFill>
                          <a:srgbClr val="497ECC"/>
                        </a:solidFill>
                      </a:endParaRPr>
                    </a:p>
                  </a:txBody>
                  <a:tcPr marT="45725" marB="45725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chemeClr val="dk1"/>
                          </a:solidFill>
                        </a:rPr>
                        <a:t>Add information</a:t>
                      </a:r>
                      <a:endParaRPr sz="14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68575" marL="68575"/>
                </a:tc>
              </a:tr>
              <a:tr h="190500"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497ECC"/>
                          </a:solidFill>
                        </a:rPr>
                        <a:t>25</a:t>
                      </a:r>
                      <a:endParaRPr sz="1400" u="none" cap="none" strike="noStrike">
                        <a:solidFill>
                          <a:srgbClr val="497ECC"/>
                        </a:solidFill>
                      </a:endParaRPr>
                    </a:p>
                  </a:txBody>
                  <a:tcPr marT="45725" marB="45725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chemeClr val="dk1"/>
                          </a:solidFill>
                        </a:rPr>
                        <a:t>Password recovery</a:t>
                      </a:r>
                      <a:endParaRPr sz="14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68575" marL="68575"/>
                </a:tc>
              </a:tr>
              <a:tr h="190500"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750000"/>
                          </a:solidFill>
                        </a:rPr>
                        <a:t>26</a:t>
                      </a:r>
                      <a:endParaRPr sz="1400" u="none" cap="none" strike="noStrike">
                        <a:solidFill>
                          <a:srgbClr val="750000"/>
                        </a:solidFill>
                      </a:endParaRPr>
                    </a:p>
                  </a:txBody>
                  <a:tcPr marT="45725" marB="45725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/>
                        <a:t>Tips and Tricks</a:t>
                      </a:r>
                      <a:endParaRPr sz="1400" u="none" cap="none" strike="noStrike"/>
                    </a:p>
                  </a:txBody>
                  <a:tcPr marT="45725" marB="45725" marR="68575" marL="68575"/>
                </a:tc>
              </a:tr>
              <a:tr h="190500"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7F9107"/>
                          </a:solidFill>
                        </a:rPr>
                        <a:t>27</a:t>
                      </a:r>
                      <a:endParaRPr sz="1400" u="none" cap="none" strike="noStrike">
                        <a:solidFill>
                          <a:srgbClr val="7F9107"/>
                        </a:solidFill>
                      </a:endParaRPr>
                    </a:p>
                  </a:txBody>
                  <a:tcPr marT="45725" marB="45725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/>
                        <a:t>Learn</a:t>
                      </a:r>
                      <a:endParaRPr sz="1400" u="none" cap="none" strike="noStrike"/>
                    </a:p>
                  </a:txBody>
                  <a:tcPr marT="45725" marB="45725" marR="68575" marL="68575"/>
                </a:tc>
              </a:tr>
              <a:tr h="190500"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497ECC"/>
                          </a:solidFill>
                        </a:rPr>
                        <a:t>28</a:t>
                      </a:r>
                      <a:endParaRPr sz="1400" u="none" cap="none" strike="noStrike">
                        <a:solidFill>
                          <a:srgbClr val="497ECC"/>
                        </a:solidFill>
                      </a:endParaRPr>
                    </a:p>
                  </a:txBody>
                  <a:tcPr marT="45725" marB="45725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chemeClr val="dk1"/>
                          </a:solidFill>
                        </a:rPr>
                        <a:t>Review Code</a:t>
                      </a:r>
                      <a:endParaRPr sz="14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68575" marL="68575"/>
                </a:tc>
              </a:tr>
              <a:tr h="190500"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497ECC"/>
                          </a:solidFill>
                        </a:rPr>
                        <a:t>29</a:t>
                      </a:r>
                      <a:endParaRPr sz="1400" u="none" cap="none" strike="noStrike">
                        <a:solidFill>
                          <a:srgbClr val="497ECC"/>
                        </a:solidFill>
                      </a:endParaRPr>
                    </a:p>
                  </a:txBody>
                  <a:tcPr marT="45725" marB="45725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chemeClr val="dk1"/>
                          </a:solidFill>
                        </a:rPr>
                        <a:t>Documentation</a:t>
                      </a:r>
                      <a:endParaRPr sz="14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68575" marL="68575"/>
                </a:tc>
              </a:tr>
              <a:tr h="190500"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497ECC"/>
                          </a:solidFill>
                        </a:rPr>
                        <a:t>30</a:t>
                      </a:r>
                      <a:endParaRPr sz="1400" u="none" cap="none" strike="noStrike">
                        <a:solidFill>
                          <a:srgbClr val="497ECC"/>
                        </a:solidFill>
                      </a:endParaRPr>
                    </a:p>
                  </a:txBody>
                  <a:tcPr marT="45725" marB="45725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chemeClr val="dk1"/>
                          </a:solidFill>
                        </a:rPr>
                        <a:t>Videos</a:t>
                      </a:r>
                      <a:endParaRPr sz="14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68575" marL="68575"/>
                </a:tc>
              </a:tr>
              <a:tr h="190500"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497ECC"/>
                          </a:solidFill>
                        </a:rPr>
                        <a:t>31</a:t>
                      </a:r>
                      <a:endParaRPr sz="1400" u="none" cap="none" strike="noStrike">
                        <a:solidFill>
                          <a:srgbClr val="497ECC"/>
                        </a:solidFill>
                      </a:endParaRPr>
                    </a:p>
                  </a:txBody>
                  <a:tcPr marT="45725" marB="45725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chemeClr val="dk1"/>
                          </a:solidFill>
                        </a:rPr>
                        <a:t>Poster</a:t>
                      </a:r>
                      <a:endParaRPr sz="14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68575" marL="68575"/>
                </a:tc>
              </a:tr>
              <a:tr h="190500"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497ECC"/>
                          </a:solidFill>
                        </a:rPr>
                        <a:t>32</a:t>
                      </a:r>
                      <a:endParaRPr sz="1400" u="none" cap="none" strike="noStrike">
                        <a:solidFill>
                          <a:srgbClr val="497ECC"/>
                        </a:solidFill>
                      </a:endParaRPr>
                    </a:p>
                  </a:txBody>
                  <a:tcPr marT="45725" marB="45725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chemeClr val="dk1"/>
                          </a:solidFill>
                        </a:rPr>
                        <a:t>Presentation</a:t>
                      </a:r>
                      <a:endParaRPr sz="14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68575" marL="68575"/>
                </a:tc>
              </a:tr>
            </a:tbl>
          </a:graphicData>
        </a:graphic>
      </p:graphicFrame>
      <p:sp>
        <p:nvSpPr>
          <p:cNvPr id="182" name="Google Shape;182;p4"/>
          <p:cNvSpPr/>
          <p:nvPr/>
        </p:nvSpPr>
        <p:spPr>
          <a:xfrm>
            <a:off x="4800600" y="1304489"/>
            <a:ext cx="9144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b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3" name="Google Shape;183;p4"/>
          <p:cNvSpPr/>
          <p:nvPr/>
        </p:nvSpPr>
        <p:spPr>
          <a:xfrm>
            <a:off x="927847" y="6279776"/>
            <a:ext cx="242047" cy="242048"/>
          </a:xfrm>
          <a:prstGeom prst="rect">
            <a:avLst/>
          </a:prstGeom>
          <a:solidFill>
            <a:srgbClr val="7F910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" name="Google Shape;184;p4"/>
          <p:cNvSpPr/>
          <p:nvPr/>
        </p:nvSpPr>
        <p:spPr>
          <a:xfrm>
            <a:off x="1967029" y="6293223"/>
            <a:ext cx="242047" cy="242048"/>
          </a:xfrm>
          <a:prstGeom prst="rect">
            <a:avLst/>
          </a:prstGeom>
          <a:solidFill>
            <a:srgbClr val="750000"/>
          </a:solidFill>
          <a:ln cap="flat" cmpd="sng" w="9525">
            <a:solidFill>
              <a:srgbClr val="08568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C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p4"/>
          <p:cNvSpPr/>
          <p:nvPr/>
        </p:nvSpPr>
        <p:spPr>
          <a:xfrm>
            <a:off x="3015899" y="6293223"/>
            <a:ext cx="242047" cy="242048"/>
          </a:xfrm>
          <a:prstGeom prst="rect">
            <a:avLst/>
          </a:prstGeom>
          <a:solidFill>
            <a:srgbClr val="35A9ED"/>
          </a:solidFill>
          <a:ln cap="flat" cmpd="sng" w="9525">
            <a:solidFill>
              <a:srgbClr val="08568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497EC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6" name="Google Shape;186;p4"/>
          <p:cNvSpPr txBox="1"/>
          <p:nvPr/>
        </p:nvSpPr>
        <p:spPr>
          <a:xfrm>
            <a:off x="1160206" y="6279776"/>
            <a:ext cx="927847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Moises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" name="Google Shape;187;p4"/>
          <p:cNvSpPr txBox="1"/>
          <p:nvPr/>
        </p:nvSpPr>
        <p:spPr>
          <a:xfrm>
            <a:off x="2209076" y="6279777"/>
            <a:ext cx="797135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Eduardo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p4"/>
          <p:cNvSpPr txBox="1"/>
          <p:nvPr/>
        </p:nvSpPr>
        <p:spPr>
          <a:xfrm>
            <a:off x="3257946" y="6293223"/>
            <a:ext cx="1686088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Moises and Eduardo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5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Use Case</a:t>
            </a:r>
            <a:endParaRPr/>
          </a:p>
        </p:txBody>
      </p:sp>
      <p:sp>
        <p:nvSpPr>
          <p:cNvPr id="195" name="Google Shape;195;p5"/>
          <p:cNvSpPr txBox="1"/>
          <p:nvPr>
            <p:ph idx="1" type="body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2575" lvl="0" marL="282575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t/>
            </a:r>
            <a:endParaRPr/>
          </a:p>
        </p:txBody>
      </p:sp>
      <p:pic>
        <p:nvPicPr>
          <p:cNvPr id="196" name="Google Shape;196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87325" y="1483450"/>
            <a:ext cx="7369351" cy="4267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6"/>
          <p:cNvSpPr txBox="1"/>
          <p:nvPr>
            <p:ph type="title"/>
          </p:nvPr>
        </p:nvSpPr>
        <p:spPr>
          <a:xfrm>
            <a:off x="779463" y="381000"/>
            <a:ext cx="805973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Sequence Diagram</a:t>
            </a:r>
            <a:endParaRPr/>
          </a:p>
        </p:txBody>
      </p:sp>
      <p:pic>
        <p:nvPicPr>
          <p:cNvPr id="203" name="Google Shape;203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73100" y="1504525"/>
            <a:ext cx="5597776" cy="4396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7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System Design: Architecture</a:t>
            </a:r>
            <a:endParaRPr/>
          </a:p>
        </p:txBody>
      </p:sp>
      <p:pic>
        <p:nvPicPr>
          <p:cNvPr id="210" name="Google Shape;210;p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2800" y="1828800"/>
            <a:ext cx="8460425" cy="3848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9"/>
          <p:cNvSpPr txBox="1"/>
          <p:nvPr>
            <p:ph type="title"/>
          </p:nvPr>
        </p:nvSpPr>
        <p:spPr>
          <a:xfrm>
            <a:off x="780250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System Decomposition</a:t>
            </a:r>
            <a:endParaRPr/>
          </a:p>
        </p:txBody>
      </p:sp>
      <p:sp>
        <p:nvSpPr>
          <p:cNvPr id="217" name="Google Shape;217;p9"/>
          <p:cNvSpPr txBox="1"/>
          <p:nvPr>
            <p:ph idx="1" type="body"/>
          </p:nvPr>
        </p:nvSpPr>
        <p:spPr>
          <a:xfrm>
            <a:off x="779463" y="1828800"/>
            <a:ext cx="7583400" cy="42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l">
              <a:spcBef>
                <a:spcPts val="2000"/>
              </a:spcBef>
              <a:spcAft>
                <a:spcPts val="0"/>
              </a:spcAft>
              <a:buSzPts val="1800"/>
              <a:buChar char="⚫"/>
            </a:pPr>
            <a:r>
              <a:rPr lang="en-US"/>
              <a:t>One main folder called “Src”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⚫"/>
            </a:pPr>
            <a:r>
              <a:rPr lang="en-US"/>
              <a:t>Different components stored outside the main folder but inside the project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⚫"/>
            </a:pPr>
            <a:r>
              <a:rPr lang="en-US"/>
              <a:t>Components were accessed and used on a need basis.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⚫"/>
            </a:pPr>
            <a:r>
              <a:rPr lang="en-US"/>
              <a:t>There are different type of components that we used: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⚫"/>
            </a:pPr>
            <a:r>
              <a:rPr lang="en-US"/>
              <a:t>Views (UI)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⚫"/>
            </a:pPr>
            <a:r>
              <a:rPr lang="en-US"/>
              <a:t>Cloud functions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⚫"/>
            </a:pPr>
            <a:r>
              <a:rPr lang="en-US"/>
              <a:t>Context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⚫"/>
            </a:pPr>
            <a:r>
              <a:rPr lang="en-US"/>
              <a:t>Components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0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Class Diagram</a:t>
            </a:r>
            <a:endParaRPr/>
          </a:p>
        </p:txBody>
      </p:sp>
      <p:sp>
        <p:nvSpPr>
          <p:cNvPr id="224" name="Google Shape;224;p10"/>
          <p:cNvSpPr txBox="1"/>
          <p:nvPr>
            <p:ph idx="1" type="body"/>
          </p:nvPr>
        </p:nvSpPr>
        <p:spPr>
          <a:xfrm>
            <a:off x="779463" y="1763075"/>
            <a:ext cx="7583400" cy="42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None/>
            </a:pPr>
            <a:r>
              <a:t/>
            </a:r>
            <a:endParaRPr/>
          </a:p>
        </p:txBody>
      </p:sp>
      <p:pic>
        <p:nvPicPr>
          <p:cNvPr id="225" name="Google Shape;225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82300" y="1875940"/>
            <a:ext cx="6201700" cy="3873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gold">
  <a:themeElements>
    <a:clrScheme name="Revolution">
      <a:dk1>
        <a:srgbClr val="000000"/>
      </a:dk1>
      <a:lt1>
        <a:srgbClr val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2013-04-25T14:14:17Z</dcterms:created>
  <dc:creator>Ivana Rodriguez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0x0101005CCB4381D0D49049A3E375464706030D</vt:lpwstr>
  </property>
</Properties>
</file>