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sldIdLst>
    <p:sldId id="256"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443"/>
    <p:restoredTop sz="94699"/>
  </p:normalViewPr>
  <p:slideViewPr>
    <p:cSldViewPr>
      <p:cViewPr>
        <p:scale>
          <a:sx n="25" d="100"/>
          <a:sy n="25" d="100"/>
        </p:scale>
        <p:origin x="3152" y="-416"/>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4AB82F-148A-684E-9D36-1C53099E3F8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A1D16441-E0C5-F34D-B794-FBB34BD3EF11}"/>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4253C00-568D-C44C-96C3-5CA53EA89647}" type="datetime1">
              <a:rPr lang="en-US" altLang="en-US"/>
              <a:pPr>
                <a:defRPr/>
              </a:pPr>
              <a:t>4/26/20</a:t>
            </a:fld>
            <a:endParaRPr lang="en-US" altLang="en-US"/>
          </a:p>
        </p:txBody>
      </p:sp>
      <p:sp>
        <p:nvSpPr>
          <p:cNvPr id="4" name="Slide Image Placeholder 3">
            <a:extLst>
              <a:ext uri="{FF2B5EF4-FFF2-40B4-BE49-F238E27FC236}">
                <a16:creationId xmlns:a16="http://schemas.microsoft.com/office/drawing/2014/main" id="{563F8C77-13FD-0942-9F41-2A94505AFB89}"/>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B19031AD-0EAC-E248-A0AB-CCF2836E284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801CB36-533A-CF46-A274-39959C8801A1}"/>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7E55B90-C3E5-2549-9E68-3B855D07C7B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3E91E20-DF4D-F84D-B5D4-2660D088FBA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16BF3796-1910-1046-B435-9A1C4FEA33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17B24110-7AB0-BB4C-A24E-50BCAD56943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4ECC2192-B851-AA45-8534-B9FB52DDF8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31A6229-7EE3-B34C-815D-7D747CE66656}" type="slidenum">
              <a:rPr lang="en-US" altLang="en-US">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46F3794-7C2A-7840-9540-A5557F6056F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9455D4E-A9AD-E145-8CE8-72AA8767CD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125BCE3-AB13-2649-92ED-2DAC832314F6}"/>
              </a:ext>
            </a:extLst>
          </p:cNvPr>
          <p:cNvSpPr>
            <a:spLocks noGrp="1" noChangeArrowheads="1"/>
          </p:cNvSpPr>
          <p:nvPr>
            <p:ph type="sldNum" sz="quarter" idx="12"/>
          </p:nvPr>
        </p:nvSpPr>
        <p:spPr>
          <a:ln/>
        </p:spPr>
        <p:txBody>
          <a:bodyPr/>
          <a:lstStyle>
            <a:lvl1pPr>
              <a:defRPr/>
            </a:lvl1pPr>
          </a:lstStyle>
          <a:p>
            <a:pPr>
              <a:defRPr/>
            </a:pPr>
            <a:fld id="{4DBB2375-E83C-5E4B-BAC4-8B072953BC6C}" type="slidenum">
              <a:rPr lang="en-US" altLang="en-US"/>
              <a:pPr>
                <a:defRPr/>
              </a:pPr>
              <a:t>‹#›</a:t>
            </a:fld>
            <a:endParaRPr lang="en-US" altLang="en-US"/>
          </a:p>
        </p:txBody>
      </p:sp>
    </p:spTree>
    <p:extLst>
      <p:ext uri="{BB962C8B-B14F-4D97-AF65-F5344CB8AC3E}">
        <p14:creationId xmlns:p14="http://schemas.microsoft.com/office/powerpoint/2010/main" val="3467958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ADFB00F-AD44-5D4B-AD5B-AAE61C2132E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CF29BB8-1C1F-344B-BA10-550D52CA35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72E51C3-A9F3-D24D-8372-2E35F4CB7DF7}"/>
              </a:ext>
            </a:extLst>
          </p:cNvPr>
          <p:cNvSpPr>
            <a:spLocks noGrp="1" noChangeArrowheads="1"/>
          </p:cNvSpPr>
          <p:nvPr>
            <p:ph type="sldNum" sz="quarter" idx="12"/>
          </p:nvPr>
        </p:nvSpPr>
        <p:spPr>
          <a:ln/>
        </p:spPr>
        <p:txBody>
          <a:bodyPr/>
          <a:lstStyle>
            <a:lvl1pPr>
              <a:defRPr/>
            </a:lvl1pPr>
          </a:lstStyle>
          <a:p>
            <a:pPr>
              <a:defRPr/>
            </a:pPr>
            <a:fld id="{8F7EA1B3-7ECB-D448-BDD4-388B7002667F}" type="slidenum">
              <a:rPr lang="en-US" altLang="en-US"/>
              <a:pPr>
                <a:defRPr/>
              </a:pPr>
              <a:t>‹#›</a:t>
            </a:fld>
            <a:endParaRPr lang="en-US" altLang="en-US"/>
          </a:p>
        </p:txBody>
      </p:sp>
    </p:spTree>
    <p:extLst>
      <p:ext uri="{BB962C8B-B14F-4D97-AF65-F5344CB8AC3E}">
        <p14:creationId xmlns:p14="http://schemas.microsoft.com/office/powerpoint/2010/main" val="1632484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B5BEABB-FAB6-6740-B43F-EAD15ABE027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65F6E5B-67B6-554F-99AD-8A61DB4FD9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D362A62-68DE-EC48-BF1A-1CEA27C02FAB}"/>
              </a:ext>
            </a:extLst>
          </p:cNvPr>
          <p:cNvSpPr>
            <a:spLocks noGrp="1" noChangeArrowheads="1"/>
          </p:cNvSpPr>
          <p:nvPr>
            <p:ph type="sldNum" sz="quarter" idx="12"/>
          </p:nvPr>
        </p:nvSpPr>
        <p:spPr>
          <a:ln/>
        </p:spPr>
        <p:txBody>
          <a:bodyPr/>
          <a:lstStyle>
            <a:lvl1pPr>
              <a:defRPr/>
            </a:lvl1pPr>
          </a:lstStyle>
          <a:p>
            <a:pPr>
              <a:defRPr/>
            </a:pPr>
            <a:fld id="{FCA5913F-251B-7B4E-AFC5-01A7CBCD098C}" type="slidenum">
              <a:rPr lang="en-US" altLang="en-US"/>
              <a:pPr>
                <a:defRPr/>
              </a:pPr>
              <a:t>‹#›</a:t>
            </a:fld>
            <a:endParaRPr lang="en-US" altLang="en-US"/>
          </a:p>
        </p:txBody>
      </p:sp>
    </p:spTree>
    <p:extLst>
      <p:ext uri="{BB962C8B-B14F-4D97-AF65-F5344CB8AC3E}">
        <p14:creationId xmlns:p14="http://schemas.microsoft.com/office/powerpoint/2010/main" val="3302826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2E4E1D8-E5EF-7A46-8FEE-3211674EB02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D8B60CA-689C-4B44-8BE2-80F81DFC57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4A62BDA-5397-4B44-80E3-4EBFA8440877}"/>
              </a:ext>
            </a:extLst>
          </p:cNvPr>
          <p:cNvSpPr>
            <a:spLocks noGrp="1" noChangeArrowheads="1"/>
          </p:cNvSpPr>
          <p:nvPr>
            <p:ph type="sldNum" sz="quarter" idx="12"/>
          </p:nvPr>
        </p:nvSpPr>
        <p:spPr>
          <a:ln/>
        </p:spPr>
        <p:txBody>
          <a:bodyPr/>
          <a:lstStyle>
            <a:lvl1pPr>
              <a:defRPr/>
            </a:lvl1pPr>
          </a:lstStyle>
          <a:p>
            <a:pPr>
              <a:defRPr/>
            </a:pPr>
            <a:fld id="{08A5D987-0998-3842-B2E9-F0A1891970C8}" type="slidenum">
              <a:rPr lang="en-US" altLang="en-US"/>
              <a:pPr>
                <a:defRPr/>
              </a:pPr>
              <a:t>‹#›</a:t>
            </a:fld>
            <a:endParaRPr lang="en-US" altLang="en-US"/>
          </a:p>
        </p:txBody>
      </p:sp>
    </p:spTree>
    <p:extLst>
      <p:ext uri="{BB962C8B-B14F-4D97-AF65-F5344CB8AC3E}">
        <p14:creationId xmlns:p14="http://schemas.microsoft.com/office/powerpoint/2010/main" val="1291610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9EE4D46-AD69-0F4C-8592-BCFB3DFA09C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DB5F195-0D31-264F-8C41-4472A71A6F7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CB37CFD-1F71-7843-A11C-F060808B5A37}"/>
              </a:ext>
            </a:extLst>
          </p:cNvPr>
          <p:cNvSpPr>
            <a:spLocks noGrp="1" noChangeArrowheads="1"/>
          </p:cNvSpPr>
          <p:nvPr>
            <p:ph type="sldNum" sz="quarter" idx="12"/>
          </p:nvPr>
        </p:nvSpPr>
        <p:spPr>
          <a:ln/>
        </p:spPr>
        <p:txBody>
          <a:bodyPr/>
          <a:lstStyle>
            <a:lvl1pPr>
              <a:defRPr/>
            </a:lvl1pPr>
          </a:lstStyle>
          <a:p>
            <a:pPr>
              <a:defRPr/>
            </a:pPr>
            <a:fld id="{4886C0A8-F532-7140-96CA-23E91F7A45C6}" type="slidenum">
              <a:rPr lang="en-US" altLang="en-US"/>
              <a:pPr>
                <a:defRPr/>
              </a:pPr>
              <a:t>‹#›</a:t>
            </a:fld>
            <a:endParaRPr lang="en-US" altLang="en-US"/>
          </a:p>
        </p:txBody>
      </p:sp>
    </p:spTree>
    <p:extLst>
      <p:ext uri="{BB962C8B-B14F-4D97-AF65-F5344CB8AC3E}">
        <p14:creationId xmlns:p14="http://schemas.microsoft.com/office/powerpoint/2010/main" val="701919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9A1DEEA-5962-7644-80DC-B25670F5571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84926B2-26D9-2E4F-BE24-2F7A4FD75B5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94EBDF3-ACD1-B14E-9336-D5180302C5B7}"/>
              </a:ext>
            </a:extLst>
          </p:cNvPr>
          <p:cNvSpPr>
            <a:spLocks noGrp="1" noChangeArrowheads="1"/>
          </p:cNvSpPr>
          <p:nvPr>
            <p:ph type="sldNum" sz="quarter" idx="12"/>
          </p:nvPr>
        </p:nvSpPr>
        <p:spPr>
          <a:ln/>
        </p:spPr>
        <p:txBody>
          <a:bodyPr/>
          <a:lstStyle>
            <a:lvl1pPr>
              <a:defRPr/>
            </a:lvl1pPr>
          </a:lstStyle>
          <a:p>
            <a:pPr>
              <a:defRPr/>
            </a:pPr>
            <a:fld id="{03036A1F-147B-1F42-96D2-19EA155C9020}" type="slidenum">
              <a:rPr lang="en-US" altLang="en-US"/>
              <a:pPr>
                <a:defRPr/>
              </a:pPr>
              <a:t>‹#›</a:t>
            </a:fld>
            <a:endParaRPr lang="en-US" altLang="en-US"/>
          </a:p>
        </p:txBody>
      </p:sp>
    </p:spTree>
    <p:extLst>
      <p:ext uri="{BB962C8B-B14F-4D97-AF65-F5344CB8AC3E}">
        <p14:creationId xmlns:p14="http://schemas.microsoft.com/office/powerpoint/2010/main" val="2143892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3CDE9DC-B96F-E34D-B730-B12078C542F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08771290-D641-3349-AB0D-8F49380B8C2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0EAD5F6E-D2E8-0348-90F3-C262FAFEB498}"/>
              </a:ext>
            </a:extLst>
          </p:cNvPr>
          <p:cNvSpPr>
            <a:spLocks noGrp="1" noChangeArrowheads="1"/>
          </p:cNvSpPr>
          <p:nvPr>
            <p:ph type="sldNum" sz="quarter" idx="12"/>
          </p:nvPr>
        </p:nvSpPr>
        <p:spPr>
          <a:ln/>
        </p:spPr>
        <p:txBody>
          <a:bodyPr/>
          <a:lstStyle>
            <a:lvl1pPr>
              <a:defRPr/>
            </a:lvl1pPr>
          </a:lstStyle>
          <a:p>
            <a:pPr>
              <a:defRPr/>
            </a:pPr>
            <a:fld id="{EBF70213-3FC0-2443-B3F9-779DE41393B8}" type="slidenum">
              <a:rPr lang="en-US" altLang="en-US"/>
              <a:pPr>
                <a:defRPr/>
              </a:pPr>
              <a:t>‹#›</a:t>
            </a:fld>
            <a:endParaRPr lang="en-US" altLang="en-US"/>
          </a:p>
        </p:txBody>
      </p:sp>
    </p:spTree>
    <p:extLst>
      <p:ext uri="{BB962C8B-B14F-4D97-AF65-F5344CB8AC3E}">
        <p14:creationId xmlns:p14="http://schemas.microsoft.com/office/powerpoint/2010/main" val="1330736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ECC101F2-9B25-7F4B-BFA7-B5E8352A9D7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8537F17-5990-834B-B9B0-46DCAD1D77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F9E8A6A-2C60-2441-B406-0BD2E503FD90}"/>
              </a:ext>
            </a:extLst>
          </p:cNvPr>
          <p:cNvSpPr>
            <a:spLocks noGrp="1" noChangeArrowheads="1"/>
          </p:cNvSpPr>
          <p:nvPr>
            <p:ph type="sldNum" sz="quarter" idx="12"/>
          </p:nvPr>
        </p:nvSpPr>
        <p:spPr>
          <a:ln/>
        </p:spPr>
        <p:txBody>
          <a:bodyPr/>
          <a:lstStyle>
            <a:lvl1pPr>
              <a:defRPr/>
            </a:lvl1pPr>
          </a:lstStyle>
          <a:p>
            <a:pPr>
              <a:defRPr/>
            </a:pPr>
            <a:fld id="{12D403A5-EFCE-D942-A9AF-CB0C6A9B8B0C}" type="slidenum">
              <a:rPr lang="en-US" altLang="en-US"/>
              <a:pPr>
                <a:defRPr/>
              </a:pPr>
              <a:t>‹#›</a:t>
            </a:fld>
            <a:endParaRPr lang="en-US" altLang="en-US"/>
          </a:p>
        </p:txBody>
      </p:sp>
    </p:spTree>
    <p:extLst>
      <p:ext uri="{BB962C8B-B14F-4D97-AF65-F5344CB8AC3E}">
        <p14:creationId xmlns:p14="http://schemas.microsoft.com/office/powerpoint/2010/main" val="2949465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A849012-057C-2342-8997-C969D71E23A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6D10DC33-2081-E745-954F-702D350BA7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874CD47E-6CD1-7347-BB7D-CD6B7766B2D2}"/>
              </a:ext>
            </a:extLst>
          </p:cNvPr>
          <p:cNvSpPr>
            <a:spLocks noGrp="1" noChangeArrowheads="1"/>
          </p:cNvSpPr>
          <p:nvPr>
            <p:ph type="sldNum" sz="quarter" idx="12"/>
          </p:nvPr>
        </p:nvSpPr>
        <p:spPr>
          <a:ln/>
        </p:spPr>
        <p:txBody>
          <a:bodyPr/>
          <a:lstStyle>
            <a:lvl1pPr>
              <a:defRPr/>
            </a:lvl1pPr>
          </a:lstStyle>
          <a:p>
            <a:pPr>
              <a:defRPr/>
            </a:pPr>
            <a:fld id="{104F0EDD-B634-E04B-95D0-203BABC770F9}" type="slidenum">
              <a:rPr lang="en-US" altLang="en-US"/>
              <a:pPr>
                <a:defRPr/>
              </a:pPr>
              <a:t>‹#›</a:t>
            </a:fld>
            <a:endParaRPr lang="en-US" altLang="en-US"/>
          </a:p>
        </p:txBody>
      </p:sp>
    </p:spTree>
    <p:extLst>
      <p:ext uri="{BB962C8B-B14F-4D97-AF65-F5344CB8AC3E}">
        <p14:creationId xmlns:p14="http://schemas.microsoft.com/office/powerpoint/2010/main" val="4109206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2204692-E960-9B4D-A8D0-6464CABA11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7831CE2-27D7-4A46-8030-8A0500ECFE8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82C7EE9-93F7-F54B-90ED-7EC82930B542}"/>
              </a:ext>
            </a:extLst>
          </p:cNvPr>
          <p:cNvSpPr>
            <a:spLocks noGrp="1" noChangeArrowheads="1"/>
          </p:cNvSpPr>
          <p:nvPr>
            <p:ph type="sldNum" sz="quarter" idx="12"/>
          </p:nvPr>
        </p:nvSpPr>
        <p:spPr>
          <a:ln/>
        </p:spPr>
        <p:txBody>
          <a:bodyPr/>
          <a:lstStyle>
            <a:lvl1pPr>
              <a:defRPr/>
            </a:lvl1pPr>
          </a:lstStyle>
          <a:p>
            <a:pPr>
              <a:defRPr/>
            </a:pPr>
            <a:fld id="{3392B0B2-67FA-4C4B-AFFC-40D5F4D3783D}" type="slidenum">
              <a:rPr lang="en-US" altLang="en-US"/>
              <a:pPr>
                <a:defRPr/>
              </a:pPr>
              <a:t>‹#›</a:t>
            </a:fld>
            <a:endParaRPr lang="en-US" altLang="en-US"/>
          </a:p>
        </p:txBody>
      </p:sp>
    </p:spTree>
    <p:extLst>
      <p:ext uri="{BB962C8B-B14F-4D97-AF65-F5344CB8AC3E}">
        <p14:creationId xmlns:p14="http://schemas.microsoft.com/office/powerpoint/2010/main" val="3588199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49C827C-AF76-3A4A-8E1F-928F1479397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780A168-A7C7-C44E-8E90-BB1BA8223B3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E529F5B-3675-184B-A595-9F8108476256}"/>
              </a:ext>
            </a:extLst>
          </p:cNvPr>
          <p:cNvSpPr>
            <a:spLocks noGrp="1" noChangeArrowheads="1"/>
          </p:cNvSpPr>
          <p:nvPr>
            <p:ph type="sldNum" sz="quarter" idx="12"/>
          </p:nvPr>
        </p:nvSpPr>
        <p:spPr>
          <a:ln/>
        </p:spPr>
        <p:txBody>
          <a:bodyPr/>
          <a:lstStyle>
            <a:lvl1pPr>
              <a:defRPr/>
            </a:lvl1pPr>
          </a:lstStyle>
          <a:p>
            <a:pPr>
              <a:defRPr/>
            </a:pPr>
            <a:fld id="{F8D67518-0C9F-5C4F-B3D4-7C7EA99BE9AA}" type="slidenum">
              <a:rPr lang="en-US" altLang="en-US"/>
              <a:pPr>
                <a:defRPr/>
              </a:pPr>
              <a:t>‹#›</a:t>
            </a:fld>
            <a:endParaRPr lang="en-US" altLang="en-US"/>
          </a:p>
        </p:txBody>
      </p:sp>
    </p:spTree>
    <p:extLst>
      <p:ext uri="{BB962C8B-B14F-4D97-AF65-F5344CB8AC3E}">
        <p14:creationId xmlns:p14="http://schemas.microsoft.com/office/powerpoint/2010/main" val="900142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42EFE30-1D2E-7F44-82DC-67B03B5D8273}"/>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F50DC6D1-F708-5241-A45D-10FB0F587D29}"/>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6982A012-F018-AE47-B40A-4AC4C0B6F680}"/>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32ACF469-4292-3D49-8651-E7CCA0175FC4}"/>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FE0E5FBE-0A4E-4742-8E8C-47E1BB442F9B}"/>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smtClean="0"/>
            </a:lvl1pPr>
          </a:lstStyle>
          <a:p>
            <a:pPr>
              <a:defRPr/>
            </a:pPr>
            <a:fld id="{38FA8CCC-49C3-A14A-8845-33BF9D4D990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2">
            <a:extLst>
              <a:ext uri="{FF2B5EF4-FFF2-40B4-BE49-F238E27FC236}">
                <a16:creationId xmlns:a16="http://schemas.microsoft.com/office/drawing/2014/main" id="{9253E3FB-C167-3744-9E0A-78CD3455A265}"/>
              </a:ext>
            </a:extLst>
          </p:cNvPr>
          <p:cNvSpPr txBox="1">
            <a:spLocks noChangeArrowheads="1"/>
          </p:cNvSpPr>
          <p:nvPr/>
        </p:nvSpPr>
        <p:spPr bwMode="auto">
          <a:xfrm>
            <a:off x="6561138" y="2738438"/>
            <a:ext cx="19346862" cy="245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800" b="1" dirty="0">
                <a:solidFill>
                  <a:srgbClr val="081E3F"/>
                </a:solidFill>
              </a:rPr>
              <a:t>Keeping Moms &amp; Infants Healthy</a:t>
            </a:r>
          </a:p>
          <a:p>
            <a:pPr algn="ctr" eaLnBrk="1" hangingPunct="1">
              <a:spcBef>
                <a:spcPct val="0"/>
              </a:spcBef>
              <a:buFontTx/>
              <a:buNone/>
            </a:pPr>
            <a:r>
              <a:rPr lang="en-US" altLang="en-US" sz="3500" b="1" dirty="0">
                <a:solidFill>
                  <a:srgbClr val="081E3F"/>
                </a:solidFill>
              </a:rPr>
              <a:t>Student: Eduardo Morales, Florida International University</a:t>
            </a:r>
            <a:endParaRPr lang="en-US" altLang="en-US" sz="3500" dirty="0">
              <a:solidFill>
                <a:srgbClr val="081E3F"/>
              </a:solidFill>
            </a:endParaRPr>
          </a:p>
          <a:p>
            <a:pPr algn="ctr" eaLnBrk="1" hangingPunct="1">
              <a:spcBef>
                <a:spcPct val="0"/>
              </a:spcBef>
              <a:buFontTx/>
              <a:buNone/>
            </a:pPr>
            <a:r>
              <a:rPr lang="en-US" altLang="en-US" sz="3500" b="1" dirty="0">
                <a:solidFill>
                  <a:srgbClr val="081E3F"/>
                </a:solidFill>
              </a:rPr>
              <a:t>Mentor: Jean Hannan, Florida International University</a:t>
            </a:r>
            <a:endParaRPr lang="en-US" altLang="ja-JP" sz="3500" dirty="0">
              <a:solidFill>
                <a:srgbClr val="3333CC"/>
              </a:solidFill>
            </a:endParaRPr>
          </a:p>
          <a:p>
            <a:pPr algn="ctr" eaLnBrk="1" hangingPunct="1">
              <a:spcBef>
                <a:spcPct val="0"/>
              </a:spcBef>
              <a:buFontTx/>
              <a:buNone/>
            </a:pPr>
            <a:r>
              <a:rPr lang="en-US" altLang="en-US" sz="3500" b="1" dirty="0">
                <a:solidFill>
                  <a:srgbClr val="081E3F"/>
                </a:solidFill>
              </a:rPr>
              <a:t>Instructor:</a:t>
            </a:r>
            <a:r>
              <a:rPr lang="en-US" altLang="en-US" sz="3500" b="1" i="1" dirty="0">
                <a:solidFill>
                  <a:srgbClr val="081E3F"/>
                </a:solidFill>
              </a:rPr>
              <a:t> </a:t>
            </a:r>
            <a:r>
              <a:rPr lang="en-US" altLang="en-US" sz="3500" i="1" dirty="0">
                <a:solidFill>
                  <a:srgbClr val="081E3F"/>
                </a:solidFill>
              </a:rPr>
              <a:t>Dr. Masoud </a:t>
            </a:r>
            <a:r>
              <a:rPr lang="en-US" altLang="en-US" sz="3500" i="1" dirty="0" err="1">
                <a:solidFill>
                  <a:srgbClr val="081E3F"/>
                </a:solidFill>
              </a:rPr>
              <a:t>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14338" name="Text Box 72">
            <a:extLst>
              <a:ext uri="{FF2B5EF4-FFF2-40B4-BE49-F238E27FC236}">
                <a16:creationId xmlns:a16="http://schemas.microsoft.com/office/drawing/2014/main" id="{35B7182C-7BF9-3540-8C3E-07CFD51CB667}"/>
              </a:ext>
            </a:extLst>
          </p:cNvPr>
          <p:cNvSpPr txBox="1">
            <a:spLocks noChangeArrowheads="1"/>
          </p:cNvSpPr>
          <p:nvPr/>
        </p:nvSpPr>
        <p:spPr bwMode="auto">
          <a:xfrm>
            <a:off x="1219200" y="42367200"/>
            <a:ext cx="30632400" cy="102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dirty="0"/>
              <a:t>The material presented in this poster is based upon the work supported by our Product Owner Dr. Jean Hannan. I thank Dr. Masoud </a:t>
            </a:r>
            <a:r>
              <a:rPr lang="en-US" altLang="en-US" sz="3000" dirty="0" err="1"/>
              <a:t>Sadjaji</a:t>
            </a:r>
            <a:r>
              <a:rPr lang="en-US" altLang="en-US" sz="3000" dirty="0"/>
              <a:t> for assistance, cooperation, guidance and mentorship I received throughout this process. I also thank my partner throughout the project Moises </a:t>
            </a:r>
            <a:r>
              <a:rPr lang="en-US" altLang="en-US" sz="3000" dirty="0" err="1"/>
              <a:t>Bentolila</a:t>
            </a:r>
            <a:endParaRPr lang="en-US" altLang="en-US" sz="3000" dirty="0"/>
          </a:p>
        </p:txBody>
      </p:sp>
      <p:sp>
        <p:nvSpPr>
          <p:cNvPr id="14339" name="Rectangle 18">
            <a:extLst>
              <a:ext uri="{FF2B5EF4-FFF2-40B4-BE49-F238E27FC236}">
                <a16:creationId xmlns:a16="http://schemas.microsoft.com/office/drawing/2014/main" id="{F97E339B-E8DC-7E45-8CFC-DA480FE9CA74}"/>
              </a:ext>
            </a:extLst>
          </p:cNvPr>
          <p:cNvSpPr>
            <a:spLocks noChangeArrowheads="1"/>
          </p:cNvSpPr>
          <p:nvPr/>
        </p:nvSpPr>
        <p:spPr bwMode="auto">
          <a:xfrm>
            <a:off x="914400" y="5486400"/>
            <a:ext cx="31089600" cy="3566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4340" name="Text Box 19">
            <a:extLst>
              <a:ext uri="{FF2B5EF4-FFF2-40B4-BE49-F238E27FC236}">
                <a16:creationId xmlns:a16="http://schemas.microsoft.com/office/drawing/2014/main" id="{7C1A1092-2DBE-7B41-8CCD-6EED7F902167}"/>
              </a:ext>
            </a:extLst>
          </p:cNvPr>
          <p:cNvSpPr txBox="1">
            <a:spLocks noChangeArrowheads="1"/>
          </p:cNvSpPr>
          <p:nvPr/>
        </p:nvSpPr>
        <p:spPr bwMode="auto">
          <a:xfrm>
            <a:off x="4114800" y="5789613"/>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Problem</a:t>
            </a:r>
          </a:p>
        </p:txBody>
      </p:sp>
      <p:sp>
        <p:nvSpPr>
          <p:cNvPr id="14341" name="Rectangle 18">
            <a:extLst>
              <a:ext uri="{FF2B5EF4-FFF2-40B4-BE49-F238E27FC236}">
                <a16:creationId xmlns:a16="http://schemas.microsoft.com/office/drawing/2014/main" id="{1BE9EE17-6880-D241-AEF1-A591733C8BC5}"/>
              </a:ext>
            </a:extLst>
          </p:cNvPr>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4342" name="Text Box 19">
            <a:extLst>
              <a:ext uri="{FF2B5EF4-FFF2-40B4-BE49-F238E27FC236}">
                <a16:creationId xmlns:a16="http://schemas.microsoft.com/office/drawing/2014/main" id="{DA1C7DA8-790F-7B45-AD70-2DD57C47226A}"/>
              </a:ext>
            </a:extLst>
          </p:cNvPr>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Acknowledgement</a:t>
            </a:r>
          </a:p>
        </p:txBody>
      </p:sp>
      <p:sp>
        <p:nvSpPr>
          <p:cNvPr id="14343" name="Text Box 19">
            <a:extLst>
              <a:ext uri="{FF2B5EF4-FFF2-40B4-BE49-F238E27FC236}">
                <a16:creationId xmlns:a16="http://schemas.microsoft.com/office/drawing/2014/main" id="{27F28183-722F-2241-96A7-3F16247233CB}"/>
              </a:ext>
            </a:extLst>
          </p:cNvPr>
          <p:cNvSpPr txBox="1">
            <a:spLocks noChangeArrowheads="1"/>
          </p:cNvSpPr>
          <p:nvPr/>
        </p:nvSpPr>
        <p:spPr bwMode="auto">
          <a:xfrm>
            <a:off x="137160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Current System</a:t>
            </a:r>
          </a:p>
        </p:txBody>
      </p:sp>
      <p:sp>
        <p:nvSpPr>
          <p:cNvPr id="14344" name="Text Box 19">
            <a:extLst>
              <a:ext uri="{FF2B5EF4-FFF2-40B4-BE49-F238E27FC236}">
                <a16:creationId xmlns:a16="http://schemas.microsoft.com/office/drawing/2014/main" id="{ED113280-C374-F048-9477-60EE0A972DD5}"/>
              </a:ext>
            </a:extLst>
          </p:cNvPr>
          <p:cNvSpPr txBox="1">
            <a:spLocks noChangeArrowheads="1"/>
          </p:cNvSpPr>
          <p:nvPr/>
        </p:nvSpPr>
        <p:spPr bwMode="auto">
          <a:xfrm>
            <a:off x="233172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Requirements</a:t>
            </a:r>
          </a:p>
        </p:txBody>
      </p:sp>
      <p:sp>
        <p:nvSpPr>
          <p:cNvPr id="14345" name="Text Box 19">
            <a:extLst>
              <a:ext uri="{FF2B5EF4-FFF2-40B4-BE49-F238E27FC236}">
                <a16:creationId xmlns:a16="http://schemas.microsoft.com/office/drawing/2014/main" id="{23C33BF1-982D-AA4E-85D4-F1D969D2605F}"/>
              </a:ext>
            </a:extLst>
          </p:cNvPr>
          <p:cNvSpPr txBox="1">
            <a:spLocks noChangeArrowheads="1"/>
          </p:cNvSpPr>
          <p:nvPr/>
        </p:nvSpPr>
        <p:spPr bwMode="auto">
          <a:xfrm>
            <a:off x="4114800" y="173736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System Design</a:t>
            </a:r>
          </a:p>
        </p:txBody>
      </p:sp>
      <p:sp>
        <p:nvSpPr>
          <p:cNvPr id="14346" name="Text Box 19">
            <a:extLst>
              <a:ext uri="{FF2B5EF4-FFF2-40B4-BE49-F238E27FC236}">
                <a16:creationId xmlns:a16="http://schemas.microsoft.com/office/drawing/2014/main" id="{F14458CE-AC00-E546-B1D9-805400C3D1F8}"/>
              </a:ext>
            </a:extLst>
          </p:cNvPr>
          <p:cNvSpPr txBox="1">
            <a:spLocks noChangeArrowheads="1"/>
          </p:cNvSpPr>
          <p:nvPr/>
        </p:nvSpPr>
        <p:spPr bwMode="auto">
          <a:xfrm>
            <a:off x="13716000" y="173736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Class Diagram</a:t>
            </a:r>
          </a:p>
        </p:txBody>
      </p:sp>
      <p:sp>
        <p:nvSpPr>
          <p:cNvPr id="14347" name="Text Box 19">
            <a:extLst>
              <a:ext uri="{FF2B5EF4-FFF2-40B4-BE49-F238E27FC236}">
                <a16:creationId xmlns:a16="http://schemas.microsoft.com/office/drawing/2014/main" id="{ECA71D79-F0AD-2D4D-A3BF-9861FCEC4AB5}"/>
              </a:ext>
            </a:extLst>
          </p:cNvPr>
          <p:cNvSpPr txBox="1">
            <a:spLocks noChangeArrowheads="1"/>
          </p:cNvSpPr>
          <p:nvPr/>
        </p:nvSpPr>
        <p:spPr bwMode="auto">
          <a:xfrm>
            <a:off x="23317200" y="173736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Implementation</a:t>
            </a:r>
          </a:p>
        </p:txBody>
      </p:sp>
      <p:sp>
        <p:nvSpPr>
          <p:cNvPr id="14348" name="Text Box 19">
            <a:extLst>
              <a:ext uri="{FF2B5EF4-FFF2-40B4-BE49-F238E27FC236}">
                <a16:creationId xmlns:a16="http://schemas.microsoft.com/office/drawing/2014/main" id="{8B336DC9-BE08-814B-9D79-7439EF7C10D7}"/>
              </a:ext>
            </a:extLst>
          </p:cNvPr>
          <p:cNvSpPr txBox="1">
            <a:spLocks noChangeArrowheads="1"/>
          </p:cNvSpPr>
          <p:nvPr/>
        </p:nvSpPr>
        <p:spPr bwMode="auto">
          <a:xfrm>
            <a:off x="4114800" y="29260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B6862C"/>
                </a:solidFill>
              </a:rPr>
              <a:t>Verification</a:t>
            </a:r>
          </a:p>
        </p:txBody>
      </p:sp>
      <p:sp>
        <p:nvSpPr>
          <p:cNvPr id="14349" name="Text Box 19">
            <a:extLst>
              <a:ext uri="{FF2B5EF4-FFF2-40B4-BE49-F238E27FC236}">
                <a16:creationId xmlns:a16="http://schemas.microsoft.com/office/drawing/2014/main" id="{7D814377-9E04-C346-AFD7-00405378866B}"/>
              </a:ext>
            </a:extLst>
          </p:cNvPr>
          <p:cNvSpPr txBox="1">
            <a:spLocks noChangeArrowheads="1"/>
          </p:cNvSpPr>
          <p:nvPr/>
        </p:nvSpPr>
        <p:spPr bwMode="auto">
          <a:xfrm>
            <a:off x="13716000" y="29260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Screenshots</a:t>
            </a:r>
          </a:p>
        </p:txBody>
      </p:sp>
      <p:sp>
        <p:nvSpPr>
          <p:cNvPr id="14350" name="Text Box 19">
            <a:extLst>
              <a:ext uri="{FF2B5EF4-FFF2-40B4-BE49-F238E27FC236}">
                <a16:creationId xmlns:a16="http://schemas.microsoft.com/office/drawing/2014/main" id="{B610AE2C-81AA-C848-AF52-D19F9F85A4E5}"/>
              </a:ext>
            </a:extLst>
          </p:cNvPr>
          <p:cNvSpPr txBox="1">
            <a:spLocks noChangeArrowheads="1"/>
          </p:cNvSpPr>
          <p:nvPr/>
        </p:nvSpPr>
        <p:spPr bwMode="auto">
          <a:xfrm>
            <a:off x="23317200" y="29260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Summary</a:t>
            </a:r>
          </a:p>
        </p:txBody>
      </p:sp>
      <p:sp>
        <p:nvSpPr>
          <p:cNvPr id="14351" name="TextBox 3">
            <a:extLst>
              <a:ext uri="{FF2B5EF4-FFF2-40B4-BE49-F238E27FC236}">
                <a16:creationId xmlns:a16="http://schemas.microsoft.com/office/drawing/2014/main" id="{4AC754AE-8468-4242-8F7E-138AC1ED36E5}"/>
              </a:ext>
            </a:extLst>
          </p:cNvPr>
          <p:cNvSpPr txBox="1">
            <a:spLocks noChangeArrowheads="1"/>
          </p:cNvSpPr>
          <p:nvPr/>
        </p:nvSpPr>
        <p:spPr bwMode="auto">
          <a:xfrm>
            <a:off x="6561138" y="0"/>
            <a:ext cx="19346862" cy="2278063"/>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7000" b="1">
                <a:solidFill>
                  <a:srgbClr val="B6862C"/>
                </a:solidFill>
              </a:rPr>
              <a:t>School of Computing &amp; Information Sciences</a:t>
            </a:r>
          </a:p>
          <a:p>
            <a:pPr algn="ctr" eaLnBrk="1" hangingPunct="1"/>
            <a:r>
              <a:rPr lang="en-US" altLang="en-US" sz="7200" i="1">
                <a:solidFill>
                  <a:srgbClr val="B6862C"/>
                </a:solidFill>
              </a:rPr>
              <a:t>Spring 2020 Senior Design Project</a:t>
            </a:r>
          </a:p>
        </p:txBody>
      </p:sp>
      <p:pic>
        <p:nvPicPr>
          <p:cNvPr id="14353" name="Picture 2">
            <a:extLst>
              <a:ext uri="{FF2B5EF4-FFF2-40B4-BE49-F238E27FC236}">
                <a16:creationId xmlns:a16="http://schemas.microsoft.com/office/drawing/2014/main" id="{3DC878A3-3D3E-DD48-B72F-0B510145AD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29F6D34C-DBB7-5E4B-A832-BCC79BE1DAAE}"/>
              </a:ext>
            </a:extLst>
          </p:cNvPr>
          <p:cNvSpPr txBox="1"/>
          <p:nvPr/>
        </p:nvSpPr>
        <p:spPr>
          <a:xfrm>
            <a:off x="1707735" y="7199183"/>
            <a:ext cx="9195197" cy="5632311"/>
          </a:xfrm>
          <a:prstGeom prst="rect">
            <a:avLst/>
          </a:prstGeom>
          <a:noFill/>
        </p:spPr>
        <p:txBody>
          <a:bodyPr wrap="square" rtlCol="0">
            <a:spAutoFit/>
          </a:bodyPr>
          <a:lstStyle/>
          <a:p>
            <a:pPr algn="just"/>
            <a:r>
              <a:rPr lang="en-US" sz="6000" dirty="0"/>
              <a:t>Low-income mothers need a solution to be able to find and access free and reduced-cost clinics and information in English, Spanish and Creole.</a:t>
            </a:r>
          </a:p>
        </p:txBody>
      </p:sp>
      <p:pic>
        <p:nvPicPr>
          <p:cNvPr id="4" name="Picture 3" descr="A close up of a sign&#10;&#10;Description automatically generated">
            <a:extLst>
              <a:ext uri="{FF2B5EF4-FFF2-40B4-BE49-F238E27FC236}">
                <a16:creationId xmlns:a16="http://schemas.microsoft.com/office/drawing/2014/main" id="{EAFC9C59-C7A6-2B43-9E73-1CAB412977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61901" y="24061107"/>
            <a:ext cx="2647800" cy="2685093"/>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AFD567FE-BF05-D448-8047-08CC352FBE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125169" y="18630187"/>
            <a:ext cx="3900146" cy="4779590"/>
          </a:xfrm>
          <a:prstGeom prst="rect">
            <a:avLst/>
          </a:prstGeom>
        </p:spPr>
      </p:pic>
      <p:pic>
        <p:nvPicPr>
          <p:cNvPr id="10" name="Picture 9" descr="A close up of a logo&#10;&#10;Description automatically generated">
            <a:extLst>
              <a:ext uri="{FF2B5EF4-FFF2-40B4-BE49-F238E27FC236}">
                <a16:creationId xmlns:a16="http://schemas.microsoft.com/office/drawing/2014/main" id="{26D7EAF2-3A92-1448-843A-A07D702F68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550544" y="19221629"/>
            <a:ext cx="3182888" cy="3496694"/>
          </a:xfrm>
          <a:prstGeom prst="rect">
            <a:avLst/>
          </a:prstGeom>
        </p:spPr>
      </p:pic>
      <p:pic>
        <p:nvPicPr>
          <p:cNvPr id="12" name="Picture 11" descr="A close up of a logo&#10;&#10;Description automatically generated">
            <a:extLst>
              <a:ext uri="{FF2B5EF4-FFF2-40B4-BE49-F238E27FC236}">
                <a16:creationId xmlns:a16="http://schemas.microsoft.com/office/drawing/2014/main" id="{1304C84D-A513-4F40-8845-61530BD83C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00177" y="23206649"/>
            <a:ext cx="2391468" cy="2354101"/>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270BDBE3-42DA-9B4D-8E79-91DA85EF741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647900" y="26275506"/>
            <a:ext cx="2311400" cy="2528094"/>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0B9A9EA8-65F2-0742-BC85-91A191B91D3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19079" y="26681568"/>
            <a:ext cx="1905000" cy="1905000"/>
          </a:xfrm>
          <a:prstGeom prst="rect">
            <a:avLst/>
          </a:prstGeom>
        </p:spPr>
      </p:pic>
      <p:sp>
        <p:nvSpPr>
          <p:cNvPr id="17" name="TextBox 16">
            <a:extLst>
              <a:ext uri="{FF2B5EF4-FFF2-40B4-BE49-F238E27FC236}">
                <a16:creationId xmlns:a16="http://schemas.microsoft.com/office/drawing/2014/main" id="{93E42CCA-90E9-5247-B269-BB9F2CE89D78}"/>
              </a:ext>
            </a:extLst>
          </p:cNvPr>
          <p:cNvSpPr txBox="1"/>
          <p:nvPr/>
        </p:nvSpPr>
        <p:spPr>
          <a:xfrm>
            <a:off x="23317199" y="30643968"/>
            <a:ext cx="7416233" cy="8556188"/>
          </a:xfrm>
          <a:prstGeom prst="rect">
            <a:avLst/>
          </a:prstGeom>
          <a:noFill/>
        </p:spPr>
        <p:txBody>
          <a:bodyPr wrap="square" rtlCol="0">
            <a:spAutoFit/>
          </a:bodyPr>
          <a:lstStyle/>
          <a:p>
            <a:pPr algn="just"/>
            <a:r>
              <a:rPr lang="en-US" sz="5000" dirty="0"/>
              <a:t>This app helps low-income mothers find low-cost clinics, free learning sessions and tips and tricks to take good care of their infants.</a:t>
            </a:r>
          </a:p>
          <a:p>
            <a:pPr algn="just"/>
            <a:endParaRPr lang="en-US" sz="5000" dirty="0"/>
          </a:p>
          <a:p>
            <a:pPr algn="just"/>
            <a:r>
              <a:rPr lang="en-US" sz="5000" dirty="0"/>
              <a:t>This app’s features are key to maintaining the mom informed about the health of their infants.</a:t>
            </a:r>
          </a:p>
        </p:txBody>
      </p:sp>
      <p:sp>
        <p:nvSpPr>
          <p:cNvPr id="18" name="TextBox 17">
            <a:extLst>
              <a:ext uri="{FF2B5EF4-FFF2-40B4-BE49-F238E27FC236}">
                <a16:creationId xmlns:a16="http://schemas.microsoft.com/office/drawing/2014/main" id="{354A577C-8F8B-DA4A-A7CD-D58A34344CFD}"/>
              </a:ext>
            </a:extLst>
          </p:cNvPr>
          <p:cNvSpPr txBox="1"/>
          <p:nvPr/>
        </p:nvSpPr>
        <p:spPr>
          <a:xfrm>
            <a:off x="21095387" y="7201082"/>
            <a:ext cx="11639178" cy="6555641"/>
          </a:xfrm>
          <a:prstGeom prst="rect">
            <a:avLst/>
          </a:prstGeom>
          <a:noFill/>
        </p:spPr>
        <p:txBody>
          <a:bodyPr wrap="square" rtlCol="0">
            <a:spAutoFit/>
          </a:bodyPr>
          <a:lstStyle/>
          <a:p>
            <a:pPr marL="857250" indent="-857250">
              <a:buFont typeface="Arial" panose="020B0604020202020204" pitchFamily="34" charset="0"/>
              <a:buChar char="•"/>
            </a:pPr>
            <a:r>
              <a:rPr lang="en-US" sz="6000" dirty="0"/>
              <a:t>English, Spanish, Creole.</a:t>
            </a:r>
          </a:p>
          <a:p>
            <a:pPr marL="857250" indent="-857250">
              <a:buFont typeface="Arial" panose="020B0604020202020204" pitchFamily="34" charset="0"/>
              <a:buChar char="•"/>
            </a:pPr>
            <a:r>
              <a:rPr lang="en-US" sz="6000" dirty="0"/>
              <a:t>Clinic information available.</a:t>
            </a:r>
          </a:p>
          <a:p>
            <a:pPr marL="857250" indent="-857250">
              <a:buFont typeface="Arial" panose="020B0604020202020204" pitchFamily="34" charset="0"/>
              <a:buChar char="•"/>
            </a:pPr>
            <a:r>
              <a:rPr lang="en-US" sz="6000" dirty="0"/>
              <a:t>Paternal lessons available.</a:t>
            </a:r>
          </a:p>
          <a:p>
            <a:pPr marL="857250" indent="-857250">
              <a:buFont typeface="Arial" panose="020B0604020202020204" pitchFamily="34" charset="0"/>
              <a:buChar char="•"/>
            </a:pPr>
            <a:r>
              <a:rPr lang="en-US" sz="6000" dirty="0"/>
              <a:t>Tips and Tricks available.</a:t>
            </a:r>
          </a:p>
          <a:p>
            <a:pPr marL="857250" indent="-857250">
              <a:buFont typeface="Arial" panose="020B0604020202020204" pitchFamily="34" charset="0"/>
              <a:buChar char="•"/>
            </a:pPr>
            <a:r>
              <a:rPr lang="en-US" sz="6000" dirty="0"/>
              <a:t>Notifications throughout the maternity process to help you be informed at all times.</a:t>
            </a:r>
          </a:p>
        </p:txBody>
      </p:sp>
      <p:sp>
        <p:nvSpPr>
          <p:cNvPr id="22" name="TextBox 21">
            <a:extLst>
              <a:ext uri="{FF2B5EF4-FFF2-40B4-BE49-F238E27FC236}">
                <a16:creationId xmlns:a16="http://schemas.microsoft.com/office/drawing/2014/main" id="{33888489-A412-C94F-BFFA-D6CAEEDCD3A1}"/>
              </a:ext>
            </a:extLst>
          </p:cNvPr>
          <p:cNvSpPr txBox="1"/>
          <p:nvPr/>
        </p:nvSpPr>
        <p:spPr>
          <a:xfrm>
            <a:off x="1359789" y="18636813"/>
            <a:ext cx="9891087" cy="10248960"/>
          </a:xfrm>
          <a:prstGeom prst="rect">
            <a:avLst/>
          </a:prstGeom>
          <a:noFill/>
        </p:spPr>
        <p:txBody>
          <a:bodyPr wrap="square" rtlCol="0">
            <a:spAutoFit/>
          </a:bodyPr>
          <a:lstStyle/>
          <a:p>
            <a:pPr algn="just"/>
            <a:r>
              <a:rPr lang="en-US" sz="6000" dirty="0"/>
              <a:t>Intuitive and easy to use mobile application to store important information regarding pregnancy and parenthood classes. Application that collects important resources for sexual education Application that allows the use of different languages </a:t>
            </a:r>
            <a:endParaRPr lang="en-US" sz="6000" dirty="0">
              <a:effectLst/>
            </a:endParaRPr>
          </a:p>
          <a:p>
            <a:pPr algn="just"/>
            <a:endParaRPr lang="en-US" sz="6000" dirty="0"/>
          </a:p>
        </p:txBody>
      </p:sp>
      <p:pic>
        <p:nvPicPr>
          <p:cNvPr id="26" name="Picture 25" descr="A screenshot of a cell phone screen with text&#10;&#10;Description automatically generated">
            <a:extLst>
              <a:ext uri="{FF2B5EF4-FFF2-40B4-BE49-F238E27FC236}">
                <a16:creationId xmlns:a16="http://schemas.microsoft.com/office/drawing/2014/main" id="{8465FD5E-5D88-9B4F-AB66-2109BB75814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43236" y="30574715"/>
            <a:ext cx="3016083" cy="6527562"/>
          </a:xfrm>
          <a:prstGeom prst="rect">
            <a:avLst/>
          </a:prstGeom>
        </p:spPr>
      </p:pic>
      <p:pic>
        <p:nvPicPr>
          <p:cNvPr id="28" name="Picture 27" descr="A screenshot of a cell phone&#10;&#10;Description automatically generated">
            <a:extLst>
              <a:ext uri="{FF2B5EF4-FFF2-40B4-BE49-F238E27FC236}">
                <a16:creationId xmlns:a16="http://schemas.microsoft.com/office/drawing/2014/main" id="{9D935D36-E630-5349-BB16-0DB2BAE01BD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259319" y="30643968"/>
            <a:ext cx="3016083" cy="6527561"/>
          </a:xfrm>
          <a:prstGeom prst="rect">
            <a:avLst/>
          </a:prstGeom>
        </p:spPr>
      </p:pic>
      <p:pic>
        <p:nvPicPr>
          <p:cNvPr id="30" name="Picture 29" descr="A picture containing clock&#10;&#10;Description automatically generated">
            <a:extLst>
              <a:ext uri="{FF2B5EF4-FFF2-40B4-BE49-F238E27FC236}">
                <a16:creationId xmlns:a16="http://schemas.microsoft.com/office/drawing/2014/main" id="{967893B8-60C8-6C40-B53E-9B319B4D700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6275402" y="30669368"/>
            <a:ext cx="3016083" cy="6527561"/>
          </a:xfrm>
          <a:prstGeom prst="rect">
            <a:avLst/>
          </a:prstGeom>
        </p:spPr>
      </p:pic>
      <p:pic>
        <p:nvPicPr>
          <p:cNvPr id="32" name="Picture 31" descr="A screenshot of a cell phone&#10;&#10;Description automatically generated">
            <a:extLst>
              <a:ext uri="{FF2B5EF4-FFF2-40B4-BE49-F238E27FC236}">
                <a16:creationId xmlns:a16="http://schemas.microsoft.com/office/drawing/2014/main" id="{B712E66B-3DD4-4540-8992-84A441AA6B1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781214" y="30376475"/>
            <a:ext cx="3151416" cy="6820454"/>
          </a:xfrm>
          <a:prstGeom prst="rect">
            <a:avLst/>
          </a:prstGeom>
        </p:spPr>
      </p:pic>
      <p:pic>
        <p:nvPicPr>
          <p:cNvPr id="34" name="Picture 33" descr="A screenshot of a cell phone&#10;&#10;Description automatically generated">
            <a:extLst>
              <a:ext uri="{FF2B5EF4-FFF2-40B4-BE49-F238E27FC236}">
                <a16:creationId xmlns:a16="http://schemas.microsoft.com/office/drawing/2014/main" id="{6BF895CB-50FD-F94D-9D88-1D7C91DE5FF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06903" y="30217166"/>
            <a:ext cx="8186259" cy="4739413"/>
          </a:xfrm>
          <a:prstGeom prst="rect">
            <a:avLst/>
          </a:prstGeom>
        </p:spPr>
      </p:pic>
      <p:pic>
        <p:nvPicPr>
          <p:cNvPr id="36" name="Picture 35" descr="A screenshot of a cell phone&#10;&#10;Description automatically generated">
            <a:extLst>
              <a:ext uri="{FF2B5EF4-FFF2-40B4-BE49-F238E27FC236}">
                <a16:creationId xmlns:a16="http://schemas.microsoft.com/office/drawing/2014/main" id="{37352A0C-7A84-A54A-BCFC-3D98B3DFB01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30313" y="35181106"/>
            <a:ext cx="8245280" cy="4739413"/>
          </a:xfrm>
          <a:prstGeom prst="rect">
            <a:avLst/>
          </a:prstGeom>
        </p:spPr>
      </p:pic>
      <p:pic>
        <p:nvPicPr>
          <p:cNvPr id="5" name="Picture 4" descr="A close up of a map&#10;&#10;Description automatically generated">
            <a:extLst>
              <a:ext uri="{FF2B5EF4-FFF2-40B4-BE49-F238E27FC236}">
                <a16:creationId xmlns:a16="http://schemas.microsoft.com/office/drawing/2014/main" id="{3BC212AB-3FF3-694B-9995-66AD1F60510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735622" y="19686109"/>
            <a:ext cx="9502043" cy="5938777"/>
          </a:xfrm>
          <a:prstGeom prst="rect">
            <a:avLst/>
          </a:prstGeom>
        </p:spPr>
      </p:pic>
      <p:sp>
        <p:nvSpPr>
          <p:cNvPr id="7" name="TextBox 6">
            <a:extLst>
              <a:ext uri="{FF2B5EF4-FFF2-40B4-BE49-F238E27FC236}">
                <a16:creationId xmlns:a16="http://schemas.microsoft.com/office/drawing/2014/main" id="{07593447-99EE-3243-BEFE-24C18B00581D}"/>
              </a:ext>
            </a:extLst>
          </p:cNvPr>
          <p:cNvSpPr txBox="1"/>
          <p:nvPr/>
        </p:nvSpPr>
        <p:spPr>
          <a:xfrm>
            <a:off x="11636969" y="7346012"/>
            <a:ext cx="9195197" cy="7786747"/>
          </a:xfrm>
          <a:prstGeom prst="rect">
            <a:avLst/>
          </a:prstGeom>
          <a:noFill/>
        </p:spPr>
        <p:txBody>
          <a:bodyPr wrap="square" rtlCol="0">
            <a:spAutoFit/>
          </a:bodyPr>
          <a:lstStyle/>
          <a:p>
            <a:pPr marL="685800" indent="-685800">
              <a:buFont typeface="Arial" panose="020B0604020202020204" pitchFamily="34" charset="0"/>
              <a:buChar char="•"/>
            </a:pPr>
            <a:r>
              <a:rPr lang="en-US" sz="5000" dirty="0"/>
              <a:t>The current system was very difficult to use.</a:t>
            </a:r>
          </a:p>
          <a:p>
            <a:pPr marL="685800" indent="-685800">
              <a:buFont typeface="Arial" panose="020B0604020202020204" pitchFamily="34" charset="0"/>
              <a:buChar char="•"/>
            </a:pPr>
            <a:r>
              <a:rPr lang="en-US" sz="5000" dirty="0"/>
              <a:t>Contains a limited amount of clinics.</a:t>
            </a:r>
          </a:p>
          <a:p>
            <a:pPr marL="685800" indent="-685800">
              <a:buFont typeface="Arial" panose="020B0604020202020204" pitchFamily="34" charset="0"/>
              <a:buChar char="•"/>
            </a:pPr>
            <a:r>
              <a:rPr lang="en-US" sz="5000" dirty="0"/>
              <a:t>There was no information about each clinic.</a:t>
            </a:r>
          </a:p>
          <a:p>
            <a:pPr marL="685800" indent="-685800">
              <a:buFont typeface="Arial" panose="020B0604020202020204" pitchFamily="34" charset="0"/>
              <a:buChar char="•"/>
            </a:pPr>
            <a:r>
              <a:rPr lang="en-US" sz="5000" dirty="0"/>
              <a:t>It is very </a:t>
            </a:r>
            <a:r>
              <a:rPr lang="en-US" sz="5000" dirty="0" err="1"/>
              <a:t>href</a:t>
            </a:r>
            <a:r>
              <a:rPr lang="en-US" sz="5000" dirty="0"/>
              <a:t>-based, which means that a lot of the features were offered outside of the app.</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6B1D21-9451-4AB2-8565-E2336E70E3F2}">
  <ds:schemaRefs>
    <ds:schemaRef ds:uri="http://schemas.microsoft.com/sharepoint/v3/contenttype/forms"/>
  </ds:schemaRefs>
</ds:datastoreItem>
</file>

<file path=customXml/itemProps2.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12008</TotalTime>
  <Words>283</Words>
  <Application>Microsoft Macintosh PowerPoint</Application>
  <PresentationFormat>Custom</PresentationFormat>
  <Paragraphs>32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Eduardo Morales</cp:lastModifiedBy>
  <cp:revision>44</cp:revision>
  <dcterms:created xsi:type="dcterms:W3CDTF">2012-11-19T15:27:41Z</dcterms:created>
  <dcterms:modified xsi:type="dcterms:W3CDTF">2020-04-27T03:31:59Z</dcterms:modified>
</cp:coreProperties>
</file>