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32" roundtripDataSignature="AMtx7mic9FGZ9W4iHcFUWcZ8wiD97VN8W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32" Type="http://customschemas.google.com/relationships/presentationmetadata" Target="meta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1" name="Google Shape;21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1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1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5" name="Google Shape;22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1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7521b6d1e8_6_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2" name="Google Shape;232;g7521b6d1e8_6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g7521b6d1e8_6_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7521b6d1e8_6_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g7521b6d1e8_6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g7521b6d1e8_6_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7521b6d1e8_6_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6" name="Google Shape;246;g7521b6d1e8_6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g7521b6d1e8_6_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7521b6d1e8_6_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3" name="Google Shape;253;g7521b6d1e8_6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g7521b6d1e8_6_2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9" name="Google Shape;259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1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5" name="Google Shape;26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1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7521b6d1e8_7_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7521b6d1e8_7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g7521b6d1e8_7_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" name="Google Shape;15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1" name="Google Shape;281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1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7521b6d1e8_7_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7521b6d1e8_7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g7521b6d1e8_7_1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7" name="Google Shape;29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5. System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5.1. System decomposition; identify the architecture patterns used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5.2. System deployment – h/w and s/w requirements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5.3. Persistent data design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5.4. Security/Privacy (one slide).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1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5" name="Google Shape;305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6. Detailed design: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6.1. Minimal class diagram. Identify the design patterns used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6.2. State machine for the main control object or the most important object of the implemented uses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6.3. Main algorithm used related to an implemented use case described above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6" name="Google Shape;306;p1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3" name="Google Shape;313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7. Test Suites and Test Cases (one sunny day and one rainy day) for the use case represented in part (5) above (2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7.1 One sunny day and one rainy day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7.2 Automated test scripts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p21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2" name="Google Shape;322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your contribution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Include your contact information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Ask if anyone has any questions for you.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Thank your audience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2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9" name="Google Shape;329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Summarize your contribution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Include your contact information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Ask if anyone has any questions for you.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Thank your audience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2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 (schedule for entire semester) (one slide; Gantt Chart).</a:t>
            </a:r>
            <a:endParaRPr/>
          </a:p>
        </p:txBody>
      </p:sp>
      <p:sp>
        <p:nvSpPr>
          <p:cNvPr id="162" name="Google Shape;162;p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3" name="Google Shape;18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7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7" name="Google Shape;197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8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4" name="Google Shape;204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4. Requirements: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4.1. User stories implemented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4.2. UML use cases and the use case diagram for the implemented use cases (one or more slides).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4.3. UML sequence diagrams for the implemented use cases.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9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7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6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7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TitleSlide.png" id="18" name="Google Shape;18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5"/>
          <p:cNvSpPr txBox="1"/>
          <p:nvPr>
            <p:ph type="ctrTitle"/>
          </p:nvPr>
        </p:nvSpPr>
        <p:spPr>
          <a:xfrm>
            <a:off x="1600200" y="2492375"/>
            <a:ext cx="6762749" cy="14700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4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5"/>
          <p:cNvSpPr txBox="1"/>
          <p:nvPr>
            <p:ph idx="1" type="subTitle"/>
          </p:nvPr>
        </p:nvSpPr>
        <p:spPr>
          <a:xfrm>
            <a:off x="1600201" y="3966882"/>
            <a:ext cx="676274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1" name="Google Shape;21;p25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" name="Google Shape;22;p25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25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94" name="Google Shape;94;p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34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34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34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Caption.png" id="99" name="Google Shape;99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35"/>
          <p:cNvSpPr txBox="1"/>
          <p:nvPr>
            <p:ph type="title"/>
          </p:nvPr>
        </p:nvSpPr>
        <p:spPr>
          <a:xfrm>
            <a:off x="779464" y="590550"/>
            <a:ext cx="3657600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35"/>
          <p:cNvSpPr txBox="1"/>
          <p:nvPr>
            <p:ph idx="1" type="body"/>
          </p:nvPr>
        </p:nvSpPr>
        <p:spPr>
          <a:xfrm>
            <a:off x="4693023" y="739588"/>
            <a:ext cx="3657600" cy="5308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02" name="Google Shape;102;p35"/>
          <p:cNvSpPr txBox="1"/>
          <p:nvPr>
            <p:ph idx="2" type="body"/>
          </p:nvPr>
        </p:nvSpPr>
        <p:spPr>
          <a:xfrm>
            <a:off x="779464" y="1816100"/>
            <a:ext cx="3657600" cy="38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ctr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03" name="Google Shape;103;p35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35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35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.png" id="107" name="Google Shape;107;p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49263" y="187325"/>
            <a:ext cx="8535987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36"/>
          <p:cNvSpPr txBox="1"/>
          <p:nvPr>
            <p:ph type="title"/>
          </p:nvPr>
        </p:nvSpPr>
        <p:spPr>
          <a:xfrm>
            <a:off x="3886200" y="533400"/>
            <a:ext cx="4476750" cy="1252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36"/>
          <p:cNvSpPr txBox="1"/>
          <p:nvPr>
            <p:ph idx="1" type="body"/>
          </p:nvPr>
        </p:nvSpPr>
        <p:spPr>
          <a:xfrm>
            <a:off x="3886124" y="1828800"/>
            <a:ext cx="4474539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0" name="Google Shape;110;p36"/>
          <p:cNvSpPr/>
          <p:nvPr>
            <p:ph idx="2" type="pic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fmla="val 17325" name="adj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1" name="Google Shape;111;p36"/>
          <p:cNvSpPr txBox="1"/>
          <p:nvPr>
            <p:ph idx="10" type="dt"/>
          </p:nvPr>
        </p:nvSpPr>
        <p:spPr>
          <a:xfrm>
            <a:off x="38862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36"/>
          <p:cNvSpPr txBox="1"/>
          <p:nvPr>
            <p:ph idx="11" type="ftr"/>
          </p:nvPr>
        </p:nvSpPr>
        <p:spPr>
          <a:xfrm>
            <a:off x="5867400" y="6288088"/>
            <a:ext cx="2676525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36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, Alt.">
  <p:cSld name="Picture with Caption, Alt.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15" name="Google Shape;115;p3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37"/>
          <p:cNvSpPr txBox="1"/>
          <p:nvPr>
            <p:ph type="title"/>
          </p:nvPr>
        </p:nvSpPr>
        <p:spPr>
          <a:xfrm>
            <a:off x="4710953" y="533400"/>
            <a:ext cx="3657600" cy="12525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37"/>
          <p:cNvSpPr/>
          <p:nvPr>
            <p:ph idx="2" type="pic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18" name="Google Shape;118;p37"/>
          <p:cNvSpPr txBox="1"/>
          <p:nvPr>
            <p:ph idx="1" type="body"/>
          </p:nvPr>
        </p:nvSpPr>
        <p:spPr>
          <a:xfrm>
            <a:off x="4710412" y="1828800"/>
            <a:ext cx="3657600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9" name="Google Shape;119;p37"/>
          <p:cNvSpPr txBox="1"/>
          <p:nvPr>
            <p:ph idx="10" type="dt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37"/>
          <p:cNvSpPr txBox="1"/>
          <p:nvPr>
            <p:ph idx="11" type="ftr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37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above Caption">
  <p:cSld name="Picture above Caption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PictureCaption-Extras.png" id="123" name="Google Shape;123;p3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8750" y="187325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38"/>
          <p:cNvSpPr txBox="1"/>
          <p:nvPr>
            <p:ph type="title"/>
          </p:nvPr>
        </p:nvSpPr>
        <p:spPr>
          <a:xfrm>
            <a:off x="808038" y="3778624"/>
            <a:ext cx="7560515" cy="110265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38"/>
          <p:cNvSpPr/>
          <p:nvPr>
            <p:ph idx="2" type="pic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fmla="val 7476" name="adj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3200"/>
              <a:buFont typeface="Noto Sans Symbols"/>
              <a:buNone/>
              <a:defRPr b="0" i="0" sz="3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6" name="Google Shape;126;p38"/>
          <p:cNvSpPr txBox="1"/>
          <p:nvPr>
            <p:ph idx="1" type="body"/>
          </p:nvPr>
        </p:nvSpPr>
        <p:spPr>
          <a:xfrm>
            <a:off x="808034" y="4827493"/>
            <a:ext cx="7559977" cy="12208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sz="1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27" name="Google Shape;127;p38"/>
          <p:cNvSpPr txBox="1"/>
          <p:nvPr>
            <p:ph idx="10" type="dt"/>
          </p:nvPr>
        </p:nvSpPr>
        <p:spPr>
          <a:xfrm>
            <a:off x="381000" y="6288088"/>
            <a:ext cx="18653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38"/>
          <p:cNvSpPr txBox="1"/>
          <p:nvPr>
            <p:ph idx="11" type="ftr"/>
          </p:nvPr>
        </p:nvSpPr>
        <p:spPr>
          <a:xfrm>
            <a:off x="3325813" y="6288088"/>
            <a:ext cx="52181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38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1" name="Google Shape;131;p3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39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39"/>
          <p:cNvSpPr txBox="1"/>
          <p:nvPr>
            <p:ph idx="1" type="body"/>
          </p:nvPr>
        </p:nvSpPr>
        <p:spPr>
          <a:xfrm rot="5400000">
            <a:off x="2466975" y="141288"/>
            <a:ext cx="4208463" cy="7583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39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9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39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138" name="Google Shape;138;p4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40"/>
          <p:cNvSpPr txBox="1"/>
          <p:nvPr>
            <p:ph type="title"/>
          </p:nvPr>
        </p:nvSpPr>
        <p:spPr>
          <a:xfrm rot="5400000">
            <a:off x="5373267" y="2734843"/>
            <a:ext cx="5268912" cy="135815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40"/>
          <p:cNvSpPr txBox="1"/>
          <p:nvPr>
            <p:ph idx="1" type="body"/>
          </p:nvPr>
        </p:nvSpPr>
        <p:spPr>
          <a:xfrm rot="5400000">
            <a:off x="1230313" y="328613"/>
            <a:ext cx="5268911" cy="61706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40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40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40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25" name="Google Shape;25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26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6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26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26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6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SectionHeader.png" id="32" name="Google Shape;32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81000" y="0"/>
            <a:ext cx="8826500" cy="648335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27"/>
          <p:cNvSpPr txBox="1"/>
          <p:nvPr>
            <p:ph type="title"/>
          </p:nvPr>
        </p:nvSpPr>
        <p:spPr>
          <a:xfrm>
            <a:off x="779463" y="2591360"/>
            <a:ext cx="7583487" cy="13620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400" cap="none">
                <a:solidFill>
                  <a:srgbClr val="001D4D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7"/>
          <p:cNvSpPr txBox="1"/>
          <p:nvPr>
            <p:ph idx="1" type="body"/>
          </p:nvPr>
        </p:nvSpPr>
        <p:spPr>
          <a:xfrm>
            <a:off x="779463" y="3950354"/>
            <a:ext cx="7583487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sz="2000" cap="none">
                <a:solidFill>
                  <a:srgbClr val="001D4D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27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7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7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39" name="Google Shape;39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28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8"/>
          <p:cNvSpPr txBox="1"/>
          <p:nvPr>
            <p:ph idx="1" type="body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2" name="Google Shape;42;p28"/>
          <p:cNvSpPr txBox="1"/>
          <p:nvPr>
            <p:ph idx="2" type="body"/>
          </p:nvPr>
        </p:nvSpPr>
        <p:spPr>
          <a:xfrm>
            <a:off x="4688541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3" name="Google Shape;43;p28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8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28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47" name="Google Shape;47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8" name="Google Shape;48;p29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9" name="Google Shape;49;p29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0" name="Google Shape;50;p29"/>
          <p:cNvCxnSpPr/>
          <p:nvPr/>
        </p:nvCxnSpPr>
        <p:spPr>
          <a:xfrm>
            <a:off x="874713" y="2286000"/>
            <a:ext cx="3562350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51" name="Google Shape;51;p29"/>
          <p:cNvCxnSpPr/>
          <p:nvPr/>
        </p:nvCxnSpPr>
        <p:spPr>
          <a:xfrm>
            <a:off x="4816475" y="2286000"/>
            <a:ext cx="3565525" cy="1588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2" name="Google Shape;52;p29"/>
          <p:cNvSpPr txBox="1"/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9"/>
          <p:cNvSpPr txBox="1"/>
          <p:nvPr>
            <p:ph idx="1" type="body"/>
          </p:nvPr>
        </p:nvSpPr>
        <p:spPr>
          <a:xfrm>
            <a:off x="779463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4" name="Google Shape;54;p29"/>
          <p:cNvSpPr txBox="1"/>
          <p:nvPr>
            <p:ph idx="2" type="body"/>
          </p:nvPr>
        </p:nvSpPr>
        <p:spPr>
          <a:xfrm>
            <a:off x="779463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5" name="Google Shape;55;p29"/>
          <p:cNvSpPr txBox="1"/>
          <p:nvPr>
            <p:ph idx="3" type="body"/>
          </p:nvPr>
        </p:nvSpPr>
        <p:spPr>
          <a:xfrm>
            <a:off x="4705350" y="1438835"/>
            <a:ext cx="3657600" cy="7898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107142"/>
              </a:lnSpc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800"/>
              <a:buNone/>
              <a:defRPr b="0" sz="28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6" name="Google Shape;56;p29"/>
          <p:cNvSpPr txBox="1"/>
          <p:nvPr>
            <p:ph idx="4" type="body"/>
          </p:nvPr>
        </p:nvSpPr>
        <p:spPr>
          <a:xfrm>
            <a:off x="4705350" y="2362199"/>
            <a:ext cx="3657600" cy="368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7" name="Google Shape;57;p29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29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9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 Content, Top and Bottom">
  <p:cSld name="2 Content, Top and Bottom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61" name="Google Shape;61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30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0"/>
          <p:cNvSpPr txBox="1"/>
          <p:nvPr>
            <p:ph idx="1" type="body"/>
          </p:nvPr>
        </p:nvSpPr>
        <p:spPr>
          <a:xfrm>
            <a:off x="779462" y="1828801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4" name="Google Shape;64;p30"/>
          <p:cNvSpPr txBox="1"/>
          <p:nvPr>
            <p:ph idx="2" type="body"/>
          </p:nvPr>
        </p:nvSpPr>
        <p:spPr>
          <a:xfrm>
            <a:off x="779462" y="3991816"/>
            <a:ext cx="7585076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65" name="Google Shape;65;p30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30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30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 Content">
  <p:cSld name="3 Conten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69" name="Google Shape;69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31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31"/>
          <p:cNvSpPr txBox="1"/>
          <p:nvPr>
            <p:ph idx="1" type="body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2" name="Google Shape;72;p31"/>
          <p:cNvSpPr txBox="1"/>
          <p:nvPr>
            <p:ph idx="2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3" name="Google Shape;73;p31"/>
          <p:cNvSpPr txBox="1"/>
          <p:nvPr>
            <p:ph idx="3" type="body"/>
          </p:nvPr>
        </p:nvSpPr>
        <p:spPr>
          <a:xfrm>
            <a:off x="779462" y="1828800"/>
            <a:ext cx="3657600" cy="42195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74" name="Google Shape;74;p31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31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31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 Content">
  <p:cSld name="4 Conte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78" name="Google Shape;78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32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32"/>
          <p:cNvSpPr txBox="1"/>
          <p:nvPr>
            <p:ph idx="1" type="body"/>
          </p:nvPr>
        </p:nvSpPr>
        <p:spPr>
          <a:xfrm>
            <a:off x="77946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1" name="Google Shape;81;p32"/>
          <p:cNvSpPr txBox="1"/>
          <p:nvPr>
            <p:ph idx="2" type="body"/>
          </p:nvPr>
        </p:nvSpPr>
        <p:spPr>
          <a:xfrm>
            <a:off x="77946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2" name="Google Shape;82;p32"/>
          <p:cNvSpPr txBox="1"/>
          <p:nvPr>
            <p:ph idx="3" type="body"/>
          </p:nvPr>
        </p:nvSpPr>
        <p:spPr>
          <a:xfrm>
            <a:off x="4710953" y="1828801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3" name="Google Shape;83;p32"/>
          <p:cNvSpPr txBox="1"/>
          <p:nvPr>
            <p:ph idx="4" type="body"/>
          </p:nvPr>
        </p:nvSpPr>
        <p:spPr>
          <a:xfrm>
            <a:off x="4710953" y="3991816"/>
            <a:ext cx="36576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  <a:defRPr sz="2000"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Char char="⚫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84" name="Google Shape;84;p32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32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32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Overlay-ContentSlides.png" id="88" name="Google Shape;88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50813" y="187325"/>
            <a:ext cx="8828087" cy="6481763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33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33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33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33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/>
          <p:nvPr/>
        </p:nvSpPr>
        <p:spPr>
          <a:xfrm>
            <a:off x="190500" y="190500"/>
            <a:ext cx="8764588" cy="6478588"/>
          </a:xfrm>
          <a:prstGeom prst="round2DiagRect">
            <a:avLst>
              <a:gd fmla="val 9416" name="adj1"/>
              <a:gd fmla="val 0" name="adj2"/>
            </a:avLst>
          </a:prstGeom>
          <a:gradFill>
            <a:gsLst>
              <a:gs pos="0">
                <a:srgbClr val="B27A00"/>
              </a:gs>
              <a:gs pos="13000">
                <a:srgbClr val="B27A00"/>
              </a:gs>
              <a:gs pos="100000">
                <a:schemeClr val="lt1"/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24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3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2" name="Google Shape;12;p24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683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Font typeface="Noto Sans Symbols"/>
              <a:buChar char="⚫"/>
              <a:defRPr b="0" i="0" sz="22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55600" lvl="1" marL="9144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Font typeface="Noto Sans Symbols"/>
              <a:buChar char="⚫"/>
              <a:defRPr b="0" i="0" sz="20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342900" lvl="2" marL="13716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342900" lvl="3" marL="18288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342900" lvl="4" marL="2286000" marR="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Font typeface="Noto Sans Symbols"/>
              <a:buChar char="⚫"/>
              <a:defRPr b="0" i="0" sz="18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" name="Google Shape;13;p24"/>
          <p:cNvSpPr txBox="1"/>
          <p:nvPr>
            <p:ph idx="10" type="dt"/>
          </p:nvPr>
        </p:nvSpPr>
        <p:spPr>
          <a:xfrm>
            <a:off x="381000" y="6288088"/>
            <a:ext cx="188753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4"/>
          <p:cNvSpPr txBox="1"/>
          <p:nvPr>
            <p:ph idx="11" type="ftr"/>
          </p:nvPr>
        </p:nvSpPr>
        <p:spPr>
          <a:xfrm>
            <a:off x="3305175" y="6288088"/>
            <a:ext cx="523875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Google Shape;15;p24"/>
          <p:cNvSpPr txBox="1"/>
          <p:nvPr>
            <p:ph idx="12" type="sldNum"/>
          </p:nvPr>
        </p:nvSpPr>
        <p:spPr>
          <a:xfrm>
            <a:off x="8404225" y="219075"/>
            <a:ext cx="4937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FIULogo_H_CMYK_fx.png" id="16" name="Google Shape;16;p2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6103938" y="5959475"/>
            <a:ext cx="2430462" cy="693738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://aiforall.herokuapp.com/product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hyperlink" Target="mailto:sjean149@fiu.edu" TargetMode="External"/><Relationship Id="rId4" Type="http://schemas.openxmlformats.org/officeDocument/2006/relationships/hyperlink" Target="mailto:crami097@fiu.edu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"/>
          <p:cNvSpPr txBox="1"/>
          <p:nvPr>
            <p:ph type="ctrTitle"/>
          </p:nvPr>
        </p:nvSpPr>
        <p:spPr>
          <a:xfrm>
            <a:off x="355121" y="3460632"/>
            <a:ext cx="8686800" cy="2438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200"/>
              <a:t>Machine Learning for Small Business Merchandising </a:t>
            </a:r>
            <a:br>
              <a:rPr lang="en-US"/>
            </a:br>
            <a:r>
              <a:rPr lang="en-US" sz="2800"/>
              <a:t>Team Member(s): Sephora Jean-Mary, Charlie Ramirez</a:t>
            </a:r>
            <a:br>
              <a:rPr lang="en-US" sz="2800"/>
            </a:br>
            <a:r>
              <a:rPr lang="en-US" sz="2800"/>
              <a:t>Product Owner(s): Joe Garner, Ali Zaidi</a:t>
            </a:r>
            <a:br>
              <a:rPr lang="en-US" sz="2800"/>
            </a:br>
            <a:r>
              <a:rPr lang="en-US" sz="2800"/>
              <a:t>Professor: Masoud Sadjadi</a:t>
            </a:r>
            <a:br>
              <a:rPr lang="en-US" sz="2800"/>
            </a:br>
            <a:br>
              <a:rPr lang="en-US"/>
            </a:br>
            <a:r>
              <a:rPr lang="en-US" sz="1800"/>
              <a:t>School of Computing and Information Sciences</a:t>
            </a:r>
            <a:br>
              <a:rPr lang="en-US" sz="1800"/>
            </a:br>
            <a:r>
              <a:rPr lang="en-US" sz="1800"/>
              <a:t>Florida International University</a:t>
            </a:r>
            <a:endParaRPr/>
          </a:p>
        </p:txBody>
      </p:sp>
      <p:sp>
        <p:nvSpPr>
          <p:cNvPr id="150" name="Google Shape;150;p1"/>
          <p:cNvSpPr txBox="1"/>
          <p:nvPr>
            <p:ph idx="1" type="subTitle"/>
          </p:nvPr>
        </p:nvSpPr>
        <p:spPr>
          <a:xfrm>
            <a:off x="-3492261" y="6431441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</a:pPr>
            <a:r>
              <a:rPr lang="en-US">
                <a:solidFill>
                  <a:srgbClr val="001D4D"/>
                </a:solidFill>
              </a:rPr>
              <a:t>4/22/2020</a:t>
            </a:r>
            <a:endParaRPr>
              <a:solidFill>
                <a:srgbClr val="001D4D"/>
              </a:solidFill>
            </a:endParaRPr>
          </a:p>
        </p:txBody>
      </p:sp>
      <p:sp>
        <p:nvSpPr>
          <p:cNvPr id="151" name="Google Shape;151;p1"/>
          <p:cNvSpPr txBox="1"/>
          <p:nvPr/>
        </p:nvSpPr>
        <p:spPr>
          <a:xfrm>
            <a:off x="355121" y="1309780"/>
            <a:ext cx="86868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VIP/Senior Project Final Presentation</a:t>
            </a:r>
            <a:br>
              <a:rPr b="0" i="0" lang="en-US" sz="4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0" i="0" lang="en-US" sz="4400" u="none" cap="none" strike="noStrike">
                <a:solidFill>
                  <a:srgbClr val="001D4D"/>
                </a:solidFill>
                <a:latin typeface="Trebuchet MS"/>
                <a:ea typeface="Trebuchet MS"/>
                <a:cs typeface="Trebuchet MS"/>
                <a:sym typeface="Trebuchet MS"/>
              </a:rPr>
              <a:t>Spring 2020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400" u="none" cap="none" strike="noStrike">
              <a:solidFill>
                <a:srgbClr val="001D4D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0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User Stories </a:t>
            </a:r>
            <a:endParaRPr/>
          </a:p>
        </p:txBody>
      </p:sp>
      <p:sp>
        <p:nvSpPr>
          <p:cNvPr id="215" name="Google Shape;215;p10"/>
          <p:cNvSpPr txBox="1"/>
          <p:nvPr>
            <p:ph idx="1" type="body"/>
          </p:nvPr>
        </p:nvSpPr>
        <p:spPr>
          <a:xfrm>
            <a:off x="779463" y="1552752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29</a:t>
            </a:r>
            <a:r>
              <a:rPr lang="en-US"/>
              <a:t>: As a developer, I would like to create multiple datasets for the website.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31</a:t>
            </a:r>
            <a:r>
              <a:rPr lang="en-US"/>
              <a:t>: As a developer, I would like to create a search functionality in the Anvil App that runs the scraper from the local host.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32</a:t>
            </a:r>
            <a:r>
              <a:rPr lang="en-US"/>
              <a:t>: As a developer, I would like to return scraped data directly from web scraper into Anvil database after clearing previous data.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33</a:t>
            </a:r>
            <a:r>
              <a:rPr lang="en-US"/>
              <a:t>: As a developer, I would like to display the data (from select attributes) on the same page as the product search box in the Anvil web app. 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1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User Stories </a:t>
            </a:r>
            <a:endParaRPr/>
          </a:p>
        </p:txBody>
      </p:sp>
      <p:sp>
        <p:nvSpPr>
          <p:cNvPr id="222" name="Google Shape;222;p11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34</a:t>
            </a:r>
            <a:r>
              <a:rPr lang="en-US"/>
              <a:t>: As a developer, I would like to complete functionalities in the flask app so that the website runs smoothly for users.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35</a:t>
            </a:r>
            <a:r>
              <a:rPr lang="en-US"/>
              <a:t>: As a developer, I would like to host the flask app on the Heroku platform.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b="1" lang="en-US"/>
              <a:t>User Story 36</a:t>
            </a:r>
            <a:r>
              <a:rPr lang="en-US"/>
              <a:t>: As a developer, I would like to create visualizations using seaborn and matplotlib.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37</a:t>
            </a:r>
            <a:r>
              <a:rPr lang="en-US"/>
              <a:t>: As a user, I would like to be able to view these visualizations on the web app in a clear and easy to work with interface.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2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User Stories </a:t>
            </a:r>
            <a:endParaRPr/>
          </a:p>
        </p:txBody>
      </p:sp>
      <p:sp>
        <p:nvSpPr>
          <p:cNvPr id="229" name="Google Shape;229;p12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38</a:t>
            </a:r>
            <a:r>
              <a:rPr lang="en-US"/>
              <a:t>: As a developer, I would like to create real time bar, pie, and scatter plot visualizations on anvil.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39</a:t>
            </a:r>
            <a:r>
              <a:rPr lang="en-US"/>
              <a:t>: As a developer, I would like to create a correlation matrix using z scores with the use of plotly package on anvil.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40</a:t>
            </a:r>
            <a:r>
              <a:rPr lang="en-US"/>
              <a:t>: As a developer, I would like to host the anvil web app on a web server from git so that the user can access the link.</a:t>
            </a:r>
            <a:endParaRPr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7521b6d1e8_6_2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 Case</a:t>
            </a:r>
            <a:endParaRPr/>
          </a:p>
        </p:txBody>
      </p:sp>
      <p:sp>
        <p:nvSpPr>
          <p:cNvPr id="236" name="Google Shape;236;g7521b6d1e8_6_2"/>
          <p:cNvSpPr txBox="1"/>
          <p:nvPr/>
        </p:nvSpPr>
        <p:spPr>
          <a:xfrm>
            <a:off x="610975" y="1567525"/>
            <a:ext cx="9144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 Case ID: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learn-web-scraper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0" rtl="0" algn="just">
              <a:spcBef>
                <a:spcPts val="50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 Case Level: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System-level end-to-end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0" rtl="0" algn="just">
              <a:spcBef>
                <a:spcPts val="50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Details: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Actor: 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Student or User who wants to learn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Pre-conditions: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Original user must be on aiforall heroku web app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Description: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The user will learn about web scraping and become exposed to spyders and web crawlers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Trigger: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AutoNum type="arabicPeriod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click ‘Menu’ link in website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AutoNum type="arabicPeriod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click on ‘Web Scraper’ tab in ‘Menu’ dropdown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Post-conditions: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be able to read through the page and learn valuable information about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The data collection process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The benefits of using a web scraper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How web crawling works with a web scraper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be be able to choose viewing scraped data displays of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Shoes, Pants, Shirts, or Hats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7521b6d1e8_6_8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 Case</a:t>
            </a:r>
            <a:endParaRPr/>
          </a:p>
        </p:txBody>
      </p:sp>
      <p:sp>
        <p:nvSpPr>
          <p:cNvPr id="243" name="Google Shape;243;g7521b6d1e8_6_8"/>
          <p:cNvSpPr txBox="1"/>
          <p:nvPr/>
        </p:nvSpPr>
        <p:spPr>
          <a:xfrm>
            <a:off x="610975" y="1567525"/>
            <a:ext cx="9144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 Case ID: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explore-website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0" rtl="0" algn="just">
              <a:spcBef>
                <a:spcPts val="50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 Case Level: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System-level end-to-end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0" rtl="0" algn="just">
              <a:spcBef>
                <a:spcPts val="50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Details: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Actor: 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Student or User who wants to learn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Pre-conditions: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Original user must be on </a:t>
            </a:r>
            <a:r>
              <a:rPr lang="en-US" sz="1200" u="sng">
                <a:solidFill>
                  <a:srgbClr val="1155CC"/>
                </a:solidFill>
                <a:latin typeface="Times"/>
                <a:ea typeface="Times"/>
                <a:cs typeface="Times"/>
                <a:sym typeface="Times"/>
                <a:hlinkClick r:id="rId3"/>
              </a:rPr>
              <a:t>http://aiforall.herokuapp.com/product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Description: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The user will be able to explore the website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Trigger: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AutoNum type="arabicPeriod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click ‘Menu’ link in website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AutoNum type="arabicPeriod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click on ‘Web Scraper’ tab in ‘Menu’ dropdown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Post-conditions: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be able to read through the page and learn valuable information about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The data collection process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The benefits of using a web scraper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How web crawling works with a web scraper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be be able to choose viewing scraped data displays of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Shoes, Pants, Shirts, or Hats</a:t>
            </a:r>
            <a:endParaRPr b="1"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7521b6d1e8_6_14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Use Case</a:t>
            </a:r>
            <a:endParaRPr/>
          </a:p>
        </p:txBody>
      </p:sp>
      <p:sp>
        <p:nvSpPr>
          <p:cNvPr id="250" name="Google Shape;250;g7521b6d1e8_6_14"/>
          <p:cNvSpPr txBox="1"/>
          <p:nvPr/>
        </p:nvSpPr>
        <p:spPr>
          <a:xfrm>
            <a:off x="610975" y="1567525"/>
            <a:ext cx="9144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 Case ID: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explore-dynamic-visualizations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0" rtl="0" algn="just">
              <a:spcBef>
                <a:spcPts val="50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 Case Level: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System-level end-to-end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0" rtl="0" algn="just">
              <a:spcBef>
                <a:spcPts val="50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Details: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Actor: 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Student or User who wants to learn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Pre-conditions: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Original user must be on aiforall heroku web app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Description: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The user will learn machine learning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Trigger: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AutoNum type="arabicPeriod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click ‘Menu’ link in website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AutoNum type="arabicPeriod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click on ‘Dynamic Visualizations' tab in ‘Menu’ dropdown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Post-conditions: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be able to read through the Visualizations page and learn valuable information about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artificial intelligence (ai) and machine learning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just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200"/>
              <a:buFont typeface="Times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be be able view and interact with Anvil Web App embed  into page</a:t>
            </a:r>
            <a:endParaRPr b="1"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7521b6d1e8_6_20"/>
          <p:cNvSpPr txBox="1"/>
          <p:nvPr/>
        </p:nvSpPr>
        <p:spPr>
          <a:xfrm>
            <a:off x="752500" y="89775"/>
            <a:ext cx="9144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 Case ID: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learn-machine-learning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0" rtl="0" algn="just">
              <a:spcBef>
                <a:spcPts val="50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 Case Level: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System-level end-to-end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0" rtl="0" algn="just">
              <a:spcBef>
                <a:spcPts val="50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Details: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Actor: 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Student or User who wants to learn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Pre-conditions: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Original user must be on aiforall heroku web app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Description: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The user will learn machine learning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Trigger: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AutoNum type="arabicPeriod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click ‘Menu’ link in website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AutoNum type="arabicPeriod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click on ‘Machine Learning’ tab in ‘Menu’ dropdown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Post-conditions: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be able to read through the Machine Learning page and learn valuable information about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Training AI with train and test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Cleaning Data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Different Kinds of Machine Learning Including :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3" marL="18288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Supervised Learning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3" marL="18288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Unsupervised Learning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3" marL="18288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Reinforcement Learning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Visualizing the Data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be be able to click from a dropdown with different visualizations to learn about them and what they signify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Heatmap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Positive Correlation ScatterPlot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Positive Correlation JointPlot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Negative Correlation ScatterPlot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Negative Correlation JointPlot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No Correlation ScatterPlot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just">
              <a:spcBef>
                <a:spcPts val="500"/>
              </a:spcBef>
              <a:spcAft>
                <a:spcPts val="50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No Correlation JointPlot</a:t>
            </a:r>
            <a:endParaRPr b="1"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3"/>
          <p:cNvSpPr txBox="1"/>
          <p:nvPr/>
        </p:nvSpPr>
        <p:spPr>
          <a:xfrm>
            <a:off x="219075" y="352800"/>
            <a:ext cx="87969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 Case ID: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create-dynamic-visualizations-anvil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0" rtl="0" algn="just">
              <a:spcBef>
                <a:spcPts val="50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 Case Level: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System-level end-to-end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0" rtl="0" algn="just">
              <a:spcBef>
                <a:spcPts val="50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Details: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Actor: 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Student or User who wants to learn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Pre-conditions: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Original user must be on aiforall heroku web app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click ‘Menu’ link in website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click on ‘Dynamic Visualizations' tab in ‘Menu’ dropdown and scroll down to embedded web app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Description: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The user will be able to create dynamic visualization by using the scraper in the app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Trigger: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AutoNum type="arabicPeriod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click ‘Web Scraper’ tab in app and enter in the amazon product that they wish to scrape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AutoNum type="arabicPeriod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be able to click through several tabs of visualizations about the items in the database that they just scraped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0" marL="4572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●"/>
            </a:pPr>
            <a:r>
              <a:rPr b="1"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Post-conditions:</a:t>
            </a: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just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ourier New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be displayed a table containing the scraped and clean product data for the amazon product they are scraping. The scraped attributes include: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Product Name, Product Rating, Rating Count, Low Price, High Price, rank category, Sales Rank, percent_5_stars, percent_4_stars, percent_3_stars, percent_2_stars, percent_1_stars, Number of Answered Questions, dimension length, dim_width, dimension, first_listed=first_listed, Fit_As_Expected, Days_Since_First_Listed, asin number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1" marL="9144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o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User will be able to view several diagrams including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Scatter Plot : Low Price vs. Rating Count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Scatter Plot : Low Price vs. Product Rating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Bar Graph: Category vs. Rating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Pie Chart: Percentage of rating 1 - 5 star rating 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Correlation Matrix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Length of Product Title vs Rating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-304800" lvl="2" marL="1371600" rtl="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Times"/>
              <a:buChar char="▪"/>
            </a:pPr>
            <a:r>
              <a:rPr lang="en-US" sz="1200">
                <a:solidFill>
                  <a:schemeClr val="dk1"/>
                </a:solidFill>
                <a:latin typeface="Times"/>
                <a:ea typeface="Times"/>
                <a:cs typeface="Times"/>
                <a:sym typeface="Times"/>
              </a:rPr>
              <a:t>Word Cloud: Product Descriptions</a:t>
            </a:r>
            <a:endParaRPr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  <a:p>
            <a:pPr indent="0" lvl="0" marL="1371600" rtl="0" algn="just">
              <a:spcBef>
                <a:spcPts val="500"/>
              </a:spcBef>
              <a:spcAft>
                <a:spcPts val="50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Times"/>
              <a:ea typeface="Times"/>
              <a:cs typeface="Times"/>
              <a:sym typeface="Times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4"/>
          <p:cNvSpPr txBox="1"/>
          <p:nvPr>
            <p:ph type="title"/>
          </p:nvPr>
        </p:nvSpPr>
        <p:spPr>
          <a:xfrm>
            <a:off x="664213" y="0"/>
            <a:ext cx="8059800" cy="1044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Sequence Diagrams</a:t>
            </a:r>
            <a:endParaRPr/>
          </a:p>
        </p:txBody>
      </p:sp>
      <p:sp>
        <p:nvSpPr>
          <p:cNvPr id="269" name="Google Shape;269;p14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Show the sequence diagram of the most significant use case.</a:t>
            </a:r>
            <a:endParaRPr/>
          </a:p>
        </p:txBody>
      </p:sp>
      <p:pic>
        <p:nvPicPr>
          <p:cNvPr id="270" name="Google Shape;270;p14"/>
          <p:cNvPicPr preferRelativeResize="0"/>
          <p:nvPr/>
        </p:nvPicPr>
        <p:blipFill rotWithShape="1">
          <a:blip r:embed="rId3">
            <a:alphaModFix/>
          </a:blip>
          <a:srcRect b="20382" l="0" r="0" t="0"/>
          <a:stretch/>
        </p:blipFill>
        <p:spPr>
          <a:xfrm>
            <a:off x="664225" y="1154150"/>
            <a:ext cx="7859399" cy="5460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7521b6d1e8_7_1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g7521b6d1e8_7_1"/>
          <p:cNvSpPr txBox="1"/>
          <p:nvPr>
            <p:ph idx="1" type="body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2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8" name="Google Shape;278;g7521b6d1e8_7_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95575" y="47827"/>
            <a:ext cx="632472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 definition</a:t>
            </a:r>
            <a:endParaRPr/>
          </a:p>
        </p:txBody>
      </p:sp>
      <p:sp>
        <p:nvSpPr>
          <p:cNvPr id="158" name="Google Shape;158;p2"/>
          <p:cNvSpPr txBox="1"/>
          <p:nvPr>
            <p:ph idx="1" type="body"/>
          </p:nvPr>
        </p:nvSpPr>
        <p:spPr>
          <a:xfrm>
            <a:off x="779463" y="15240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95275" lvl="1" marL="577850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1600"/>
              <a:buChar char="⚫"/>
            </a:pPr>
            <a:r>
              <a:rPr lang="en-US" sz="1600"/>
              <a:t>As technology rapidly advances, we find ourselves in the midst of a new industrial revolution, one powered by </a:t>
            </a:r>
            <a:r>
              <a:rPr b="1" lang="en-US" sz="1600"/>
              <a:t>artificial intelligence. </a:t>
            </a:r>
            <a:r>
              <a:rPr lang="en-US" sz="1600"/>
              <a:t>As our everyday lives (including our jobs) become more and more dependent on high end technological concepts such as machine learning, being prepared for the changes is crucial.</a:t>
            </a:r>
            <a:endParaRPr/>
          </a:p>
          <a:p>
            <a:pPr indent="-282575" lvl="2" marL="860425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400"/>
              <a:buChar char="⚫"/>
            </a:pPr>
            <a:r>
              <a:rPr b="1" lang="en-US" sz="1400"/>
              <a:t>Our aim </a:t>
            </a:r>
            <a:r>
              <a:rPr lang="en-US" sz="1400"/>
              <a:t>is to give people the ability to be prepared for these changes by giving them the tools they need to reach an understanding of concepts they may deem impossible to understand. </a:t>
            </a:r>
            <a:endParaRPr/>
          </a:p>
          <a:p>
            <a:pPr indent="-282575" lvl="2" marL="860425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400"/>
              <a:buChar char="⚫"/>
            </a:pPr>
            <a:r>
              <a:rPr lang="en-US" sz="1400"/>
              <a:t>Additionally, we will be showing the value behind putting these concepts into practice by providing an opensource product (composed of a web scraper, a website, and a web app) that will serve as both a teaching tool and a practical tool for data analysis. </a:t>
            </a:r>
            <a:endParaRPr/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Char char="⚫"/>
            </a:pPr>
            <a:r>
              <a:rPr lang="en-US" sz="1600"/>
              <a:t>There exists no previous system; our project serves as version 1.0</a:t>
            </a:r>
            <a:endParaRPr sz="1400"/>
          </a:p>
          <a:p>
            <a:pPr indent="-1809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800"/>
              <a:buNone/>
            </a:pPr>
            <a:r>
              <a:t/>
            </a:r>
            <a:endParaRPr sz="1800"/>
          </a:p>
          <a:p>
            <a:pPr indent="-1936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1600"/>
              <a:buNone/>
            </a:pPr>
            <a:r>
              <a:t/>
            </a:r>
            <a:endParaRPr sz="1600"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5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Design: Architecture</a:t>
            </a:r>
            <a:endParaRPr/>
          </a:p>
        </p:txBody>
      </p:sp>
      <p:sp>
        <p:nvSpPr>
          <p:cNvPr id="285" name="Google Shape;285;p15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System decomposition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Identify the architecture patterns used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Highlight the parts that you contributed to them</a:t>
            </a:r>
            <a:endParaRPr/>
          </a:p>
        </p:txBody>
      </p:sp>
      <p:pic>
        <p:nvPicPr>
          <p:cNvPr id="286" name="Google Shape;28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000" y="1828800"/>
            <a:ext cx="8569097" cy="396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7521b6d1e8_7_11"/>
          <p:cNvSpPr txBox="1"/>
          <p:nvPr>
            <p:ph type="title"/>
          </p:nvPr>
        </p:nvSpPr>
        <p:spPr>
          <a:xfrm>
            <a:off x="779463" y="381000"/>
            <a:ext cx="7583400" cy="10446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/>
              <a:t>System Design: Architecture</a:t>
            </a:r>
            <a:endParaRPr/>
          </a:p>
        </p:txBody>
      </p:sp>
      <p:sp>
        <p:nvSpPr>
          <p:cNvPr id="293" name="Google Shape;293;g7521b6d1e8_7_11"/>
          <p:cNvSpPr txBox="1"/>
          <p:nvPr>
            <p:ph idx="1" type="body"/>
          </p:nvPr>
        </p:nvSpPr>
        <p:spPr>
          <a:xfrm>
            <a:off x="779463" y="1324800"/>
            <a:ext cx="7583400" cy="4208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Dynamic Visualizations</a:t>
            </a:r>
            <a:endParaRPr sz="2400"/>
          </a:p>
        </p:txBody>
      </p:sp>
      <p:pic>
        <p:nvPicPr>
          <p:cNvPr id="294" name="Google Shape;294;g7521b6d1e8_7_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1438" y="1961828"/>
            <a:ext cx="8799475" cy="4075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6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System Design: Deployment</a:t>
            </a:r>
            <a:endParaRPr/>
          </a:p>
        </p:txBody>
      </p:sp>
      <p:sp>
        <p:nvSpPr>
          <p:cNvPr id="301" name="Google Shape;301;p16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System Deployment Diagram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Highlight the parts that you contributed to them</a:t>
            </a:r>
            <a:endParaRPr/>
          </a:p>
        </p:txBody>
      </p:sp>
      <p:pic>
        <p:nvPicPr>
          <p:cNvPr id="302" name="Google Shape;30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36025" y="1425575"/>
            <a:ext cx="6798725" cy="527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8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Minimal Class Diagram</a:t>
            </a:r>
            <a:endParaRPr/>
          </a:p>
        </p:txBody>
      </p:sp>
      <p:sp>
        <p:nvSpPr>
          <p:cNvPr id="309" name="Google Shape;309;p18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Identify the design patterns used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Highlight the classes that you created/modified</a:t>
            </a:r>
            <a:endParaRPr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None/>
            </a:pPr>
            <a:r>
              <a:t/>
            </a:r>
            <a:endParaRPr/>
          </a:p>
        </p:txBody>
      </p:sp>
      <p:pic>
        <p:nvPicPr>
          <p:cNvPr id="310" name="Google Shape;310;p18"/>
          <p:cNvPicPr preferRelativeResize="0"/>
          <p:nvPr/>
        </p:nvPicPr>
        <p:blipFill rotWithShape="1">
          <a:blip r:embed="rId3">
            <a:alphaModFix/>
          </a:blip>
          <a:srcRect b="-12660" l="1290" r="-1289" t="12660"/>
          <a:stretch/>
        </p:blipFill>
        <p:spPr>
          <a:xfrm>
            <a:off x="416725" y="1316025"/>
            <a:ext cx="8545125" cy="641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21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Test Suites and Test Cases</a:t>
            </a:r>
            <a:endParaRPr/>
          </a:p>
        </p:txBody>
      </p:sp>
      <p:sp>
        <p:nvSpPr>
          <p:cNvPr id="317" name="Google Shape;317;p21"/>
          <p:cNvSpPr txBox="1"/>
          <p:nvPr>
            <p:ph idx="1" type="body"/>
          </p:nvPr>
        </p:nvSpPr>
        <p:spPr>
          <a:xfrm>
            <a:off x="779463" y="1828800"/>
            <a:ext cx="7583400" cy="42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20675" lvl="0" marL="282575" rtl="0" algn="l">
              <a:spcBef>
                <a:spcPts val="0"/>
              </a:spcBef>
              <a:spcAft>
                <a:spcPts val="0"/>
              </a:spcAft>
              <a:buSzPts val="2400"/>
              <a:buChar char="⚫"/>
            </a:pPr>
            <a:r>
              <a:rPr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Sunny and Rainy Day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0675" lvl="0" marL="282575" rtl="0" algn="l">
              <a:spcBef>
                <a:spcPts val="0"/>
              </a:spcBef>
              <a:spcAft>
                <a:spcPts val="0"/>
              </a:spcAft>
              <a:buSzPts val="2400"/>
              <a:buChar char="⚫"/>
            </a:pPr>
            <a:r>
              <a:rPr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program is designed to accept any search input that amazon itself accepts.</a:t>
            </a:r>
            <a:endParaRPr sz="2400"/>
          </a:p>
        </p:txBody>
      </p:sp>
      <p:pic>
        <p:nvPicPr>
          <p:cNvPr id="318" name="Google Shape;318;p21"/>
          <p:cNvPicPr preferRelativeResize="0"/>
          <p:nvPr/>
        </p:nvPicPr>
        <p:blipFill rotWithShape="1">
          <a:blip r:embed="rId3">
            <a:alphaModFix/>
          </a:blip>
          <a:srcRect b="6210" l="0" r="0" t="-6210"/>
          <a:stretch/>
        </p:blipFill>
        <p:spPr>
          <a:xfrm>
            <a:off x="393425" y="3158838"/>
            <a:ext cx="4317800" cy="261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6025" y="3210078"/>
            <a:ext cx="4136075" cy="25121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2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Summary</a:t>
            </a:r>
            <a:endParaRPr/>
          </a:p>
        </p:txBody>
      </p:sp>
      <p:sp>
        <p:nvSpPr>
          <p:cNvPr id="326" name="Google Shape;326;p22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Our project serves as a useful resource people can use to learn about some seemingly difficult concepts as well as a valuable </a:t>
            </a:r>
            <a:r>
              <a:rPr lang="en-US"/>
              <a:t>open source</a:t>
            </a:r>
            <a:r>
              <a:rPr lang="en-US"/>
              <a:t> tool for merchandisers and consumers.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Sephora Jean-Mary</a:t>
            </a:r>
            <a:endParaRPr/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 u="sng">
                <a:solidFill>
                  <a:schemeClr val="hlink"/>
                </a:solidFill>
                <a:highlight>
                  <a:srgbClr val="666666"/>
                </a:highlight>
                <a:hlinkClick r:id="rId3"/>
              </a:rPr>
              <a:t>sjean149@fiu.edu</a:t>
            </a:r>
            <a:r>
              <a:rPr lang="en-US"/>
              <a:t>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Charlie Ramirez</a:t>
            </a:r>
            <a:endParaRPr/>
          </a:p>
          <a:p>
            <a:pPr indent="-295275" lvl="1" marL="577850" rtl="0" algn="l">
              <a:spcBef>
                <a:spcPts val="600"/>
              </a:spcBef>
              <a:spcAft>
                <a:spcPts val="0"/>
              </a:spcAft>
              <a:buClr>
                <a:srgbClr val="001D4D"/>
              </a:buClr>
              <a:buSzPts val="2000"/>
              <a:buChar char="⚫"/>
            </a:pPr>
            <a:r>
              <a:rPr lang="en-US" u="sng">
                <a:solidFill>
                  <a:schemeClr val="hlink"/>
                </a:solidFill>
                <a:highlight>
                  <a:srgbClr val="666666"/>
                </a:highlight>
                <a:hlinkClick r:id="rId4"/>
              </a:rPr>
              <a:t>crami097@fiu.edu</a:t>
            </a:r>
            <a:r>
              <a:rPr lang="en-US"/>
              <a:t>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3"/>
          <p:cNvSpPr txBox="1"/>
          <p:nvPr>
            <p:ph type="title"/>
          </p:nvPr>
        </p:nvSpPr>
        <p:spPr>
          <a:xfrm>
            <a:off x="2562257" y="2750387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/>
              <a:t>Thank you!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Management</a:t>
            </a:r>
            <a:endParaRPr/>
          </a:p>
        </p:txBody>
      </p:sp>
      <p:pic>
        <p:nvPicPr>
          <p:cNvPr id="165" name="Google Shape;16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763789"/>
            <a:ext cx="9144000" cy="4032033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3"/>
          <p:cNvSpPr txBox="1"/>
          <p:nvPr/>
        </p:nvSpPr>
        <p:spPr>
          <a:xfrm>
            <a:off x="2746075" y="1892062"/>
            <a:ext cx="3651850" cy="27699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Machine Learning for Small Business Merchandising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4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User Stories </a:t>
            </a:r>
            <a:endParaRPr/>
          </a:p>
        </p:txBody>
      </p:sp>
      <p:sp>
        <p:nvSpPr>
          <p:cNvPr id="173" name="Google Shape;173;p4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b="1" lang="en-US"/>
              <a:t>User Story 1</a:t>
            </a:r>
            <a:r>
              <a:rPr lang="en-US"/>
              <a:t>: As a developer, I need to come up with a viable lesson plan for a machine learning lesson.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b="1" lang="en-US"/>
              <a:t>User Story 2</a:t>
            </a:r>
            <a:r>
              <a:rPr lang="en-US"/>
              <a:t>: As a developer, I need to learn the necessary technologies required for effective machine learning programming.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b="1" lang="en-US"/>
              <a:t>User Story 3</a:t>
            </a:r>
            <a:r>
              <a:rPr lang="en-US"/>
              <a:t>: As a developer, I want to code the web scraper that we will use to collect data from Amazon web pages. 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b="1" lang="en-US"/>
              <a:t>User Story 4</a:t>
            </a:r>
            <a:r>
              <a:rPr lang="en-US"/>
              <a:t>: As a User, I want to be able to see product information of various Amazon products.</a:t>
            </a:r>
            <a:endParaRPr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5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User Stories </a:t>
            </a:r>
            <a:endParaRPr/>
          </a:p>
        </p:txBody>
      </p:sp>
      <p:sp>
        <p:nvSpPr>
          <p:cNvPr id="180" name="Google Shape;180;p5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b="1" lang="en-US"/>
              <a:t>User Story 5</a:t>
            </a:r>
            <a:r>
              <a:rPr lang="en-US"/>
              <a:t>: As a developer, I need to refine the web scraper so that it will scrape amazon for more product information.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b="1" lang="en-US"/>
              <a:t>User Story 6</a:t>
            </a:r>
            <a:r>
              <a:rPr lang="en-US"/>
              <a:t>: As a developer, I need to fix the web scraper so that it will skip over tags that are not available.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7</a:t>
            </a:r>
            <a:r>
              <a:rPr lang="en-US"/>
              <a:t>: As a developer, I need to start a website to display information from the web scraper.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8</a:t>
            </a:r>
            <a:r>
              <a:rPr lang="en-US"/>
              <a:t>: As a developer, I need to have a front page to the website explaining what the purpose of this project is.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6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User Stories </a:t>
            </a:r>
            <a:endParaRPr/>
          </a:p>
        </p:txBody>
      </p:sp>
      <p:sp>
        <p:nvSpPr>
          <p:cNvPr id="187" name="Google Shape;187;p6"/>
          <p:cNvSpPr txBox="1"/>
          <p:nvPr>
            <p:ph idx="1" type="body"/>
          </p:nvPr>
        </p:nvSpPr>
        <p:spPr>
          <a:xfrm>
            <a:off x="779463" y="154125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9</a:t>
            </a:r>
            <a:r>
              <a:rPr lang="en-US"/>
              <a:t>: As a developer, I need to incorporate a navigation bar onto the website.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10</a:t>
            </a:r>
            <a:r>
              <a:rPr lang="en-US"/>
              <a:t>: As a developer, I would like to create a search engine functionality within the web scraper such that it allows a user to search for a term of their choice.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11</a:t>
            </a:r>
            <a:r>
              <a:rPr lang="en-US"/>
              <a:t>: As a developer, I would like to allow the web crawling spider to be flexible and find multiple attributes of products.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12</a:t>
            </a:r>
            <a:r>
              <a:rPr lang="en-US"/>
              <a:t>: As a developer, I would like to use the bootstrap library to help set up a responsive and beautiful website.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7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User Stories </a:t>
            </a:r>
            <a:endParaRPr/>
          </a:p>
        </p:txBody>
      </p:sp>
      <p:sp>
        <p:nvSpPr>
          <p:cNvPr id="194" name="Google Shape;194;p7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13</a:t>
            </a:r>
            <a:r>
              <a:rPr lang="en-US"/>
              <a:t>: As a developer, I would like to include multiple pages in the website that allow the user to see and experience our product.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14</a:t>
            </a:r>
            <a:r>
              <a:rPr lang="en-US"/>
              <a:t>: As a User, I want to be able to experience the product in a way that captures my attention and keeps me interested.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15</a:t>
            </a:r>
            <a:r>
              <a:rPr lang="en-US"/>
              <a:t>: As a developer, I want to be able to clean the data that we scrape from the web.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i="1" lang="en-US"/>
              <a:t> </a:t>
            </a:r>
            <a:r>
              <a:rPr b="1" lang="en-US"/>
              <a:t>User Story 17</a:t>
            </a:r>
            <a:r>
              <a:rPr lang="en-US"/>
              <a:t>: As a developer, I want to complete the development of a web scraper that allows me to crawl the web. </a:t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8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User Stories </a:t>
            </a:r>
            <a:endParaRPr/>
          </a:p>
        </p:txBody>
      </p:sp>
      <p:sp>
        <p:nvSpPr>
          <p:cNvPr id="201" name="Google Shape;201;p8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19</a:t>
            </a:r>
            <a:r>
              <a:rPr lang="en-US"/>
              <a:t>: As a developer, I want to code the website to display the results of our project through visual representations.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20</a:t>
            </a:r>
            <a:r>
              <a:rPr lang="en-US"/>
              <a:t>: As a developer, I would like to complete the website layout so that it has interactive html and css.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21</a:t>
            </a:r>
            <a:r>
              <a:rPr lang="en-US"/>
              <a:t>: As a developer, I would like to set up flask framework.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22</a:t>
            </a:r>
            <a:r>
              <a:rPr lang="en-US"/>
              <a:t>: As a developer, I would like to transfer all files to flask framework. </a:t>
            </a:r>
            <a:endParaRPr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9"/>
          <p:cNvSpPr txBox="1"/>
          <p:nvPr>
            <p:ph type="title"/>
          </p:nvPr>
        </p:nvSpPr>
        <p:spPr>
          <a:xfrm>
            <a:off x="779463" y="381000"/>
            <a:ext cx="7583487" cy="10445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Requirements: User Stories </a:t>
            </a:r>
            <a:endParaRPr/>
          </a:p>
        </p:txBody>
      </p:sp>
      <p:sp>
        <p:nvSpPr>
          <p:cNvPr id="208" name="Google Shape;208;p9"/>
          <p:cNvSpPr txBox="1"/>
          <p:nvPr>
            <p:ph idx="1" type="body"/>
          </p:nvPr>
        </p:nvSpPr>
        <p:spPr>
          <a:xfrm>
            <a:off x="779463" y="1828800"/>
            <a:ext cx="7583487" cy="4208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2575" lvl="0" marL="282575" rtl="0" algn="l">
              <a:spcBef>
                <a:spcPts val="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24</a:t>
            </a:r>
            <a:r>
              <a:rPr lang="en-US"/>
              <a:t>: As a user, I want to be able to access the Anvil web app in various ways from the website.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25</a:t>
            </a:r>
            <a:r>
              <a:rPr lang="en-US"/>
              <a:t>: As a developer, I would like to upload data from csv files into anvil web app. 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b="1" lang="en-US"/>
              <a:t> User Story 27</a:t>
            </a:r>
            <a:r>
              <a:rPr lang="en-US"/>
              <a:t>: As a developer, I would like to implement the web scraper into the anvil web app so that a user can see the web scraper in action.</a:t>
            </a:r>
            <a:endParaRPr/>
          </a:p>
          <a:p>
            <a:pPr indent="-282575" lvl="0" marL="282575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Char char="⚫"/>
            </a:pPr>
            <a:r>
              <a:rPr lang="en-US"/>
              <a:t> </a:t>
            </a:r>
            <a:r>
              <a:rPr b="1" lang="en-US"/>
              <a:t>User Story 28</a:t>
            </a:r>
            <a:r>
              <a:rPr lang="en-US"/>
              <a:t>: As a developer, I would like to scrape more fields from the amazon website page.</a:t>
            </a:r>
            <a:endParaRPr/>
          </a:p>
          <a:p>
            <a:pPr indent="0" lvl="0" marL="0" rtl="0" algn="l">
              <a:spcBef>
                <a:spcPts val="2000"/>
              </a:spcBef>
              <a:spcAft>
                <a:spcPts val="0"/>
              </a:spcAft>
              <a:buClr>
                <a:srgbClr val="001D4D"/>
              </a:buClr>
              <a:buSzPts val="22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gold">
  <a:themeElements>
    <a:clrScheme name="Revolution">
      <a:dk1>
        <a:srgbClr val="000000"/>
      </a:dk1>
      <a:lt1>
        <a:srgbClr val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2013-04-25T14:14:17Z</dcterms:created>
  <dc:creator>Ivana Rodriguez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0x0101005CCB4381D0D49049A3E375464706030D</vt:lpwstr>
  </property>
</Properties>
</file>