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Lst>
  <p:sldSz cy="43891200" cx="32918400"/>
  <p:notesSz cx="6858000" cy="9144000"/>
  <p:embeddedFontLst>
    <p:embeddedFont>
      <p:font typeface="Roboto"/>
      <p:regular r:id="rId7"/>
      <p:bold r:id="rId8"/>
      <p:italic r:id="rId9"/>
      <p:boldItalic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0"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Roboto-regular.fntdata"/><Relationship Id="rId8" Type="http://schemas.openxmlformats.org/officeDocument/2006/relationships/font" Target="fonts/Roboto-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74f9848618_0_0:notes"/>
          <p:cNvSpPr/>
          <p:nvPr>
            <p:ph idx="2" type="sldImg"/>
          </p:nvPr>
        </p:nvSpPr>
        <p:spPr>
          <a:xfrm>
            <a:off x="2143125" y="685800"/>
            <a:ext cx="2571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g74f9848618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Andres Valdes Final Poster</a:t>
            </a:r>
            <a:endParaRPr/>
          </a:p>
        </p:txBody>
      </p:sp>
      <p:sp>
        <p:nvSpPr>
          <p:cNvPr id="87" name="Google Shape;87;g74f9848618_0_0: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2" name="Shape 72"/>
        <p:cNvGrpSpPr/>
        <p:nvPr/>
      </p:nvGrpSpPr>
      <p:grpSpPr>
        <a:xfrm>
          <a:off x="0" y="0"/>
          <a:ext cx="0" cy="0"/>
          <a:chOff x="0" y="0"/>
          <a:chExt cx="0" cy="0"/>
        </a:xfrm>
      </p:grpSpPr>
      <p:sp>
        <p:nvSpPr>
          <p:cNvPr id="73" name="Google Shape;73;p11"/>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1"/>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2"/>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2"/>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p:txBody>
      </p:sp>
      <p:sp>
        <p:nvSpPr>
          <p:cNvPr id="81" name="Google Shape;81;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3"/>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3"/>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5" name="Shape 25"/>
        <p:cNvGrpSpPr/>
        <p:nvPr/>
      </p:nvGrpSpPr>
      <p:grpSpPr>
        <a:xfrm>
          <a:off x="0" y="0"/>
          <a:ext cx="0" cy="0"/>
          <a:chOff x="0" y="0"/>
          <a:chExt cx="0" cy="0"/>
        </a:xfrm>
      </p:grpSpPr>
      <p:sp>
        <p:nvSpPr>
          <p:cNvPr id="26" name="Google Shape;26;p4"/>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4"/>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1" name="Shape 31"/>
        <p:cNvGrpSpPr/>
        <p:nvPr/>
      </p:nvGrpSpPr>
      <p:grpSpPr>
        <a:xfrm>
          <a:off x="0" y="0"/>
          <a:ext cx="0" cy="0"/>
          <a:chOff x="0" y="0"/>
          <a:chExt cx="0" cy="0"/>
        </a:xfrm>
      </p:grpSpPr>
      <p:sp>
        <p:nvSpPr>
          <p:cNvPr id="32" name="Google Shape;32;p5"/>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5"/>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5"/>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35" name="Google Shape;35;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8" name="Shape 38"/>
        <p:cNvGrpSpPr/>
        <p:nvPr/>
      </p:nvGrpSpPr>
      <p:grpSpPr>
        <a:xfrm>
          <a:off x="0" y="0"/>
          <a:ext cx="0" cy="0"/>
          <a:chOff x="0" y="0"/>
          <a:chExt cx="0" cy="0"/>
        </a:xfrm>
      </p:grpSpPr>
      <p:sp>
        <p:nvSpPr>
          <p:cNvPr id="39" name="Google Shape;39;p6"/>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6"/>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41" name="Google Shape;41;p6"/>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42" name="Google Shape;42;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0" name="Shape 50"/>
        <p:cNvGrpSpPr/>
        <p:nvPr/>
      </p:nvGrpSpPr>
      <p:grpSpPr>
        <a:xfrm>
          <a:off x="0" y="0"/>
          <a:ext cx="0" cy="0"/>
          <a:chOff x="0" y="0"/>
          <a:chExt cx="0" cy="0"/>
        </a:xfrm>
      </p:grpSpPr>
      <p:sp>
        <p:nvSpPr>
          <p:cNvPr id="51" name="Google Shape;51;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8"/>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3" name="Google Shape;53;p8"/>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4" name="Google Shape;54;p8"/>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5" name="Google Shape;55;p8"/>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6" name="Google Shape;56;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59" name="Shape 59"/>
        <p:cNvGrpSpPr/>
        <p:nvPr/>
      </p:nvGrpSpPr>
      <p:grpSpPr>
        <a:xfrm>
          <a:off x="0" y="0"/>
          <a:ext cx="0" cy="0"/>
          <a:chOff x="0" y="0"/>
          <a:chExt cx="0" cy="0"/>
        </a:xfrm>
      </p:grpSpPr>
      <p:sp>
        <p:nvSpPr>
          <p:cNvPr id="60" name="Google Shape;60;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9"/>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2" name="Google Shape;62;p9"/>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3" name="Google Shape;63;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6" name="Shape 66"/>
        <p:cNvGrpSpPr/>
        <p:nvPr/>
      </p:nvGrpSpPr>
      <p:grpSpPr>
        <a:xfrm>
          <a:off x="0" y="0"/>
          <a:ext cx="0" cy="0"/>
          <a:chOff x="0" y="0"/>
          <a:chExt cx="0" cy="0"/>
        </a:xfrm>
      </p:grpSpPr>
      <p:sp>
        <p:nvSpPr>
          <p:cNvPr id="67" name="Google Shape;67;p10"/>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0"/>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69" name="Google Shape;69;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9pPr>
          </a:lstStyle>
          <a:p/>
        </p:txBody>
      </p:sp>
      <p:sp>
        <p:nvSpPr>
          <p:cNvPr id="11" name="Google Shape;11;p1"/>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9.png"/><Relationship Id="rId13" Type="http://schemas.openxmlformats.org/officeDocument/2006/relationships/image" Target="../media/image1.png"/><Relationship Id="rId12"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13.png"/><Relationship Id="rId15" Type="http://schemas.openxmlformats.org/officeDocument/2006/relationships/image" Target="../media/image12.png"/><Relationship Id="rId14" Type="http://schemas.openxmlformats.org/officeDocument/2006/relationships/image" Target="../media/image7.png"/><Relationship Id="rId17" Type="http://schemas.openxmlformats.org/officeDocument/2006/relationships/image" Target="../media/image14.png"/><Relationship Id="rId16" Type="http://schemas.openxmlformats.org/officeDocument/2006/relationships/image" Target="../media/image15.png"/><Relationship Id="rId5" Type="http://schemas.openxmlformats.org/officeDocument/2006/relationships/image" Target="../media/image11.png"/><Relationship Id="rId6" Type="http://schemas.openxmlformats.org/officeDocument/2006/relationships/image" Target="../media/image8.png"/><Relationship Id="rId7" Type="http://schemas.openxmlformats.org/officeDocument/2006/relationships/image" Target="../media/image10.png"/><Relationship Id="rId8"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3"/>
          <p:cNvSpPr txBox="1"/>
          <p:nvPr/>
        </p:nvSpPr>
        <p:spPr>
          <a:xfrm>
            <a:off x="6561137" y="2738437"/>
            <a:ext cx="19347000" cy="2452800"/>
          </a:xfrm>
          <a:prstGeom prst="rect">
            <a:avLst/>
          </a:prstGeom>
          <a:no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081E3F"/>
              </a:buClr>
              <a:buSzPts val="4800"/>
              <a:buFont typeface="Arial"/>
              <a:buNone/>
            </a:pPr>
            <a:r>
              <a:rPr b="1" lang="en-US" sz="4800">
                <a:solidFill>
                  <a:srgbClr val="081E3F"/>
                </a:solidFill>
              </a:rPr>
              <a:t>Mathbotics</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a:t>
            </a:r>
            <a:r>
              <a:rPr b="1" lang="en-US" sz="3500">
                <a:solidFill>
                  <a:srgbClr val="081E3F"/>
                </a:solidFill>
              </a:rPr>
              <a:t>Andres Valdes, </a:t>
            </a:r>
            <a:r>
              <a:rPr b="1" lang="en-US" sz="3500">
                <a:solidFill>
                  <a:srgbClr val="081E3F"/>
                </a:solidFill>
              </a:rPr>
              <a:t>David Castaneda</a:t>
            </a:r>
            <a:endParaRPr b="0" i="0" sz="35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Mentor:</a:t>
            </a:r>
            <a:r>
              <a:rPr b="1" i="1" lang="en-US" sz="3500" u="none" cap="none" strike="noStrike">
                <a:solidFill>
                  <a:srgbClr val="081E3F"/>
                </a:solidFill>
                <a:latin typeface="Arial"/>
                <a:ea typeface="Arial"/>
                <a:cs typeface="Arial"/>
                <a:sym typeface="Arial"/>
              </a:rPr>
              <a:t> </a:t>
            </a:r>
            <a:r>
              <a:rPr b="1" lang="en-US" sz="3500">
                <a:solidFill>
                  <a:srgbClr val="161645"/>
                </a:solidFill>
              </a:rPr>
              <a:t>Gregory Reis</a:t>
            </a:r>
            <a:r>
              <a:rPr b="0" i="0" lang="en-US" sz="3500" u="none" cap="none" strike="noStrike">
                <a:solidFill>
                  <a:srgbClr val="161645"/>
                </a:solidFill>
                <a:latin typeface="Arial"/>
                <a:ea typeface="Arial"/>
                <a:cs typeface="Arial"/>
                <a:sym typeface="Arial"/>
              </a:rPr>
              <a:t> </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Masoud Sadjadi</a:t>
            </a:r>
            <a:r>
              <a:rPr b="0" i="0" lang="en-US" sz="3500" u="none" cap="none" strike="noStrike">
                <a:solidFill>
                  <a:srgbClr val="081E3F"/>
                </a:solidFill>
                <a:latin typeface="Arial"/>
                <a:ea typeface="Arial"/>
                <a:cs typeface="Arial"/>
                <a:sym typeface="Arial"/>
              </a:rPr>
              <a:t>,</a:t>
            </a:r>
            <a:r>
              <a:rPr b="0" i="1" lang="en-US" sz="3500" u="none" cap="none" strike="noStrike">
                <a:solidFill>
                  <a:srgbClr val="081E3F"/>
                </a:solidFill>
                <a:latin typeface="Arial"/>
                <a:ea typeface="Arial"/>
                <a:cs typeface="Arial"/>
                <a:sym typeface="Arial"/>
              </a:rPr>
              <a:t> </a:t>
            </a:r>
            <a:r>
              <a:rPr b="0" i="0" lang="en-US" sz="3500" u="none" cap="none" strike="noStrike">
                <a:solidFill>
                  <a:srgbClr val="081E3F"/>
                </a:solidFill>
                <a:latin typeface="Arial"/>
                <a:ea typeface="Arial"/>
                <a:cs typeface="Arial"/>
                <a:sym typeface="Arial"/>
              </a:rPr>
              <a:t>Florida International University</a:t>
            </a:r>
            <a:endParaRPr/>
          </a:p>
        </p:txBody>
      </p:sp>
      <p:sp>
        <p:nvSpPr>
          <p:cNvPr id="90" name="Google Shape;90;p13"/>
          <p:cNvSpPr txBox="1"/>
          <p:nvPr/>
        </p:nvSpPr>
        <p:spPr>
          <a:xfrm>
            <a:off x="1219200" y="42367200"/>
            <a:ext cx="30632400" cy="1022400"/>
          </a:xfrm>
          <a:prstGeom prst="rect">
            <a:avLst/>
          </a:prstGeom>
          <a:noFill/>
          <a:ln>
            <a:noFill/>
          </a:ln>
        </p:spPr>
        <p:txBody>
          <a:bodyPr anchorCtr="0" anchor="t" bIns="49325" lIns="98650" spcFirstLastPara="1" rIns="98650" wrap="square" tIns="49325">
            <a:noAutofit/>
          </a:bodyPr>
          <a:lstStyle/>
          <a:p>
            <a:pPr indent="-493712" lvl="0" marL="493712" marR="0" rtl="0" algn="ctr">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FIU and the Architecture Department. I thank Miguel Alonso for assistance, cooperation and mentorship that I received throughout this process.</a:t>
            </a:r>
            <a:endParaRPr/>
          </a:p>
        </p:txBody>
      </p:sp>
      <p:sp>
        <p:nvSpPr>
          <p:cNvPr id="91" name="Google Shape;91;p13"/>
          <p:cNvSpPr txBox="1"/>
          <p:nvPr/>
        </p:nvSpPr>
        <p:spPr>
          <a:xfrm>
            <a:off x="914400" y="5486400"/>
            <a:ext cx="31089600" cy="35661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2" name="Google Shape;92;p13"/>
          <p:cNvSpPr txBox="1"/>
          <p:nvPr/>
        </p:nvSpPr>
        <p:spPr>
          <a:xfrm>
            <a:off x="4114800" y="5789612"/>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Problem</a:t>
            </a:r>
            <a:endParaRPr/>
          </a:p>
        </p:txBody>
      </p:sp>
      <p:sp>
        <p:nvSpPr>
          <p:cNvPr id="93" name="Google Shape;93;p13"/>
          <p:cNvSpPr txBox="1"/>
          <p:nvPr/>
        </p:nvSpPr>
        <p:spPr>
          <a:xfrm>
            <a:off x="914400" y="42062400"/>
            <a:ext cx="31089600" cy="1371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4" name="Google Shape;94;p13"/>
          <p:cNvSpPr txBox="1"/>
          <p:nvPr/>
        </p:nvSpPr>
        <p:spPr>
          <a:xfrm>
            <a:off x="1192212" y="41605200"/>
            <a:ext cx="4980000" cy="73020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Acknowledgement</a:t>
            </a:r>
            <a:endParaRPr/>
          </a:p>
        </p:txBody>
      </p:sp>
      <p:sp>
        <p:nvSpPr>
          <p:cNvPr id="95" name="Google Shape;95;p13"/>
          <p:cNvSpPr txBox="1"/>
          <p:nvPr/>
        </p:nvSpPr>
        <p:spPr>
          <a:xfrm>
            <a:off x="13716000" y="5792787"/>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Current System</a:t>
            </a:r>
            <a:endParaRPr/>
          </a:p>
        </p:txBody>
      </p:sp>
      <p:sp>
        <p:nvSpPr>
          <p:cNvPr id="96" name="Google Shape;96;p13"/>
          <p:cNvSpPr txBox="1"/>
          <p:nvPr/>
        </p:nvSpPr>
        <p:spPr>
          <a:xfrm>
            <a:off x="23317200" y="5792787"/>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Requirements</a:t>
            </a:r>
            <a:endParaRPr/>
          </a:p>
        </p:txBody>
      </p:sp>
      <p:sp>
        <p:nvSpPr>
          <p:cNvPr id="97" name="Google Shape;97;p13"/>
          <p:cNvSpPr txBox="1"/>
          <p:nvPr/>
        </p:nvSpPr>
        <p:spPr>
          <a:xfrm>
            <a:off x="4114800" y="17373600"/>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System Design</a:t>
            </a:r>
            <a:endParaRPr/>
          </a:p>
        </p:txBody>
      </p:sp>
      <p:sp>
        <p:nvSpPr>
          <p:cNvPr id="98" name="Google Shape;98;p13"/>
          <p:cNvSpPr txBox="1"/>
          <p:nvPr/>
        </p:nvSpPr>
        <p:spPr>
          <a:xfrm>
            <a:off x="13716000" y="17373600"/>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Object Design</a:t>
            </a:r>
            <a:endParaRPr/>
          </a:p>
        </p:txBody>
      </p:sp>
      <p:sp>
        <p:nvSpPr>
          <p:cNvPr id="99" name="Google Shape;99;p13"/>
          <p:cNvSpPr txBox="1"/>
          <p:nvPr/>
        </p:nvSpPr>
        <p:spPr>
          <a:xfrm>
            <a:off x="23317200" y="17373600"/>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lang="en-US" sz="4100">
                <a:solidFill>
                  <a:srgbClr val="B6862C"/>
                </a:solidFill>
              </a:rPr>
              <a:t>Technologies</a:t>
            </a:r>
            <a:endParaRPr/>
          </a:p>
        </p:txBody>
      </p:sp>
      <p:sp>
        <p:nvSpPr>
          <p:cNvPr id="100" name="Google Shape;100;p13"/>
          <p:cNvSpPr txBox="1"/>
          <p:nvPr/>
        </p:nvSpPr>
        <p:spPr>
          <a:xfrm>
            <a:off x="4114800" y="29260800"/>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Verification</a:t>
            </a:r>
            <a:endParaRPr/>
          </a:p>
        </p:txBody>
      </p:sp>
      <p:sp>
        <p:nvSpPr>
          <p:cNvPr id="101" name="Google Shape;101;p13"/>
          <p:cNvSpPr txBox="1"/>
          <p:nvPr/>
        </p:nvSpPr>
        <p:spPr>
          <a:xfrm>
            <a:off x="13716000" y="29260800"/>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Screenshots</a:t>
            </a:r>
            <a:endParaRPr/>
          </a:p>
        </p:txBody>
      </p:sp>
      <p:sp>
        <p:nvSpPr>
          <p:cNvPr id="102" name="Google Shape;102;p13"/>
          <p:cNvSpPr txBox="1"/>
          <p:nvPr/>
        </p:nvSpPr>
        <p:spPr>
          <a:xfrm>
            <a:off x="23317200" y="29260800"/>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Summary</a:t>
            </a:r>
            <a:endParaRPr/>
          </a:p>
        </p:txBody>
      </p:sp>
      <p:sp>
        <p:nvSpPr>
          <p:cNvPr id="103" name="Google Shape;103;p13"/>
          <p:cNvSpPr txBox="1"/>
          <p:nvPr/>
        </p:nvSpPr>
        <p:spPr>
          <a:xfrm>
            <a:off x="6561137" y="0"/>
            <a:ext cx="19347000" cy="2278200"/>
          </a:xfrm>
          <a:prstGeom prst="rect">
            <a:avLst/>
          </a:prstGeom>
          <a:solidFill>
            <a:schemeClr val="lt1"/>
          </a:solidFill>
          <a:ln cap="flat" cmpd="sng" w="25400">
            <a:solidFill>
              <a:srgbClr val="FFFFF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7200"/>
              <a:buFont typeface="Arial"/>
              <a:buNone/>
            </a:pPr>
            <a:r>
              <a:rPr b="0" i="1" lang="en-US" sz="7200" u="none">
                <a:solidFill>
                  <a:srgbClr val="B6862C"/>
                </a:solidFill>
                <a:latin typeface="Arial"/>
                <a:ea typeface="Arial"/>
                <a:cs typeface="Arial"/>
                <a:sym typeface="Arial"/>
              </a:rPr>
              <a:t>Spring 2020 Senior Design Project</a:t>
            </a:r>
            <a:endParaRPr/>
          </a:p>
        </p:txBody>
      </p:sp>
      <p:pic>
        <p:nvPicPr>
          <p:cNvPr id="104" name="Google Shape;104;p13"/>
          <p:cNvPicPr preferRelativeResize="0"/>
          <p:nvPr/>
        </p:nvPicPr>
        <p:blipFill rotWithShape="1">
          <a:blip r:embed="rId3">
            <a:alphaModFix/>
          </a:blip>
          <a:srcRect b="0" l="0" r="0" t="0"/>
          <a:stretch/>
        </p:blipFill>
        <p:spPr>
          <a:xfrm>
            <a:off x="1230312" y="695325"/>
            <a:ext cx="3913187" cy="3876675"/>
          </a:xfrm>
          <a:prstGeom prst="rect">
            <a:avLst/>
          </a:prstGeom>
          <a:noFill/>
          <a:ln>
            <a:noFill/>
          </a:ln>
        </p:spPr>
      </p:pic>
      <p:sp>
        <p:nvSpPr>
          <p:cNvPr id="105" name="Google Shape;105;p13"/>
          <p:cNvSpPr txBox="1"/>
          <p:nvPr/>
        </p:nvSpPr>
        <p:spPr>
          <a:xfrm>
            <a:off x="2297125" y="6891325"/>
            <a:ext cx="8983200" cy="882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800">
                <a:latin typeface="Roboto"/>
                <a:ea typeface="Roboto"/>
                <a:cs typeface="Roboto"/>
                <a:sym typeface="Roboto"/>
              </a:rPr>
              <a:t>Students, tend to be very interactive learners, and robotics is a very interactive subject. A learning tool is needed to bring the interactiveness of robotics as a subject to the methods of teaching it. An extensible learning management system that allows teachers to create interactive content and interact with external systems to aid robotics teaching is necessary.</a:t>
            </a:r>
            <a:endParaRPr sz="4800">
              <a:latin typeface="Roboto"/>
              <a:ea typeface="Roboto"/>
              <a:cs typeface="Roboto"/>
              <a:sym typeface="Roboto"/>
            </a:endParaRPr>
          </a:p>
        </p:txBody>
      </p:sp>
      <p:sp>
        <p:nvSpPr>
          <p:cNvPr id="106" name="Google Shape;106;p13"/>
          <p:cNvSpPr txBox="1"/>
          <p:nvPr/>
        </p:nvSpPr>
        <p:spPr>
          <a:xfrm>
            <a:off x="12043800" y="7126025"/>
            <a:ext cx="8983200" cy="882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800">
                <a:latin typeface="Roboto"/>
                <a:ea typeface="Roboto"/>
                <a:cs typeface="Roboto"/>
                <a:sym typeface="Roboto"/>
              </a:rPr>
              <a:t>As the first version Mathbotics, the only current systems are those that we drew inspiration from, Canvas and Zybooks. The systems mentioned above are limited in that custom content with interactive slides cannot be created in Canvas, but Zybooks lacks the completeness of a Learning Management System. Mathbotics aims to bridge that gap.</a:t>
            </a:r>
            <a:endParaRPr sz="4800">
              <a:latin typeface="Roboto"/>
              <a:ea typeface="Roboto"/>
              <a:cs typeface="Roboto"/>
              <a:sym typeface="Roboto"/>
            </a:endParaRPr>
          </a:p>
        </p:txBody>
      </p:sp>
      <p:sp>
        <p:nvSpPr>
          <p:cNvPr id="107" name="Google Shape;107;p13"/>
          <p:cNvSpPr txBox="1"/>
          <p:nvPr/>
        </p:nvSpPr>
        <p:spPr>
          <a:xfrm>
            <a:off x="21863550" y="7055400"/>
            <a:ext cx="8983200" cy="8821200"/>
          </a:xfrm>
          <a:prstGeom prst="rect">
            <a:avLst/>
          </a:prstGeom>
          <a:noFill/>
          <a:ln>
            <a:noFill/>
          </a:ln>
        </p:spPr>
        <p:txBody>
          <a:bodyPr anchorCtr="0" anchor="t" bIns="91425" lIns="91425" spcFirstLastPara="1" rIns="91425" wrap="square" tIns="91425">
            <a:noAutofit/>
          </a:bodyPr>
          <a:lstStyle/>
          <a:p>
            <a:pPr indent="-533400" lvl="0" marL="457200" rtl="0" algn="l">
              <a:spcBef>
                <a:spcPts val="0"/>
              </a:spcBef>
              <a:spcAft>
                <a:spcPts val="0"/>
              </a:spcAft>
              <a:buSzPts val="4800"/>
              <a:buFont typeface="Roboto"/>
              <a:buChar char="●"/>
            </a:pPr>
            <a:r>
              <a:rPr lang="en-US" sz="4800">
                <a:latin typeface="Roboto"/>
                <a:ea typeface="Roboto"/>
                <a:cs typeface="Roboto"/>
                <a:sym typeface="Roboto"/>
              </a:rPr>
              <a:t>Supported on web.</a:t>
            </a:r>
            <a:endParaRPr sz="4800">
              <a:latin typeface="Roboto"/>
              <a:ea typeface="Roboto"/>
              <a:cs typeface="Roboto"/>
              <a:sym typeface="Roboto"/>
            </a:endParaRPr>
          </a:p>
          <a:p>
            <a:pPr indent="-533400" lvl="0" marL="457200" rtl="0" algn="l">
              <a:spcBef>
                <a:spcPts val="0"/>
              </a:spcBef>
              <a:spcAft>
                <a:spcPts val="0"/>
              </a:spcAft>
              <a:buSzPts val="4800"/>
              <a:buFont typeface="Roboto"/>
              <a:buChar char="●"/>
            </a:pPr>
            <a:r>
              <a:rPr lang="en-US" sz="4800">
                <a:latin typeface="Roboto"/>
                <a:ea typeface="Roboto"/>
                <a:cs typeface="Roboto"/>
                <a:sym typeface="Roboto"/>
              </a:rPr>
              <a:t>Instructors, Admins, and Students can all access the application.</a:t>
            </a:r>
            <a:endParaRPr sz="4800">
              <a:latin typeface="Roboto"/>
              <a:ea typeface="Roboto"/>
              <a:cs typeface="Roboto"/>
              <a:sym typeface="Roboto"/>
            </a:endParaRPr>
          </a:p>
          <a:p>
            <a:pPr indent="-533400" lvl="0" marL="457200" rtl="0" algn="l">
              <a:spcBef>
                <a:spcPts val="0"/>
              </a:spcBef>
              <a:spcAft>
                <a:spcPts val="0"/>
              </a:spcAft>
              <a:buSzPts val="4800"/>
              <a:buFont typeface="Roboto"/>
              <a:buChar char="●"/>
            </a:pPr>
            <a:r>
              <a:rPr lang="en-US" sz="4800">
                <a:latin typeface="Roboto"/>
                <a:ea typeface="Roboto"/>
                <a:cs typeface="Roboto"/>
                <a:sym typeface="Roboto"/>
              </a:rPr>
              <a:t>Admins can create lessons filled with interactive quizzes and data.</a:t>
            </a:r>
            <a:endParaRPr sz="4800">
              <a:latin typeface="Roboto"/>
              <a:ea typeface="Roboto"/>
              <a:cs typeface="Roboto"/>
              <a:sym typeface="Roboto"/>
            </a:endParaRPr>
          </a:p>
          <a:p>
            <a:pPr indent="-533400" lvl="0" marL="457200" rtl="0" algn="l">
              <a:spcBef>
                <a:spcPts val="0"/>
              </a:spcBef>
              <a:spcAft>
                <a:spcPts val="0"/>
              </a:spcAft>
              <a:buSzPts val="4800"/>
              <a:buFont typeface="Roboto"/>
              <a:buChar char="●"/>
            </a:pPr>
            <a:r>
              <a:rPr lang="en-US" sz="4800">
                <a:latin typeface="Roboto"/>
                <a:ea typeface="Roboto"/>
                <a:cs typeface="Roboto"/>
                <a:sym typeface="Roboto"/>
              </a:rPr>
              <a:t>Instructors can create courses using pre-created lessons of their choosing.</a:t>
            </a:r>
            <a:endParaRPr sz="4800">
              <a:latin typeface="Roboto"/>
              <a:ea typeface="Roboto"/>
              <a:cs typeface="Roboto"/>
              <a:sym typeface="Roboto"/>
            </a:endParaRPr>
          </a:p>
          <a:p>
            <a:pPr indent="-533400" lvl="0" marL="457200" rtl="0" algn="l">
              <a:spcBef>
                <a:spcPts val="0"/>
              </a:spcBef>
              <a:spcAft>
                <a:spcPts val="0"/>
              </a:spcAft>
              <a:buSzPts val="4800"/>
              <a:buFont typeface="Roboto"/>
              <a:buChar char="●"/>
            </a:pPr>
            <a:r>
              <a:rPr lang="en-US" sz="4800">
                <a:latin typeface="Roboto"/>
                <a:ea typeface="Roboto"/>
                <a:cs typeface="Roboto"/>
                <a:sym typeface="Roboto"/>
              </a:rPr>
              <a:t>Students can view and interact with courses they were added to.</a:t>
            </a:r>
            <a:endParaRPr sz="4800">
              <a:latin typeface="Roboto"/>
              <a:ea typeface="Roboto"/>
              <a:cs typeface="Roboto"/>
              <a:sym typeface="Roboto"/>
            </a:endParaRPr>
          </a:p>
        </p:txBody>
      </p:sp>
      <p:pic>
        <p:nvPicPr>
          <p:cNvPr id="108" name="Google Shape;108;p13"/>
          <p:cNvPicPr preferRelativeResize="0"/>
          <p:nvPr/>
        </p:nvPicPr>
        <p:blipFill>
          <a:blip r:embed="rId4">
            <a:alphaModFix/>
          </a:blip>
          <a:stretch>
            <a:fillRect/>
          </a:stretch>
        </p:blipFill>
        <p:spPr>
          <a:xfrm>
            <a:off x="22412676" y="18705125"/>
            <a:ext cx="2278200" cy="2278200"/>
          </a:xfrm>
          <a:prstGeom prst="rect">
            <a:avLst/>
          </a:prstGeom>
          <a:noFill/>
          <a:ln>
            <a:noFill/>
          </a:ln>
        </p:spPr>
      </p:pic>
      <p:pic>
        <p:nvPicPr>
          <p:cNvPr id="109" name="Google Shape;109;p13"/>
          <p:cNvPicPr preferRelativeResize="0"/>
          <p:nvPr/>
        </p:nvPicPr>
        <p:blipFill>
          <a:blip r:embed="rId5">
            <a:alphaModFix/>
          </a:blip>
          <a:stretch>
            <a:fillRect/>
          </a:stretch>
        </p:blipFill>
        <p:spPr>
          <a:xfrm>
            <a:off x="25550485" y="18705125"/>
            <a:ext cx="3724614" cy="2278200"/>
          </a:xfrm>
          <a:prstGeom prst="rect">
            <a:avLst/>
          </a:prstGeom>
          <a:noFill/>
          <a:ln>
            <a:noFill/>
          </a:ln>
        </p:spPr>
      </p:pic>
      <p:pic>
        <p:nvPicPr>
          <p:cNvPr id="110" name="Google Shape;110;p13"/>
          <p:cNvPicPr preferRelativeResize="0"/>
          <p:nvPr/>
        </p:nvPicPr>
        <p:blipFill>
          <a:blip r:embed="rId6">
            <a:alphaModFix/>
          </a:blip>
          <a:stretch>
            <a:fillRect/>
          </a:stretch>
        </p:blipFill>
        <p:spPr>
          <a:xfrm>
            <a:off x="26534427" y="21583150"/>
            <a:ext cx="4312320" cy="1489575"/>
          </a:xfrm>
          <a:prstGeom prst="rect">
            <a:avLst/>
          </a:prstGeom>
          <a:noFill/>
          <a:ln>
            <a:noFill/>
          </a:ln>
        </p:spPr>
      </p:pic>
      <p:pic>
        <p:nvPicPr>
          <p:cNvPr id="111" name="Google Shape;111;p13"/>
          <p:cNvPicPr preferRelativeResize="0"/>
          <p:nvPr/>
        </p:nvPicPr>
        <p:blipFill>
          <a:blip r:embed="rId7">
            <a:alphaModFix/>
          </a:blip>
          <a:stretch>
            <a:fillRect/>
          </a:stretch>
        </p:blipFill>
        <p:spPr>
          <a:xfrm>
            <a:off x="23626356" y="21027238"/>
            <a:ext cx="2590925" cy="2590924"/>
          </a:xfrm>
          <a:prstGeom prst="rect">
            <a:avLst/>
          </a:prstGeom>
          <a:noFill/>
          <a:ln>
            <a:noFill/>
          </a:ln>
        </p:spPr>
      </p:pic>
      <p:pic>
        <p:nvPicPr>
          <p:cNvPr id="112" name="Google Shape;112;p13"/>
          <p:cNvPicPr preferRelativeResize="0"/>
          <p:nvPr/>
        </p:nvPicPr>
        <p:blipFill>
          <a:blip r:embed="rId8">
            <a:alphaModFix/>
          </a:blip>
          <a:stretch>
            <a:fillRect/>
          </a:stretch>
        </p:blipFill>
        <p:spPr>
          <a:xfrm>
            <a:off x="22097025" y="24138913"/>
            <a:ext cx="1966274" cy="1966292"/>
          </a:xfrm>
          <a:prstGeom prst="rect">
            <a:avLst/>
          </a:prstGeom>
          <a:noFill/>
          <a:ln>
            <a:noFill/>
          </a:ln>
        </p:spPr>
      </p:pic>
      <p:pic>
        <p:nvPicPr>
          <p:cNvPr id="113" name="Google Shape;113;p13"/>
          <p:cNvPicPr preferRelativeResize="0"/>
          <p:nvPr/>
        </p:nvPicPr>
        <p:blipFill>
          <a:blip r:embed="rId9">
            <a:alphaModFix/>
          </a:blip>
          <a:stretch>
            <a:fillRect/>
          </a:stretch>
        </p:blipFill>
        <p:spPr>
          <a:xfrm>
            <a:off x="25131737" y="23545725"/>
            <a:ext cx="4143375" cy="1495425"/>
          </a:xfrm>
          <a:prstGeom prst="rect">
            <a:avLst/>
          </a:prstGeom>
          <a:noFill/>
          <a:ln>
            <a:noFill/>
          </a:ln>
        </p:spPr>
      </p:pic>
      <p:pic>
        <p:nvPicPr>
          <p:cNvPr id="114" name="Google Shape;114;p13"/>
          <p:cNvPicPr preferRelativeResize="0"/>
          <p:nvPr/>
        </p:nvPicPr>
        <p:blipFill>
          <a:blip r:embed="rId10">
            <a:alphaModFix/>
          </a:blip>
          <a:stretch>
            <a:fillRect/>
          </a:stretch>
        </p:blipFill>
        <p:spPr>
          <a:xfrm>
            <a:off x="28803612" y="25041150"/>
            <a:ext cx="1905000" cy="1905000"/>
          </a:xfrm>
          <a:prstGeom prst="rect">
            <a:avLst/>
          </a:prstGeom>
          <a:noFill/>
          <a:ln>
            <a:noFill/>
          </a:ln>
        </p:spPr>
      </p:pic>
      <p:pic>
        <p:nvPicPr>
          <p:cNvPr id="115" name="Google Shape;115;p13"/>
          <p:cNvPicPr preferRelativeResize="0"/>
          <p:nvPr/>
        </p:nvPicPr>
        <p:blipFill>
          <a:blip r:embed="rId11">
            <a:alphaModFix/>
          </a:blip>
          <a:stretch>
            <a:fillRect/>
          </a:stretch>
        </p:blipFill>
        <p:spPr>
          <a:xfrm>
            <a:off x="22496918" y="26946150"/>
            <a:ext cx="4849800" cy="1904999"/>
          </a:xfrm>
          <a:prstGeom prst="rect">
            <a:avLst/>
          </a:prstGeom>
          <a:noFill/>
          <a:ln>
            <a:noFill/>
          </a:ln>
        </p:spPr>
      </p:pic>
      <p:pic>
        <p:nvPicPr>
          <p:cNvPr id="116" name="Google Shape;116;p13"/>
          <p:cNvPicPr preferRelativeResize="0"/>
          <p:nvPr/>
        </p:nvPicPr>
        <p:blipFill>
          <a:blip r:embed="rId12">
            <a:alphaModFix/>
          </a:blip>
          <a:stretch>
            <a:fillRect/>
          </a:stretch>
        </p:blipFill>
        <p:spPr>
          <a:xfrm>
            <a:off x="25107898" y="25456815"/>
            <a:ext cx="1905000" cy="1965310"/>
          </a:xfrm>
          <a:prstGeom prst="rect">
            <a:avLst/>
          </a:prstGeom>
          <a:noFill/>
          <a:ln>
            <a:noFill/>
          </a:ln>
        </p:spPr>
      </p:pic>
      <p:pic>
        <p:nvPicPr>
          <p:cNvPr id="117" name="Google Shape;117;p13"/>
          <p:cNvPicPr preferRelativeResize="0"/>
          <p:nvPr/>
        </p:nvPicPr>
        <p:blipFill>
          <a:blip r:embed="rId13">
            <a:alphaModFix/>
          </a:blip>
          <a:stretch>
            <a:fillRect/>
          </a:stretch>
        </p:blipFill>
        <p:spPr>
          <a:xfrm>
            <a:off x="11006550" y="18705125"/>
            <a:ext cx="11057679" cy="3876676"/>
          </a:xfrm>
          <a:prstGeom prst="rect">
            <a:avLst/>
          </a:prstGeom>
          <a:noFill/>
          <a:ln>
            <a:noFill/>
          </a:ln>
        </p:spPr>
      </p:pic>
      <p:pic>
        <p:nvPicPr>
          <p:cNvPr id="118" name="Google Shape;118;p13"/>
          <p:cNvPicPr preferRelativeResize="0"/>
          <p:nvPr/>
        </p:nvPicPr>
        <p:blipFill>
          <a:blip r:embed="rId14">
            <a:alphaModFix/>
          </a:blip>
          <a:stretch>
            <a:fillRect/>
          </a:stretch>
        </p:blipFill>
        <p:spPr>
          <a:xfrm>
            <a:off x="11067249" y="22613733"/>
            <a:ext cx="10783898" cy="3359418"/>
          </a:xfrm>
          <a:prstGeom prst="rect">
            <a:avLst/>
          </a:prstGeom>
          <a:noFill/>
          <a:ln>
            <a:noFill/>
          </a:ln>
        </p:spPr>
      </p:pic>
      <p:pic>
        <p:nvPicPr>
          <p:cNvPr id="119" name="Google Shape;119;p13"/>
          <p:cNvPicPr preferRelativeResize="0"/>
          <p:nvPr/>
        </p:nvPicPr>
        <p:blipFill>
          <a:blip r:embed="rId15">
            <a:alphaModFix/>
          </a:blip>
          <a:stretch>
            <a:fillRect/>
          </a:stretch>
        </p:blipFill>
        <p:spPr>
          <a:xfrm>
            <a:off x="2133850" y="18705125"/>
            <a:ext cx="8524251" cy="8429728"/>
          </a:xfrm>
          <a:prstGeom prst="rect">
            <a:avLst/>
          </a:prstGeom>
          <a:noFill/>
          <a:ln>
            <a:noFill/>
          </a:ln>
        </p:spPr>
      </p:pic>
      <p:pic>
        <p:nvPicPr>
          <p:cNvPr id="120" name="Google Shape;120;p13"/>
          <p:cNvPicPr preferRelativeResize="0"/>
          <p:nvPr/>
        </p:nvPicPr>
        <p:blipFill>
          <a:blip r:embed="rId16">
            <a:alphaModFix/>
          </a:blip>
          <a:stretch>
            <a:fillRect/>
          </a:stretch>
        </p:blipFill>
        <p:spPr>
          <a:xfrm>
            <a:off x="11972501" y="30481587"/>
            <a:ext cx="8524247" cy="4508720"/>
          </a:xfrm>
          <a:prstGeom prst="rect">
            <a:avLst/>
          </a:prstGeom>
          <a:noFill/>
          <a:ln>
            <a:noFill/>
          </a:ln>
        </p:spPr>
      </p:pic>
      <p:sp>
        <p:nvSpPr>
          <p:cNvPr id="121" name="Google Shape;121;p13"/>
          <p:cNvSpPr txBox="1"/>
          <p:nvPr/>
        </p:nvSpPr>
        <p:spPr>
          <a:xfrm>
            <a:off x="21180750" y="30555175"/>
            <a:ext cx="10041300" cy="9726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4800">
                <a:latin typeface="Roboto"/>
                <a:ea typeface="Roboto"/>
                <a:cs typeface="Roboto"/>
                <a:sym typeface="Roboto"/>
              </a:rPr>
              <a:t>In this first iteration of the Mathbotics project, we developed a robust platform for content creators to create lessons, or classes with both interactive and static elements alongside each other. The different actors of the application all have access to different views of these elements, with instructors being able to create courses with those lessons, and add students to those courses. And students able to interact with the content of their courses.</a:t>
            </a:r>
            <a:endParaRPr sz="4800">
              <a:latin typeface="Roboto"/>
              <a:ea typeface="Roboto"/>
              <a:cs typeface="Roboto"/>
              <a:sym typeface="Roboto"/>
            </a:endParaRPr>
          </a:p>
        </p:txBody>
      </p:sp>
      <p:sp>
        <p:nvSpPr>
          <p:cNvPr id="122" name="Google Shape;122;p13"/>
          <p:cNvSpPr/>
          <p:nvPr/>
        </p:nvSpPr>
        <p:spPr>
          <a:xfrm>
            <a:off x="1143000" y="42367200"/>
            <a:ext cx="30632400" cy="10224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3"/>
          <p:cNvSpPr txBox="1"/>
          <p:nvPr/>
        </p:nvSpPr>
        <p:spPr>
          <a:xfrm>
            <a:off x="1318950" y="42367200"/>
            <a:ext cx="30280500" cy="73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00">
                <a:latin typeface="Roboto"/>
                <a:ea typeface="Roboto"/>
                <a:cs typeface="Roboto"/>
                <a:sym typeface="Roboto"/>
              </a:rPr>
              <a:t>The material provided in this poster is based upon the work supported by FIU and our mentor and product owner, Dr. Gregory Reis. I’d like to thank Dr. Reis for his guidance and leadership throughout this project, as well as my project partner David Castaneda for his incredible work and initiative.</a:t>
            </a:r>
            <a:endParaRPr sz="3000">
              <a:latin typeface="Roboto"/>
              <a:ea typeface="Roboto"/>
              <a:cs typeface="Roboto"/>
              <a:sym typeface="Roboto"/>
            </a:endParaRPr>
          </a:p>
        </p:txBody>
      </p:sp>
      <p:pic>
        <p:nvPicPr>
          <p:cNvPr id="124" name="Google Shape;124;p13"/>
          <p:cNvPicPr preferRelativeResize="0"/>
          <p:nvPr/>
        </p:nvPicPr>
        <p:blipFill>
          <a:blip r:embed="rId17">
            <a:alphaModFix/>
          </a:blip>
          <a:stretch>
            <a:fillRect/>
          </a:stretch>
        </p:blipFill>
        <p:spPr>
          <a:xfrm>
            <a:off x="11999224" y="35814788"/>
            <a:ext cx="8470817" cy="4508724"/>
          </a:xfrm>
          <a:prstGeom prst="rect">
            <a:avLst/>
          </a:prstGeom>
          <a:noFill/>
          <a:ln>
            <a:noFill/>
          </a:ln>
        </p:spPr>
      </p:pic>
      <p:sp>
        <p:nvSpPr>
          <p:cNvPr id="125" name="Google Shape;125;p13"/>
          <p:cNvSpPr txBox="1"/>
          <p:nvPr/>
        </p:nvSpPr>
        <p:spPr>
          <a:xfrm>
            <a:off x="11414075" y="22183400"/>
            <a:ext cx="94137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t>Figure 2: The Class Diagram for the portion of the graph entered from Queries.</a:t>
            </a:r>
            <a:endParaRPr sz="2400"/>
          </a:p>
        </p:txBody>
      </p:sp>
      <p:sp>
        <p:nvSpPr>
          <p:cNvPr id="126" name="Google Shape;126;p13"/>
          <p:cNvSpPr txBox="1"/>
          <p:nvPr/>
        </p:nvSpPr>
        <p:spPr>
          <a:xfrm>
            <a:off x="11414075" y="25973275"/>
            <a:ext cx="94137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t>Figure 3: The Class Diagram for the portion of the graph entered from Mutations.</a:t>
            </a:r>
            <a:endParaRPr sz="2400"/>
          </a:p>
        </p:txBody>
      </p:sp>
      <p:sp>
        <p:nvSpPr>
          <p:cNvPr id="127" name="Google Shape;127;p13"/>
          <p:cNvSpPr txBox="1"/>
          <p:nvPr/>
        </p:nvSpPr>
        <p:spPr>
          <a:xfrm>
            <a:off x="2297125" y="27617038"/>
            <a:ext cx="94137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t>Figure 1: The system architecture layer-by-layer, beginning with the Client and ending in the Database</a:t>
            </a:r>
            <a:endParaRPr sz="2400"/>
          </a:p>
        </p:txBody>
      </p:sp>
      <p:sp>
        <p:nvSpPr>
          <p:cNvPr id="128" name="Google Shape;128;p13"/>
          <p:cNvSpPr txBox="1"/>
          <p:nvPr/>
        </p:nvSpPr>
        <p:spPr>
          <a:xfrm>
            <a:off x="11752350" y="34990306"/>
            <a:ext cx="9413700" cy="7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t>Figure 4: GraphQL playground detailing the relationships among the backend entities.</a:t>
            </a:r>
            <a:endParaRPr sz="2400"/>
          </a:p>
        </p:txBody>
      </p:sp>
      <p:sp>
        <p:nvSpPr>
          <p:cNvPr id="129" name="Google Shape;129;p13"/>
          <p:cNvSpPr txBox="1"/>
          <p:nvPr/>
        </p:nvSpPr>
        <p:spPr>
          <a:xfrm>
            <a:off x="11828550" y="40281181"/>
            <a:ext cx="9413700" cy="7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t>Figure 5: The createSlde page, demonstrating the updatable block system for creating content.</a:t>
            </a:r>
            <a:endParaRPr sz="2400"/>
          </a:p>
        </p:txBody>
      </p:sp>
      <p:sp>
        <p:nvSpPr>
          <p:cNvPr id="130" name="Google Shape;130;p13"/>
          <p:cNvSpPr txBox="1"/>
          <p:nvPr/>
        </p:nvSpPr>
        <p:spPr>
          <a:xfrm>
            <a:off x="1904375" y="30415625"/>
            <a:ext cx="8983200" cy="882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800">
                <a:latin typeface="Roboto"/>
                <a:ea typeface="Roboto"/>
                <a:cs typeface="Roboto"/>
                <a:sym typeface="Roboto"/>
              </a:rPr>
              <a:t>The code was linted and formatted with Eslint and Prettier respectively.</a:t>
            </a:r>
            <a:endParaRPr sz="4800">
              <a:latin typeface="Roboto"/>
              <a:ea typeface="Roboto"/>
              <a:cs typeface="Roboto"/>
              <a:sym typeface="Roboto"/>
            </a:endParaRPr>
          </a:p>
          <a:p>
            <a:pPr indent="0" lvl="0" marL="0" rtl="0" algn="ctr">
              <a:spcBef>
                <a:spcPts val="0"/>
              </a:spcBef>
              <a:spcAft>
                <a:spcPts val="0"/>
              </a:spcAft>
              <a:buNone/>
            </a:pPr>
            <a:r>
              <a:t/>
            </a:r>
            <a:endParaRPr sz="4800">
              <a:latin typeface="Roboto"/>
              <a:ea typeface="Roboto"/>
              <a:cs typeface="Roboto"/>
              <a:sym typeface="Roboto"/>
            </a:endParaRPr>
          </a:p>
          <a:p>
            <a:pPr indent="0" lvl="0" marL="0" rtl="0" algn="ctr">
              <a:spcBef>
                <a:spcPts val="0"/>
              </a:spcBef>
              <a:spcAft>
                <a:spcPts val="0"/>
              </a:spcAft>
              <a:buNone/>
            </a:pPr>
            <a:r>
              <a:rPr lang="en-US" sz="4800">
                <a:latin typeface="Roboto"/>
                <a:ea typeface="Roboto"/>
                <a:cs typeface="Roboto"/>
                <a:sym typeface="Roboto"/>
              </a:rPr>
              <a:t>Tests were ran and written using Jest for both integration and unit testing.</a:t>
            </a:r>
            <a:endParaRPr sz="4800">
              <a:latin typeface="Roboto"/>
              <a:ea typeface="Roboto"/>
              <a:cs typeface="Roboto"/>
              <a:sym typeface="Roboto"/>
            </a:endParaRPr>
          </a:p>
          <a:p>
            <a:pPr indent="0" lvl="0" marL="0" rtl="0" algn="ctr">
              <a:spcBef>
                <a:spcPts val="0"/>
              </a:spcBef>
              <a:spcAft>
                <a:spcPts val="0"/>
              </a:spcAft>
              <a:buNone/>
            </a:pPr>
            <a:r>
              <a:t/>
            </a:r>
            <a:endParaRPr sz="4800">
              <a:latin typeface="Roboto"/>
              <a:ea typeface="Roboto"/>
              <a:cs typeface="Roboto"/>
              <a:sym typeface="Roboto"/>
            </a:endParaRPr>
          </a:p>
          <a:p>
            <a:pPr indent="0" lvl="0" marL="0" rtl="0" algn="ctr">
              <a:spcBef>
                <a:spcPts val="0"/>
              </a:spcBef>
              <a:spcAft>
                <a:spcPts val="0"/>
              </a:spcAft>
              <a:buNone/>
            </a:pPr>
            <a:r>
              <a:rPr lang="en-US" sz="4800">
                <a:latin typeface="Roboto"/>
                <a:ea typeface="Roboto"/>
                <a:cs typeface="Roboto"/>
                <a:sym typeface="Roboto"/>
              </a:rPr>
              <a:t>Integration Testing was facilitated with the implementation of ApolloServerTesting for testing GraphQL servers from a request-level.</a:t>
            </a:r>
            <a:endParaRPr sz="4800">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