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Lst>
  <p:sldSz cy="43891200" cx="32918400"/>
  <p:notesSz cx="6858000" cy="9144000"/>
  <p:embeddedFontLst>
    <p:embeddedFont>
      <p:font typeface="Roboto"/>
      <p:regular r:id="rId7"/>
      <p:bold r:id="rId8"/>
      <p:italic r:id="rId9"/>
      <p:boldItalic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0" Type="http://schemas.openxmlformats.org/officeDocument/2006/relationships/font" Target="fonts/Roboto-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Roboto-regular.fntdata"/><Relationship Id="rId8" Type="http://schemas.openxmlformats.org/officeDocument/2006/relationships/font" Target="fonts/Roboto-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David Castaneda Final Poster</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72" name="Shape 72"/>
        <p:cNvGrpSpPr/>
        <p:nvPr/>
      </p:nvGrpSpPr>
      <p:grpSpPr>
        <a:xfrm>
          <a:off x="0" y="0"/>
          <a:ext cx="0" cy="0"/>
          <a:chOff x="0" y="0"/>
          <a:chExt cx="0" cy="0"/>
        </a:xfrm>
      </p:grpSpPr>
      <p:sp>
        <p:nvSpPr>
          <p:cNvPr id="73" name="Google Shape;73;p11"/>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1"/>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2"/>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2"/>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p:txBody>
      </p:sp>
      <p:sp>
        <p:nvSpPr>
          <p:cNvPr id="81" name="Google Shape;81;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3"/>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3"/>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5" name="Shape 25"/>
        <p:cNvGrpSpPr/>
        <p:nvPr/>
      </p:nvGrpSpPr>
      <p:grpSpPr>
        <a:xfrm>
          <a:off x="0" y="0"/>
          <a:ext cx="0" cy="0"/>
          <a:chOff x="0" y="0"/>
          <a:chExt cx="0" cy="0"/>
        </a:xfrm>
      </p:grpSpPr>
      <p:sp>
        <p:nvSpPr>
          <p:cNvPr id="26" name="Google Shape;26;p4"/>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4"/>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31" name="Shape 31"/>
        <p:cNvGrpSpPr/>
        <p:nvPr/>
      </p:nvGrpSpPr>
      <p:grpSpPr>
        <a:xfrm>
          <a:off x="0" y="0"/>
          <a:ext cx="0" cy="0"/>
          <a:chOff x="0" y="0"/>
          <a:chExt cx="0" cy="0"/>
        </a:xfrm>
      </p:grpSpPr>
      <p:sp>
        <p:nvSpPr>
          <p:cNvPr id="32" name="Google Shape;32;p5"/>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5"/>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5"/>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35" name="Google Shape;35;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38" name="Shape 38"/>
        <p:cNvGrpSpPr/>
        <p:nvPr/>
      </p:nvGrpSpPr>
      <p:grpSpPr>
        <a:xfrm>
          <a:off x="0" y="0"/>
          <a:ext cx="0" cy="0"/>
          <a:chOff x="0" y="0"/>
          <a:chExt cx="0" cy="0"/>
        </a:xfrm>
      </p:grpSpPr>
      <p:sp>
        <p:nvSpPr>
          <p:cNvPr id="39" name="Google Shape;39;p6"/>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6"/>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41" name="Google Shape;41;p6"/>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42" name="Google Shape;42;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50" name="Shape 50"/>
        <p:cNvGrpSpPr/>
        <p:nvPr/>
      </p:nvGrpSpPr>
      <p:grpSpPr>
        <a:xfrm>
          <a:off x="0" y="0"/>
          <a:ext cx="0" cy="0"/>
          <a:chOff x="0" y="0"/>
          <a:chExt cx="0" cy="0"/>
        </a:xfrm>
      </p:grpSpPr>
      <p:sp>
        <p:nvSpPr>
          <p:cNvPr id="51" name="Google Shape;51;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8"/>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3" name="Google Shape;53;p8"/>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4" name="Google Shape;54;p8"/>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5" name="Google Shape;55;p8"/>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6" name="Google Shape;56;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59" name="Shape 59"/>
        <p:cNvGrpSpPr/>
        <p:nvPr/>
      </p:nvGrpSpPr>
      <p:grpSpPr>
        <a:xfrm>
          <a:off x="0" y="0"/>
          <a:ext cx="0" cy="0"/>
          <a:chOff x="0" y="0"/>
          <a:chExt cx="0" cy="0"/>
        </a:xfrm>
      </p:grpSpPr>
      <p:sp>
        <p:nvSpPr>
          <p:cNvPr id="60" name="Google Shape;60;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9"/>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2" name="Google Shape;62;p9"/>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3" name="Google Shape;63;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6" name="Shape 66"/>
        <p:cNvGrpSpPr/>
        <p:nvPr/>
      </p:nvGrpSpPr>
      <p:grpSpPr>
        <a:xfrm>
          <a:off x="0" y="0"/>
          <a:ext cx="0" cy="0"/>
          <a:chOff x="0" y="0"/>
          <a:chExt cx="0" cy="0"/>
        </a:xfrm>
      </p:grpSpPr>
      <p:sp>
        <p:nvSpPr>
          <p:cNvPr id="67" name="Google Shape;67;p10"/>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0"/>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69" name="Google Shape;69;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9pPr>
          </a:lstStyle>
          <a:p/>
        </p:txBody>
      </p:sp>
      <p:sp>
        <p:nvSpPr>
          <p:cNvPr id="11" name="Google Shape;11;p1"/>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3.png"/><Relationship Id="rId10" Type="http://schemas.openxmlformats.org/officeDocument/2006/relationships/image" Target="../media/image8.png"/><Relationship Id="rId13" Type="http://schemas.openxmlformats.org/officeDocument/2006/relationships/image" Target="../media/image4.png"/><Relationship Id="rId12"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14.png"/><Relationship Id="rId9" Type="http://schemas.openxmlformats.org/officeDocument/2006/relationships/image" Target="../media/image5.png"/><Relationship Id="rId15" Type="http://schemas.openxmlformats.org/officeDocument/2006/relationships/image" Target="../media/image9.png"/><Relationship Id="rId14" Type="http://schemas.openxmlformats.org/officeDocument/2006/relationships/image" Target="../media/image13.png"/><Relationship Id="rId16" Type="http://schemas.openxmlformats.org/officeDocument/2006/relationships/image" Target="../media/image7.png"/><Relationship Id="rId5" Type="http://schemas.openxmlformats.org/officeDocument/2006/relationships/image" Target="../media/image11.png"/><Relationship Id="rId6" Type="http://schemas.openxmlformats.org/officeDocument/2006/relationships/image" Target="../media/image1.png"/><Relationship Id="rId7" Type="http://schemas.openxmlformats.org/officeDocument/2006/relationships/image" Target="../media/image10.png"/><Relationship Id="rId8"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3"/>
          <p:cNvSpPr txBox="1"/>
          <p:nvPr/>
        </p:nvSpPr>
        <p:spPr>
          <a:xfrm>
            <a:off x="914400" y="42062400"/>
            <a:ext cx="31089600" cy="13716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90" name="Google Shape;90;p13"/>
          <p:cNvSpPr txBox="1"/>
          <p:nvPr/>
        </p:nvSpPr>
        <p:spPr>
          <a:xfrm>
            <a:off x="6561137" y="2738437"/>
            <a:ext cx="19346862" cy="2452687"/>
          </a:xfrm>
          <a:prstGeom prst="rect">
            <a:avLst/>
          </a:prstGeom>
          <a:no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081E3F"/>
              </a:buClr>
              <a:buSzPts val="4800"/>
              <a:buFont typeface="Arial"/>
              <a:buNone/>
            </a:pPr>
            <a:r>
              <a:rPr b="1" lang="en-US" sz="4800">
                <a:solidFill>
                  <a:srgbClr val="081E3F"/>
                </a:solidFill>
              </a:rPr>
              <a:t>Mathbotics</a:t>
            </a:r>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Students: </a:t>
            </a:r>
            <a:r>
              <a:rPr b="1" lang="en-US" sz="3500">
                <a:solidFill>
                  <a:srgbClr val="081E3F"/>
                </a:solidFill>
              </a:rPr>
              <a:t>David Castaneda, Andres Valdes</a:t>
            </a:r>
            <a:endParaRPr b="0" i="0" sz="3500" u="none" cap="none" strike="noStrike">
              <a:solidFill>
                <a:srgbClr val="081E3F"/>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Mentor:</a:t>
            </a:r>
            <a:r>
              <a:rPr b="1" i="1" lang="en-US" sz="3500" u="none" cap="none" strike="noStrike">
                <a:solidFill>
                  <a:srgbClr val="081E3F"/>
                </a:solidFill>
                <a:latin typeface="Arial"/>
                <a:ea typeface="Arial"/>
                <a:cs typeface="Arial"/>
                <a:sym typeface="Arial"/>
              </a:rPr>
              <a:t> </a:t>
            </a:r>
            <a:r>
              <a:rPr b="1" lang="en-US" sz="3500">
                <a:solidFill>
                  <a:srgbClr val="161645"/>
                </a:solidFill>
              </a:rPr>
              <a:t>Gregory Reis</a:t>
            </a:r>
            <a:r>
              <a:rPr b="0" i="0" lang="en-US" sz="3500" u="none" cap="none" strike="noStrike">
                <a:solidFill>
                  <a:srgbClr val="161645"/>
                </a:solidFill>
                <a:latin typeface="Arial"/>
                <a:ea typeface="Arial"/>
                <a:cs typeface="Arial"/>
                <a:sym typeface="Arial"/>
              </a:rPr>
              <a:t> </a:t>
            </a:r>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Instructor:</a:t>
            </a:r>
            <a:r>
              <a:rPr b="1" i="1" lang="en-US" sz="3500" u="none" cap="none" strike="noStrike">
                <a:solidFill>
                  <a:srgbClr val="081E3F"/>
                </a:solidFill>
                <a:latin typeface="Arial"/>
                <a:ea typeface="Arial"/>
                <a:cs typeface="Arial"/>
                <a:sym typeface="Arial"/>
              </a:rPr>
              <a:t> </a:t>
            </a:r>
            <a:r>
              <a:rPr b="0" i="1" lang="en-US" sz="3500" u="none" cap="none" strike="noStrike">
                <a:solidFill>
                  <a:srgbClr val="081E3F"/>
                </a:solidFill>
                <a:latin typeface="Arial"/>
                <a:ea typeface="Arial"/>
                <a:cs typeface="Arial"/>
                <a:sym typeface="Arial"/>
              </a:rPr>
              <a:t>Dr. Masoud Sadjadi</a:t>
            </a:r>
            <a:r>
              <a:rPr b="0" i="0" lang="en-US" sz="3500" u="none" cap="none" strike="noStrike">
                <a:solidFill>
                  <a:srgbClr val="081E3F"/>
                </a:solidFill>
                <a:latin typeface="Arial"/>
                <a:ea typeface="Arial"/>
                <a:cs typeface="Arial"/>
                <a:sym typeface="Arial"/>
              </a:rPr>
              <a:t>,</a:t>
            </a:r>
            <a:r>
              <a:rPr b="0" i="1" lang="en-US" sz="3500" u="none" cap="none" strike="noStrike">
                <a:solidFill>
                  <a:srgbClr val="081E3F"/>
                </a:solidFill>
                <a:latin typeface="Arial"/>
                <a:ea typeface="Arial"/>
                <a:cs typeface="Arial"/>
                <a:sym typeface="Arial"/>
              </a:rPr>
              <a:t> </a:t>
            </a:r>
            <a:r>
              <a:rPr b="0" i="0" lang="en-US" sz="3500" u="none" cap="none" strike="noStrike">
                <a:solidFill>
                  <a:srgbClr val="081E3F"/>
                </a:solidFill>
                <a:latin typeface="Arial"/>
                <a:ea typeface="Arial"/>
                <a:cs typeface="Arial"/>
                <a:sym typeface="Arial"/>
              </a:rPr>
              <a:t>Florida International University</a:t>
            </a:r>
            <a:endParaRPr/>
          </a:p>
        </p:txBody>
      </p:sp>
      <p:sp>
        <p:nvSpPr>
          <p:cNvPr id="91" name="Google Shape;91;p13"/>
          <p:cNvSpPr txBox="1"/>
          <p:nvPr/>
        </p:nvSpPr>
        <p:spPr>
          <a:xfrm>
            <a:off x="1219200" y="42367200"/>
            <a:ext cx="30632401" cy="1022350"/>
          </a:xfrm>
          <a:prstGeom prst="rect">
            <a:avLst/>
          </a:prstGeom>
          <a:noFill/>
          <a:ln>
            <a:noFill/>
          </a:ln>
        </p:spPr>
        <p:txBody>
          <a:bodyPr anchorCtr="0" anchor="t" bIns="49325" lIns="98650" spcFirstLastPara="1" rIns="98650" wrap="square" tIns="49325">
            <a:noAutofit/>
          </a:bodyPr>
          <a:lstStyle/>
          <a:p>
            <a:pPr indent="-493712" lvl="0" marL="493712" marR="0" rtl="0" algn="ctr">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 FIU and the Architecture Department. I thank Dr. </a:t>
            </a:r>
            <a:r>
              <a:rPr lang="en-US" sz="3000">
                <a:solidFill>
                  <a:schemeClr val="dk1"/>
                </a:solidFill>
              </a:rPr>
              <a:t>Gregory Reis and Andres Valdes</a:t>
            </a:r>
            <a:r>
              <a:rPr b="0" i="0" lang="en-US" sz="3000" u="none" cap="none" strike="noStrike">
                <a:solidFill>
                  <a:schemeClr val="dk1"/>
                </a:solidFill>
                <a:latin typeface="Arial"/>
                <a:ea typeface="Arial"/>
                <a:cs typeface="Arial"/>
                <a:sym typeface="Arial"/>
              </a:rPr>
              <a:t> for assistance, cooperation and mentorship that I received throughout this process.</a:t>
            </a:r>
            <a:endParaRPr/>
          </a:p>
        </p:txBody>
      </p:sp>
      <p:sp>
        <p:nvSpPr>
          <p:cNvPr id="92" name="Google Shape;92;p13"/>
          <p:cNvSpPr txBox="1"/>
          <p:nvPr/>
        </p:nvSpPr>
        <p:spPr>
          <a:xfrm>
            <a:off x="914400" y="5486400"/>
            <a:ext cx="31089601" cy="35661601"/>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93" name="Google Shape;93;p13"/>
          <p:cNvSpPr txBox="1"/>
          <p:nvPr/>
        </p:nvSpPr>
        <p:spPr>
          <a:xfrm>
            <a:off x="4114800" y="5789612"/>
            <a:ext cx="5486400" cy="731837"/>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Problem</a:t>
            </a:r>
            <a:endParaRPr/>
          </a:p>
        </p:txBody>
      </p:sp>
      <p:sp>
        <p:nvSpPr>
          <p:cNvPr id="94" name="Google Shape;94;p13"/>
          <p:cNvSpPr txBox="1"/>
          <p:nvPr/>
        </p:nvSpPr>
        <p:spPr>
          <a:xfrm>
            <a:off x="1192212" y="41605200"/>
            <a:ext cx="4979987" cy="73025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Acknowledgement</a:t>
            </a:r>
            <a:endParaRPr/>
          </a:p>
        </p:txBody>
      </p:sp>
      <p:sp>
        <p:nvSpPr>
          <p:cNvPr id="95" name="Google Shape;95;p13"/>
          <p:cNvSpPr txBox="1"/>
          <p:nvPr/>
        </p:nvSpPr>
        <p:spPr>
          <a:xfrm>
            <a:off x="13716000" y="5792787"/>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Current System</a:t>
            </a:r>
            <a:endParaRPr/>
          </a:p>
        </p:txBody>
      </p:sp>
      <p:sp>
        <p:nvSpPr>
          <p:cNvPr id="96" name="Google Shape;96;p13"/>
          <p:cNvSpPr txBox="1"/>
          <p:nvPr/>
        </p:nvSpPr>
        <p:spPr>
          <a:xfrm>
            <a:off x="23317200" y="5792787"/>
            <a:ext cx="5486400" cy="731837"/>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Requirements</a:t>
            </a:r>
            <a:endParaRPr/>
          </a:p>
        </p:txBody>
      </p:sp>
      <p:sp>
        <p:nvSpPr>
          <p:cNvPr id="97" name="Google Shape;97;p13"/>
          <p:cNvSpPr txBox="1"/>
          <p:nvPr/>
        </p:nvSpPr>
        <p:spPr>
          <a:xfrm>
            <a:off x="4114800" y="17373600"/>
            <a:ext cx="5486400" cy="731837"/>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System Design</a:t>
            </a:r>
            <a:endParaRPr/>
          </a:p>
        </p:txBody>
      </p:sp>
      <p:sp>
        <p:nvSpPr>
          <p:cNvPr id="98" name="Google Shape;98;p13"/>
          <p:cNvSpPr txBox="1"/>
          <p:nvPr/>
        </p:nvSpPr>
        <p:spPr>
          <a:xfrm>
            <a:off x="13716000" y="17373600"/>
            <a:ext cx="5486400" cy="731837"/>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Object Design</a:t>
            </a:r>
            <a:endParaRPr/>
          </a:p>
        </p:txBody>
      </p:sp>
      <p:sp>
        <p:nvSpPr>
          <p:cNvPr id="99" name="Google Shape;99;p13"/>
          <p:cNvSpPr txBox="1"/>
          <p:nvPr/>
        </p:nvSpPr>
        <p:spPr>
          <a:xfrm>
            <a:off x="23317200" y="17373600"/>
            <a:ext cx="5486400" cy="731837"/>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lang="en-US" sz="4100">
                <a:solidFill>
                  <a:srgbClr val="B6862C"/>
                </a:solidFill>
              </a:rPr>
              <a:t>Technologies</a:t>
            </a:r>
            <a:endParaRPr/>
          </a:p>
        </p:txBody>
      </p:sp>
      <p:sp>
        <p:nvSpPr>
          <p:cNvPr id="100" name="Google Shape;100;p13"/>
          <p:cNvSpPr txBox="1"/>
          <p:nvPr/>
        </p:nvSpPr>
        <p:spPr>
          <a:xfrm>
            <a:off x="3962400" y="29260800"/>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Screenshots</a:t>
            </a:r>
            <a:endParaRPr/>
          </a:p>
        </p:txBody>
      </p:sp>
      <p:sp>
        <p:nvSpPr>
          <p:cNvPr id="101" name="Google Shape;101;p13"/>
          <p:cNvSpPr txBox="1"/>
          <p:nvPr/>
        </p:nvSpPr>
        <p:spPr>
          <a:xfrm>
            <a:off x="19202400" y="29260738"/>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Summary</a:t>
            </a:r>
            <a:endParaRPr/>
          </a:p>
        </p:txBody>
      </p:sp>
      <p:sp>
        <p:nvSpPr>
          <p:cNvPr id="102" name="Google Shape;102;p13"/>
          <p:cNvSpPr txBox="1"/>
          <p:nvPr/>
        </p:nvSpPr>
        <p:spPr>
          <a:xfrm>
            <a:off x="6561137" y="0"/>
            <a:ext cx="19346862" cy="2278062"/>
          </a:xfrm>
          <a:prstGeom prst="rect">
            <a:avLst/>
          </a:prstGeom>
          <a:solidFill>
            <a:schemeClr val="lt1"/>
          </a:solidFill>
          <a:ln cap="flat" cmpd="sng" w="25400">
            <a:solidFill>
              <a:srgbClr val="FFFFF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B6862C"/>
              </a:buClr>
              <a:buSzPts val="7000"/>
              <a:buFont typeface="Arial"/>
              <a:buNone/>
            </a:pPr>
            <a:r>
              <a:rPr b="1" i="0" lang="en-US" sz="7000" u="none">
                <a:solidFill>
                  <a:srgbClr val="B6862C"/>
                </a:solidFill>
                <a:latin typeface="Arial"/>
                <a:ea typeface="Arial"/>
                <a:cs typeface="Arial"/>
                <a:sym typeface="Arial"/>
              </a:rPr>
              <a:t>School of Computing &amp; Information Sciences</a:t>
            </a:r>
            <a:endParaRPr/>
          </a:p>
          <a:p>
            <a:pPr indent="0" lvl="0" marL="0" marR="0" rtl="0" algn="ctr">
              <a:lnSpc>
                <a:spcPct val="100000"/>
              </a:lnSpc>
              <a:spcBef>
                <a:spcPts val="0"/>
              </a:spcBef>
              <a:spcAft>
                <a:spcPts val="0"/>
              </a:spcAft>
              <a:buClr>
                <a:srgbClr val="B6862C"/>
              </a:buClr>
              <a:buSzPts val="7200"/>
              <a:buFont typeface="Arial"/>
              <a:buNone/>
            </a:pPr>
            <a:r>
              <a:rPr b="0" i="1" lang="en-US" sz="7200" u="none">
                <a:solidFill>
                  <a:srgbClr val="B6862C"/>
                </a:solidFill>
                <a:latin typeface="Arial"/>
                <a:ea typeface="Arial"/>
                <a:cs typeface="Arial"/>
                <a:sym typeface="Arial"/>
              </a:rPr>
              <a:t>Spring 2020 Senior Design Project</a:t>
            </a:r>
            <a:endParaRPr/>
          </a:p>
        </p:txBody>
      </p:sp>
      <p:pic>
        <p:nvPicPr>
          <p:cNvPr id="103" name="Google Shape;103;p13"/>
          <p:cNvPicPr preferRelativeResize="0"/>
          <p:nvPr/>
        </p:nvPicPr>
        <p:blipFill rotWithShape="1">
          <a:blip r:embed="rId3">
            <a:alphaModFix/>
          </a:blip>
          <a:srcRect b="0" l="0" r="0" t="0"/>
          <a:stretch/>
        </p:blipFill>
        <p:spPr>
          <a:xfrm>
            <a:off x="1230312" y="695325"/>
            <a:ext cx="3913187" cy="3876675"/>
          </a:xfrm>
          <a:prstGeom prst="rect">
            <a:avLst/>
          </a:prstGeom>
          <a:noFill/>
          <a:ln>
            <a:noFill/>
          </a:ln>
        </p:spPr>
      </p:pic>
      <p:sp>
        <p:nvSpPr>
          <p:cNvPr id="104" name="Google Shape;104;p13"/>
          <p:cNvSpPr txBox="1"/>
          <p:nvPr/>
        </p:nvSpPr>
        <p:spPr>
          <a:xfrm>
            <a:off x="3929025" y="6861000"/>
            <a:ext cx="9096000" cy="9593100"/>
          </a:xfrm>
          <a:prstGeom prst="rect">
            <a:avLst/>
          </a:prstGeom>
          <a:noFill/>
          <a:ln>
            <a:noFill/>
          </a:ln>
        </p:spPr>
        <p:txBody>
          <a:bodyPr anchorCtr="0" anchor="t" bIns="91425" lIns="91425" spcFirstLastPara="1" rIns="91425" wrap="square" tIns="91425">
            <a:noAutofit/>
          </a:bodyPr>
          <a:lstStyle/>
          <a:p>
            <a:pPr indent="-482600" lvl="0" marL="457200" rtl="0" algn="l">
              <a:lnSpc>
                <a:spcPct val="150000"/>
              </a:lnSpc>
              <a:spcBef>
                <a:spcPts val="600"/>
              </a:spcBef>
              <a:spcAft>
                <a:spcPts val="0"/>
              </a:spcAft>
              <a:buSzPts val="4000"/>
              <a:buFont typeface="Roboto"/>
              <a:buChar char="-"/>
            </a:pPr>
            <a:r>
              <a:rPr lang="en-US" sz="4000">
                <a:latin typeface="Roboto"/>
                <a:ea typeface="Roboto"/>
                <a:cs typeface="Roboto"/>
                <a:sym typeface="Roboto"/>
              </a:rPr>
              <a:t>K-12 Students need an online platform where they can learn about robotics in an interactive and engaged manner. Reading Passages, Short Response, Multiple Choice Response, engaging images are all part of the features Instructors would like to provide students. </a:t>
            </a:r>
            <a:endParaRPr sz="4000">
              <a:latin typeface="Roboto"/>
              <a:ea typeface="Roboto"/>
              <a:cs typeface="Roboto"/>
              <a:sym typeface="Roboto"/>
            </a:endParaRPr>
          </a:p>
          <a:p>
            <a:pPr indent="-482600" lvl="0" marL="457200" rtl="0" algn="l">
              <a:lnSpc>
                <a:spcPct val="150000"/>
              </a:lnSpc>
              <a:spcBef>
                <a:spcPts val="0"/>
              </a:spcBef>
              <a:spcAft>
                <a:spcPts val="0"/>
              </a:spcAft>
              <a:buSzPts val="4000"/>
              <a:buFont typeface="Roboto"/>
              <a:buChar char="-"/>
            </a:pPr>
            <a:r>
              <a:rPr lang="en-US" sz="4000">
                <a:latin typeface="Roboto"/>
                <a:ea typeface="Roboto"/>
                <a:cs typeface="Roboto"/>
                <a:sym typeface="Roboto"/>
              </a:rPr>
              <a:t>An easy way of creating content for students to view.</a:t>
            </a:r>
            <a:endParaRPr sz="4000">
              <a:latin typeface="Roboto"/>
              <a:ea typeface="Roboto"/>
              <a:cs typeface="Roboto"/>
              <a:sym typeface="Roboto"/>
            </a:endParaRPr>
          </a:p>
          <a:p>
            <a:pPr indent="0" lvl="0" marL="0" rtl="0" algn="l">
              <a:lnSpc>
                <a:spcPct val="150000"/>
              </a:lnSpc>
              <a:spcBef>
                <a:spcPts val="600"/>
              </a:spcBef>
              <a:spcAft>
                <a:spcPts val="0"/>
              </a:spcAft>
              <a:buNone/>
            </a:pPr>
            <a:r>
              <a:t/>
            </a:r>
            <a:endParaRPr sz="4000">
              <a:latin typeface="Roboto"/>
              <a:ea typeface="Roboto"/>
              <a:cs typeface="Roboto"/>
              <a:sym typeface="Roboto"/>
            </a:endParaRPr>
          </a:p>
          <a:p>
            <a:pPr indent="0" lvl="0" marL="0" rtl="0" algn="l">
              <a:lnSpc>
                <a:spcPct val="150000"/>
              </a:lnSpc>
              <a:spcBef>
                <a:spcPts val="600"/>
              </a:spcBef>
              <a:spcAft>
                <a:spcPts val="0"/>
              </a:spcAft>
              <a:buNone/>
            </a:pPr>
            <a:r>
              <a:t/>
            </a:r>
            <a:endParaRPr sz="4000">
              <a:latin typeface="Roboto"/>
              <a:ea typeface="Roboto"/>
              <a:cs typeface="Roboto"/>
              <a:sym typeface="Roboto"/>
            </a:endParaRPr>
          </a:p>
          <a:p>
            <a:pPr indent="0" lvl="0" marL="0" rtl="0" algn="l">
              <a:lnSpc>
                <a:spcPct val="150000"/>
              </a:lnSpc>
              <a:spcBef>
                <a:spcPts val="600"/>
              </a:spcBef>
              <a:spcAft>
                <a:spcPts val="0"/>
              </a:spcAft>
              <a:buNone/>
            </a:pPr>
            <a:r>
              <a:t/>
            </a:r>
            <a:endParaRPr sz="4000">
              <a:latin typeface="Roboto"/>
              <a:ea typeface="Roboto"/>
              <a:cs typeface="Roboto"/>
              <a:sym typeface="Roboto"/>
            </a:endParaRPr>
          </a:p>
          <a:p>
            <a:pPr indent="0" lvl="0" marL="0" rtl="0" algn="l">
              <a:lnSpc>
                <a:spcPct val="115000"/>
              </a:lnSpc>
              <a:spcBef>
                <a:spcPts val="0"/>
              </a:spcBef>
              <a:spcAft>
                <a:spcPts val="0"/>
              </a:spcAft>
              <a:buNone/>
            </a:pPr>
            <a:r>
              <a:t/>
            </a:r>
            <a:endParaRPr sz="4800">
              <a:latin typeface="Roboto"/>
              <a:ea typeface="Roboto"/>
              <a:cs typeface="Roboto"/>
              <a:sym typeface="Roboto"/>
            </a:endParaRPr>
          </a:p>
        </p:txBody>
      </p:sp>
      <p:pic>
        <p:nvPicPr>
          <p:cNvPr id="105" name="Google Shape;105;p13"/>
          <p:cNvPicPr preferRelativeResize="0"/>
          <p:nvPr/>
        </p:nvPicPr>
        <p:blipFill>
          <a:blip r:embed="rId4">
            <a:alphaModFix/>
          </a:blip>
          <a:stretch>
            <a:fillRect/>
          </a:stretch>
        </p:blipFill>
        <p:spPr>
          <a:xfrm>
            <a:off x="4551227" y="18089073"/>
            <a:ext cx="3913201" cy="9551382"/>
          </a:xfrm>
          <a:prstGeom prst="rect">
            <a:avLst/>
          </a:prstGeom>
          <a:noFill/>
          <a:ln>
            <a:noFill/>
          </a:ln>
        </p:spPr>
      </p:pic>
      <p:pic>
        <p:nvPicPr>
          <p:cNvPr id="106" name="Google Shape;106;p13"/>
          <p:cNvPicPr preferRelativeResize="0"/>
          <p:nvPr/>
        </p:nvPicPr>
        <p:blipFill>
          <a:blip r:embed="rId5">
            <a:alphaModFix/>
          </a:blip>
          <a:stretch>
            <a:fillRect/>
          </a:stretch>
        </p:blipFill>
        <p:spPr>
          <a:xfrm>
            <a:off x="4031775" y="31473850"/>
            <a:ext cx="6269975" cy="3587150"/>
          </a:xfrm>
          <a:prstGeom prst="rect">
            <a:avLst/>
          </a:prstGeom>
          <a:noFill/>
          <a:ln>
            <a:noFill/>
          </a:ln>
        </p:spPr>
      </p:pic>
      <p:sp>
        <p:nvSpPr>
          <p:cNvPr id="107" name="Google Shape;107;p13"/>
          <p:cNvSpPr txBox="1"/>
          <p:nvPr/>
        </p:nvSpPr>
        <p:spPr>
          <a:xfrm>
            <a:off x="3852816" y="29525900"/>
            <a:ext cx="6712200" cy="2452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US" sz="3600">
                <a:solidFill>
                  <a:schemeClr val="dk1"/>
                </a:solidFill>
                <a:latin typeface="Roboto"/>
                <a:ea typeface="Roboto"/>
                <a:cs typeface="Roboto"/>
                <a:sym typeface="Roboto"/>
              </a:rPr>
              <a:t>Figure 1: </a:t>
            </a:r>
            <a:r>
              <a:rPr lang="en-US" sz="3600">
                <a:solidFill>
                  <a:schemeClr val="dk1"/>
                </a:solidFill>
                <a:latin typeface="Roboto"/>
                <a:ea typeface="Roboto"/>
                <a:cs typeface="Roboto"/>
                <a:sym typeface="Roboto"/>
              </a:rPr>
              <a:t>Add Slide Modal</a:t>
            </a:r>
            <a:endParaRPr sz="3600">
              <a:latin typeface="Roboto"/>
              <a:ea typeface="Roboto"/>
              <a:cs typeface="Roboto"/>
              <a:sym typeface="Roboto"/>
            </a:endParaRPr>
          </a:p>
        </p:txBody>
      </p:sp>
      <p:pic>
        <p:nvPicPr>
          <p:cNvPr id="108" name="Google Shape;108;p13"/>
          <p:cNvPicPr preferRelativeResize="0"/>
          <p:nvPr/>
        </p:nvPicPr>
        <p:blipFill>
          <a:blip r:embed="rId6">
            <a:alphaModFix/>
          </a:blip>
          <a:stretch>
            <a:fillRect/>
          </a:stretch>
        </p:blipFill>
        <p:spPr>
          <a:xfrm>
            <a:off x="4107537" y="36604313"/>
            <a:ext cx="4800600" cy="3914775"/>
          </a:xfrm>
          <a:prstGeom prst="rect">
            <a:avLst/>
          </a:prstGeom>
          <a:noFill/>
          <a:ln>
            <a:noFill/>
          </a:ln>
        </p:spPr>
      </p:pic>
      <p:sp>
        <p:nvSpPr>
          <p:cNvPr id="109" name="Google Shape;109;p13"/>
          <p:cNvSpPr txBox="1"/>
          <p:nvPr/>
        </p:nvSpPr>
        <p:spPr>
          <a:xfrm>
            <a:off x="3963063" y="34555100"/>
            <a:ext cx="6712200" cy="2452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US" sz="3600">
                <a:solidFill>
                  <a:schemeClr val="dk1"/>
                </a:solidFill>
                <a:latin typeface="Roboto"/>
                <a:ea typeface="Roboto"/>
                <a:cs typeface="Roboto"/>
                <a:sym typeface="Roboto"/>
              </a:rPr>
              <a:t>Figure 2: </a:t>
            </a:r>
            <a:r>
              <a:rPr lang="en-US" sz="3600">
                <a:solidFill>
                  <a:schemeClr val="dk1"/>
                </a:solidFill>
                <a:latin typeface="Roboto"/>
                <a:ea typeface="Roboto"/>
                <a:cs typeface="Roboto"/>
                <a:sym typeface="Roboto"/>
              </a:rPr>
              <a:t>Login Page</a:t>
            </a:r>
            <a:endParaRPr sz="3600">
              <a:latin typeface="Roboto"/>
              <a:ea typeface="Roboto"/>
              <a:cs typeface="Roboto"/>
              <a:sym typeface="Roboto"/>
            </a:endParaRPr>
          </a:p>
        </p:txBody>
      </p:sp>
      <p:pic>
        <p:nvPicPr>
          <p:cNvPr id="110" name="Google Shape;110;p13"/>
          <p:cNvPicPr preferRelativeResize="0"/>
          <p:nvPr/>
        </p:nvPicPr>
        <p:blipFill>
          <a:blip r:embed="rId7">
            <a:alphaModFix/>
          </a:blip>
          <a:stretch>
            <a:fillRect/>
          </a:stretch>
        </p:blipFill>
        <p:spPr>
          <a:xfrm>
            <a:off x="11235450" y="31391073"/>
            <a:ext cx="6269975" cy="3567053"/>
          </a:xfrm>
          <a:prstGeom prst="rect">
            <a:avLst/>
          </a:prstGeom>
          <a:noFill/>
          <a:ln>
            <a:noFill/>
          </a:ln>
        </p:spPr>
      </p:pic>
      <p:sp>
        <p:nvSpPr>
          <p:cNvPr id="111" name="Google Shape;111;p13"/>
          <p:cNvSpPr txBox="1"/>
          <p:nvPr/>
        </p:nvSpPr>
        <p:spPr>
          <a:xfrm>
            <a:off x="11159241" y="29525900"/>
            <a:ext cx="6712200" cy="2452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US" sz="3600">
                <a:solidFill>
                  <a:schemeClr val="dk1"/>
                </a:solidFill>
                <a:latin typeface="Roboto"/>
                <a:ea typeface="Roboto"/>
                <a:cs typeface="Roboto"/>
                <a:sym typeface="Roboto"/>
              </a:rPr>
              <a:t>Figure 3: </a:t>
            </a:r>
            <a:r>
              <a:rPr lang="en-US" sz="3600">
                <a:solidFill>
                  <a:schemeClr val="dk1"/>
                </a:solidFill>
                <a:latin typeface="Roboto"/>
                <a:ea typeface="Roboto"/>
                <a:cs typeface="Roboto"/>
                <a:sym typeface="Roboto"/>
              </a:rPr>
              <a:t>Course Page</a:t>
            </a:r>
            <a:endParaRPr sz="3600">
              <a:latin typeface="Roboto"/>
              <a:ea typeface="Roboto"/>
              <a:cs typeface="Roboto"/>
              <a:sym typeface="Roboto"/>
            </a:endParaRPr>
          </a:p>
        </p:txBody>
      </p:sp>
      <p:pic>
        <p:nvPicPr>
          <p:cNvPr id="112" name="Google Shape;112;p13"/>
          <p:cNvPicPr preferRelativeResize="0"/>
          <p:nvPr/>
        </p:nvPicPr>
        <p:blipFill>
          <a:blip r:embed="rId8">
            <a:alphaModFix/>
          </a:blip>
          <a:stretch>
            <a:fillRect/>
          </a:stretch>
        </p:blipFill>
        <p:spPr>
          <a:xfrm>
            <a:off x="11159249" y="36971975"/>
            <a:ext cx="5943600" cy="3381375"/>
          </a:xfrm>
          <a:prstGeom prst="rect">
            <a:avLst/>
          </a:prstGeom>
          <a:noFill/>
          <a:ln>
            <a:noFill/>
          </a:ln>
        </p:spPr>
      </p:pic>
      <p:sp>
        <p:nvSpPr>
          <p:cNvPr id="113" name="Google Shape;113;p13"/>
          <p:cNvSpPr txBox="1"/>
          <p:nvPr/>
        </p:nvSpPr>
        <p:spPr>
          <a:xfrm>
            <a:off x="11014328" y="34555100"/>
            <a:ext cx="6712200" cy="2452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US" sz="3600">
                <a:solidFill>
                  <a:schemeClr val="dk1"/>
                </a:solidFill>
                <a:latin typeface="Roboto"/>
                <a:ea typeface="Roboto"/>
                <a:cs typeface="Roboto"/>
                <a:sym typeface="Roboto"/>
              </a:rPr>
              <a:t>Figure 4: </a:t>
            </a:r>
            <a:r>
              <a:rPr lang="en-US" sz="3600">
                <a:solidFill>
                  <a:schemeClr val="dk1"/>
                </a:solidFill>
                <a:latin typeface="Roboto"/>
                <a:ea typeface="Roboto"/>
                <a:cs typeface="Roboto"/>
                <a:sym typeface="Roboto"/>
              </a:rPr>
              <a:t>Edit </a:t>
            </a:r>
            <a:r>
              <a:rPr lang="en-US" sz="3600">
                <a:solidFill>
                  <a:schemeClr val="dk1"/>
                </a:solidFill>
                <a:latin typeface="Roboto"/>
                <a:ea typeface="Roboto"/>
                <a:cs typeface="Roboto"/>
                <a:sym typeface="Roboto"/>
              </a:rPr>
              <a:t>Course Page</a:t>
            </a:r>
            <a:endParaRPr sz="3600">
              <a:latin typeface="Roboto"/>
              <a:ea typeface="Roboto"/>
              <a:cs typeface="Roboto"/>
              <a:sym typeface="Roboto"/>
            </a:endParaRPr>
          </a:p>
        </p:txBody>
      </p:sp>
      <p:sp>
        <p:nvSpPr>
          <p:cNvPr id="114" name="Google Shape;114;p13"/>
          <p:cNvSpPr txBox="1"/>
          <p:nvPr/>
        </p:nvSpPr>
        <p:spPr>
          <a:xfrm>
            <a:off x="19319950" y="30476050"/>
            <a:ext cx="10856100" cy="9551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4000">
                <a:solidFill>
                  <a:schemeClr val="dk1"/>
                </a:solidFill>
                <a:latin typeface="Roboto"/>
                <a:ea typeface="Roboto"/>
                <a:cs typeface="Roboto"/>
                <a:sym typeface="Roboto"/>
              </a:rPr>
              <a:t>The purpose of the Mathbotics learning platform is to provide an all-inclusive environment to learn and teach robotics to K-12 students. </a:t>
            </a:r>
            <a:endParaRPr sz="4000">
              <a:solidFill>
                <a:schemeClr val="dk1"/>
              </a:solidFill>
              <a:latin typeface="Roboto"/>
              <a:ea typeface="Roboto"/>
              <a:cs typeface="Roboto"/>
              <a:sym typeface="Roboto"/>
            </a:endParaRPr>
          </a:p>
          <a:p>
            <a:pPr indent="0" lvl="0" marL="0" rtl="0" algn="l">
              <a:lnSpc>
                <a:spcPct val="150000"/>
              </a:lnSpc>
              <a:spcBef>
                <a:spcPts val="0"/>
              </a:spcBef>
              <a:spcAft>
                <a:spcPts val="0"/>
              </a:spcAft>
              <a:buNone/>
            </a:pPr>
            <a:r>
              <a:t/>
            </a:r>
            <a:endParaRPr sz="4000">
              <a:solidFill>
                <a:schemeClr val="dk1"/>
              </a:solidFill>
              <a:latin typeface="Roboto"/>
              <a:ea typeface="Roboto"/>
              <a:cs typeface="Roboto"/>
              <a:sym typeface="Roboto"/>
            </a:endParaRPr>
          </a:p>
          <a:p>
            <a:pPr indent="0" lvl="0" marL="0" rtl="0" algn="l">
              <a:lnSpc>
                <a:spcPct val="150000"/>
              </a:lnSpc>
              <a:spcBef>
                <a:spcPts val="0"/>
              </a:spcBef>
              <a:spcAft>
                <a:spcPts val="0"/>
              </a:spcAft>
              <a:buNone/>
            </a:pPr>
            <a:r>
              <a:rPr lang="en-US" sz="4000">
                <a:solidFill>
                  <a:schemeClr val="dk1"/>
                </a:solidFill>
                <a:latin typeface="Roboto"/>
                <a:ea typeface="Roboto"/>
                <a:cs typeface="Roboto"/>
                <a:sym typeface="Roboto"/>
              </a:rPr>
              <a:t>With our focus on the inital foundations on the software architecture, we hope the  first version allows upcoming teams to make the platform more engaging for students to </a:t>
            </a:r>
            <a:r>
              <a:rPr lang="en-US" sz="4000">
                <a:solidFill>
                  <a:schemeClr val="dk1"/>
                </a:solidFill>
                <a:latin typeface="Roboto"/>
                <a:ea typeface="Roboto"/>
                <a:cs typeface="Roboto"/>
                <a:sym typeface="Roboto"/>
              </a:rPr>
              <a:t>continue</a:t>
            </a:r>
            <a:r>
              <a:rPr lang="en-US" sz="4000">
                <a:solidFill>
                  <a:schemeClr val="dk1"/>
                </a:solidFill>
                <a:latin typeface="Roboto"/>
                <a:ea typeface="Roboto"/>
                <a:cs typeface="Roboto"/>
                <a:sym typeface="Roboto"/>
              </a:rPr>
              <a:t> learning about robotics.</a:t>
            </a:r>
            <a:endParaRPr sz="4000">
              <a:solidFill>
                <a:schemeClr val="dk1"/>
              </a:solidFill>
              <a:latin typeface="Roboto"/>
              <a:ea typeface="Roboto"/>
              <a:cs typeface="Roboto"/>
              <a:sym typeface="Roboto"/>
            </a:endParaRPr>
          </a:p>
        </p:txBody>
      </p:sp>
      <p:pic>
        <p:nvPicPr>
          <p:cNvPr id="115" name="Google Shape;115;p13"/>
          <p:cNvPicPr preferRelativeResize="0"/>
          <p:nvPr/>
        </p:nvPicPr>
        <p:blipFill>
          <a:blip r:embed="rId9">
            <a:alphaModFix/>
          </a:blip>
          <a:stretch>
            <a:fillRect/>
          </a:stretch>
        </p:blipFill>
        <p:spPr>
          <a:xfrm>
            <a:off x="22530087" y="18786938"/>
            <a:ext cx="3913200" cy="2766761"/>
          </a:xfrm>
          <a:prstGeom prst="rect">
            <a:avLst/>
          </a:prstGeom>
          <a:noFill/>
          <a:ln>
            <a:noFill/>
          </a:ln>
        </p:spPr>
      </p:pic>
      <p:pic>
        <p:nvPicPr>
          <p:cNvPr id="116" name="Google Shape;116;p13"/>
          <p:cNvPicPr preferRelativeResize="0"/>
          <p:nvPr/>
        </p:nvPicPr>
        <p:blipFill>
          <a:blip r:embed="rId10">
            <a:alphaModFix/>
          </a:blip>
          <a:stretch>
            <a:fillRect/>
          </a:stretch>
        </p:blipFill>
        <p:spPr>
          <a:xfrm>
            <a:off x="26301625" y="18608350"/>
            <a:ext cx="2766750" cy="2766750"/>
          </a:xfrm>
          <a:prstGeom prst="rect">
            <a:avLst/>
          </a:prstGeom>
          <a:noFill/>
          <a:ln>
            <a:noFill/>
          </a:ln>
        </p:spPr>
      </p:pic>
      <p:pic>
        <p:nvPicPr>
          <p:cNvPr id="117" name="Google Shape;117;p13"/>
          <p:cNvPicPr preferRelativeResize="0"/>
          <p:nvPr/>
        </p:nvPicPr>
        <p:blipFill>
          <a:blip r:embed="rId11">
            <a:alphaModFix/>
          </a:blip>
          <a:stretch>
            <a:fillRect/>
          </a:stretch>
        </p:blipFill>
        <p:spPr>
          <a:xfrm>
            <a:off x="26790325" y="24907900"/>
            <a:ext cx="2278051" cy="2278051"/>
          </a:xfrm>
          <a:prstGeom prst="rect">
            <a:avLst/>
          </a:prstGeom>
          <a:noFill/>
          <a:ln>
            <a:noFill/>
          </a:ln>
        </p:spPr>
      </p:pic>
      <p:sp>
        <p:nvSpPr>
          <p:cNvPr id="118" name="Google Shape;118;p13"/>
          <p:cNvSpPr txBox="1"/>
          <p:nvPr/>
        </p:nvSpPr>
        <p:spPr>
          <a:xfrm>
            <a:off x="13366625" y="6891325"/>
            <a:ext cx="8510100" cy="98529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Clr>
                <a:schemeClr val="dk1"/>
              </a:buClr>
              <a:buSzPts val="1100"/>
              <a:buFont typeface="Arial"/>
              <a:buNone/>
            </a:pPr>
            <a:r>
              <a:rPr lang="en-US" sz="4000">
                <a:solidFill>
                  <a:schemeClr val="dk1"/>
                </a:solidFill>
                <a:latin typeface="Roboto"/>
                <a:ea typeface="Roboto"/>
                <a:cs typeface="Roboto"/>
                <a:sym typeface="Roboto"/>
              </a:rPr>
              <a:t>As the first version Mathbotics, the only current systems are those that we drew inspiration from, Canvas and Zybooks. The systems mentioned above are limited in that custom content with interactive slides cannot be created in Canvas, but Zybooks lacks the completeness of a Learning Management System. Mathbotics aims to bridge that gap.</a:t>
            </a:r>
            <a:endParaRPr sz="4000">
              <a:solidFill>
                <a:schemeClr val="dk1"/>
              </a:solidFill>
              <a:latin typeface="Roboto"/>
              <a:ea typeface="Roboto"/>
              <a:cs typeface="Roboto"/>
              <a:sym typeface="Roboto"/>
            </a:endParaRPr>
          </a:p>
          <a:p>
            <a:pPr indent="0" lvl="0" marL="0" rtl="0" algn="l">
              <a:spcBef>
                <a:spcPts val="0"/>
              </a:spcBef>
              <a:spcAft>
                <a:spcPts val="0"/>
              </a:spcAft>
              <a:buNone/>
            </a:pPr>
            <a:r>
              <a:t/>
            </a:r>
            <a:endParaRPr sz="4000">
              <a:solidFill>
                <a:srgbClr val="DCDDDE"/>
              </a:solidFill>
              <a:latin typeface="Roboto"/>
              <a:ea typeface="Roboto"/>
              <a:cs typeface="Roboto"/>
              <a:sym typeface="Roboto"/>
            </a:endParaRPr>
          </a:p>
        </p:txBody>
      </p:sp>
      <p:pic>
        <p:nvPicPr>
          <p:cNvPr id="119" name="Google Shape;119;p13"/>
          <p:cNvPicPr preferRelativeResize="0"/>
          <p:nvPr/>
        </p:nvPicPr>
        <p:blipFill>
          <a:blip r:embed="rId12">
            <a:alphaModFix/>
          </a:blip>
          <a:stretch>
            <a:fillRect/>
          </a:stretch>
        </p:blipFill>
        <p:spPr>
          <a:xfrm>
            <a:off x="26545975" y="21878022"/>
            <a:ext cx="2766748" cy="2766752"/>
          </a:xfrm>
          <a:prstGeom prst="rect">
            <a:avLst/>
          </a:prstGeom>
          <a:noFill/>
          <a:ln>
            <a:noFill/>
          </a:ln>
        </p:spPr>
      </p:pic>
      <p:sp>
        <p:nvSpPr>
          <p:cNvPr id="120" name="Google Shape;120;p13"/>
          <p:cNvSpPr txBox="1"/>
          <p:nvPr/>
        </p:nvSpPr>
        <p:spPr>
          <a:xfrm>
            <a:off x="3806691" y="27102500"/>
            <a:ext cx="6712200" cy="2452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US" sz="3600">
                <a:solidFill>
                  <a:schemeClr val="dk1"/>
                </a:solidFill>
                <a:latin typeface="Roboto"/>
                <a:ea typeface="Roboto"/>
                <a:cs typeface="Roboto"/>
                <a:sym typeface="Roboto"/>
              </a:rPr>
              <a:t>Figure 5: </a:t>
            </a:r>
            <a:r>
              <a:rPr lang="en-US" sz="3600">
                <a:solidFill>
                  <a:schemeClr val="dk1"/>
                </a:solidFill>
                <a:latin typeface="Roboto"/>
                <a:ea typeface="Roboto"/>
                <a:cs typeface="Roboto"/>
                <a:sym typeface="Roboto"/>
              </a:rPr>
              <a:t>Application overview</a:t>
            </a:r>
            <a:endParaRPr sz="3600">
              <a:latin typeface="Roboto"/>
              <a:ea typeface="Roboto"/>
              <a:cs typeface="Roboto"/>
              <a:sym typeface="Roboto"/>
            </a:endParaRPr>
          </a:p>
        </p:txBody>
      </p:sp>
      <p:pic>
        <p:nvPicPr>
          <p:cNvPr id="121" name="Google Shape;121;p13"/>
          <p:cNvPicPr preferRelativeResize="0"/>
          <p:nvPr/>
        </p:nvPicPr>
        <p:blipFill>
          <a:blip r:embed="rId13">
            <a:alphaModFix/>
          </a:blip>
          <a:stretch>
            <a:fillRect/>
          </a:stretch>
        </p:blipFill>
        <p:spPr>
          <a:xfrm>
            <a:off x="13324213" y="18338425"/>
            <a:ext cx="6269975" cy="4571857"/>
          </a:xfrm>
          <a:prstGeom prst="rect">
            <a:avLst/>
          </a:prstGeom>
          <a:noFill/>
          <a:ln>
            <a:noFill/>
          </a:ln>
        </p:spPr>
      </p:pic>
      <p:sp>
        <p:nvSpPr>
          <p:cNvPr id="122" name="Google Shape;122;p13"/>
          <p:cNvSpPr txBox="1"/>
          <p:nvPr/>
        </p:nvSpPr>
        <p:spPr>
          <a:xfrm>
            <a:off x="12798300" y="22111850"/>
            <a:ext cx="8510100" cy="2452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US" sz="3600">
                <a:solidFill>
                  <a:schemeClr val="dk1"/>
                </a:solidFill>
                <a:latin typeface="Roboto"/>
                <a:ea typeface="Roboto"/>
                <a:cs typeface="Roboto"/>
                <a:sym typeface="Roboto"/>
              </a:rPr>
              <a:t>Figure 6: </a:t>
            </a:r>
            <a:r>
              <a:rPr lang="en-US" sz="3600">
                <a:solidFill>
                  <a:schemeClr val="dk1"/>
                </a:solidFill>
                <a:latin typeface="Roboto"/>
                <a:ea typeface="Roboto"/>
                <a:cs typeface="Roboto"/>
                <a:sym typeface="Roboto"/>
              </a:rPr>
              <a:t>Invite user -  Use Case Diagram</a:t>
            </a:r>
            <a:endParaRPr sz="3600">
              <a:latin typeface="Roboto"/>
              <a:ea typeface="Roboto"/>
              <a:cs typeface="Roboto"/>
              <a:sym typeface="Roboto"/>
            </a:endParaRPr>
          </a:p>
        </p:txBody>
      </p:sp>
      <p:pic>
        <p:nvPicPr>
          <p:cNvPr id="123" name="Google Shape;123;p13"/>
          <p:cNvPicPr preferRelativeResize="0"/>
          <p:nvPr/>
        </p:nvPicPr>
        <p:blipFill>
          <a:blip r:embed="rId14">
            <a:alphaModFix/>
          </a:blip>
          <a:stretch>
            <a:fillRect/>
          </a:stretch>
        </p:blipFill>
        <p:spPr>
          <a:xfrm>
            <a:off x="13563600" y="23643363"/>
            <a:ext cx="5943600" cy="4257675"/>
          </a:xfrm>
          <a:prstGeom prst="rect">
            <a:avLst/>
          </a:prstGeom>
          <a:noFill/>
          <a:ln>
            <a:noFill/>
          </a:ln>
        </p:spPr>
      </p:pic>
      <p:sp>
        <p:nvSpPr>
          <p:cNvPr id="124" name="Google Shape;124;p13"/>
          <p:cNvSpPr txBox="1"/>
          <p:nvPr/>
        </p:nvSpPr>
        <p:spPr>
          <a:xfrm>
            <a:off x="13104679" y="27338713"/>
            <a:ext cx="8510100" cy="2452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US" sz="3600">
                <a:solidFill>
                  <a:schemeClr val="dk1"/>
                </a:solidFill>
                <a:latin typeface="Roboto"/>
                <a:ea typeface="Roboto"/>
                <a:cs typeface="Roboto"/>
                <a:sym typeface="Roboto"/>
              </a:rPr>
              <a:t>Figure 7:</a:t>
            </a:r>
            <a:r>
              <a:rPr lang="en-US" sz="3600">
                <a:solidFill>
                  <a:schemeClr val="dk1"/>
                </a:solidFill>
                <a:latin typeface="Roboto"/>
                <a:ea typeface="Roboto"/>
                <a:cs typeface="Roboto"/>
                <a:sym typeface="Roboto"/>
              </a:rPr>
              <a:t> System - Use Case diagram</a:t>
            </a:r>
            <a:endParaRPr sz="3600">
              <a:latin typeface="Roboto"/>
              <a:ea typeface="Roboto"/>
              <a:cs typeface="Roboto"/>
              <a:sym typeface="Roboto"/>
            </a:endParaRPr>
          </a:p>
        </p:txBody>
      </p:sp>
      <p:pic>
        <p:nvPicPr>
          <p:cNvPr id="125" name="Google Shape;125;p13"/>
          <p:cNvPicPr preferRelativeResize="0"/>
          <p:nvPr/>
        </p:nvPicPr>
        <p:blipFill>
          <a:blip r:embed="rId15">
            <a:alphaModFix/>
          </a:blip>
          <a:stretch>
            <a:fillRect/>
          </a:stretch>
        </p:blipFill>
        <p:spPr>
          <a:xfrm>
            <a:off x="23086350" y="22235207"/>
            <a:ext cx="2800666" cy="1826750"/>
          </a:xfrm>
          <a:prstGeom prst="rect">
            <a:avLst/>
          </a:prstGeom>
          <a:noFill/>
          <a:ln>
            <a:noFill/>
          </a:ln>
        </p:spPr>
      </p:pic>
      <p:pic>
        <p:nvPicPr>
          <p:cNvPr id="126" name="Google Shape;126;p13"/>
          <p:cNvPicPr preferRelativeResize="0"/>
          <p:nvPr/>
        </p:nvPicPr>
        <p:blipFill>
          <a:blip r:embed="rId16">
            <a:alphaModFix/>
          </a:blip>
          <a:stretch>
            <a:fillRect/>
          </a:stretch>
        </p:blipFill>
        <p:spPr>
          <a:xfrm>
            <a:off x="23608975" y="24907913"/>
            <a:ext cx="2278051" cy="2278051"/>
          </a:xfrm>
          <a:prstGeom prst="rect">
            <a:avLst/>
          </a:prstGeom>
          <a:noFill/>
          <a:ln>
            <a:noFill/>
          </a:ln>
        </p:spPr>
      </p:pic>
      <p:sp>
        <p:nvSpPr>
          <p:cNvPr id="127" name="Google Shape;127;p13"/>
          <p:cNvSpPr txBox="1"/>
          <p:nvPr/>
        </p:nvSpPr>
        <p:spPr>
          <a:xfrm>
            <a:off x="22907850" y="6990225"/>
            <a:ext cx="9096000" cy="9046800"/>
          </a:xfrm>
          <a:prstGeom prst="rect">
            <a:avLst/>
          </a:prstGeom>
          <a:noFill/>
          <a:ln>
            <a:noFill/>
          </a:ln>
        </p:spPr>
        <p:txBody>
          <a:bodyPr anchorCtr="0" anchor="t" bIns="91425" lIns="91425" spcFirstLastPara="1" rIns="91425" wrap="square" tIns="91425">
            <a:noAutofit/>
          </a:bodyPr>
          <a:lstStyle/>
          <a:p>
            <a:pPr indent="-482600" lvl="0" marL="457200" rtl="0" algn="l">
              <a:lnSpc>
                <a:spcPct val="150000"/>
              </a:lnSpc>
              <a:spcBef>
                <a:spcPts val="0"/>
              </a:spcBef>
              <a:spcAft>
                <a:spcPts val="0"/>
              </a:spcAft>
              <a:buSzPts val="4000"/>
              <a:buChar char="-"/>
            </a:pPr>
            <a:r>
              <a:rPr lang="en-US" sz="4000"/>
              <a:t>Supported on the web</a:t>
            </a:r>
            <a:endParaRPr sz="4000"/>
          </a:p>
          <a:p>
            <a:pPr indent="-482600" lvl="0" marL="457200" rtl="0" algn="l">
              <a:lnSpc>
                <a:spcPct val="150000"/>
              </a:lnSpc>
              <a:spcBef>
                <a:spcPts val="0"/>
              </a:spcBef>
              <a:spcAft>
                <a:spcPts val="0"/>
              </a:spcAft>
              <a:buSzPts val="4000"/>
              <a:buChar char="-"/>
            </a:pPr>
            <a:r>
              <a:rPr lang="en-US" sz="4000"/>
              <a:t>Modern web architecture</a:t>
            </a:r>
            <a:endParaRPr sz="4000"/>
          </a:p>
          <a:p>
            <a:pPr indent="-482600" lvl="0" marL="457200" rtl="0" algn="l">
              <a:lnSpc>
                <a:spcPct val="150000"/>
              </a:lnSpc>
              <a:spcBef>
                <a:spcPts val="0"/>
              </a:spcBef>
              <a:spcAft>
                <a:spcPts val="0"/>
              </a:spcAft>
              <a:buSzPts val="4000"/>
              <a:buChar char="-"/>
            </a:pPr>
            <a:r>
              <a:rPr lang="en-US" sz="4000"/>
              <a:t>Instructors</a:t>
            </a:r>
            <a:r>
              <a:rPr lang="en-US" sz="4000"/>
              <a:t> can be invited to the platform</a:t>
            </a:r>
            <a:endParaRPr sz="4000"/>
          </a:p>
          <a:p>
            <a:pPr indent="-482600" lvl="0" marL="457200" rtl="0" algn="l">
              <a:lnSpc>
                <a:spcPct val="150000"/>
              </a:lnSpc>
              <a:spcBef>
                <a:spcPts val="0"/>
              </a:spcBef>
              <a:spcAft>
                <a:spcPts val="0"/>
              </a:spcAft>
              <a:buSzPts val="4000"/>
              <a:buChar char="-"/>
            </a:pPr>
            <a:r>
              <a:rPr lang="en-US" sz="4000"/>
              <a:t>Instructors can invite students</a:t>
            </a:r>
            <a:endParaRPr sz="4000"/>
          </a:p>
          <a:p>
            <a:pPr indent="-482600" lvl="0" marL="457200" rtl="0" algn="l">
              <a:lnSpc>
                <a:spcPct val="150000"/>
              </a:lnSpc>
              <a:spcBef>
                <a:spcPts val="0"/>
              </a:spcBef>
              <a:spcAft>
                <a:spcPts val="0"/>
              </a:spcAft>
              <a:buSzPts val="4000"/>
              <a:buChar char="-"/>
            </a:pPr>
            <a:r>
              <a:rPr lang="en-US" sz="4000"/>
              <a:t>Admins can create interactive content</a:t>
            </a:r>
            <a:endParaRPr sz="4000"/>
          </a:p>
          <a:p>
            <a:pPr indent="-482600" lvl="0" marL="457200" rtl="0" algn="l">
              <a:lnSpc>
                <a:spcPct val="150000"/>
              </a:lnSpc>
              <a:spcBef>
                <a:spcPts val="0"/>
              </a:spcBef>
              <a:spcAft>
                <a:spcPts val="0"/>
              </a:spcAft>
              <a:buSzPts val="4000"/>
              <a:buChar char="-"/>
            </a:pPr>
            <a:r>
              <a:rPr lang="en-US" sz="4000"/>
              <a:t>Instructors can create couses</a:t>
            </a:r>
            <a:endParaRPr sz="4000"/>
          </a:p>
          <a:p>
            <a:pPr indent="-482600" lvl="0" marL="457200" rtl="0" algn="l">
              <a:lnSpc>
                <a:spcPct val="150000"/>
              </a:lnSpc>
              <a:spcBef>
                <a:spcPts val="0"/>
              </a:spcBef>
              <a:spcAft>
                <a:spcPts val="0"/>
              </a:spcAft>
              <a:buSzPts val="4000"/>
              <a:buChar char="-"/>
            </a:pPr>
            <a:r>
              <a:rPr lang="en-US" sz="4000"/>
              <a:t>Students can view courses</a:t>
            </a:r>
            <a:endParaRPr sz="4000"/>
          </a:p>
          <a:p>
            <a:pPr indent="0" lvl="0" marL="0" rtl="0" algn="l">
              <a:lnSpc>
                <a:spcPct val="150000"/>
              </a:lnSpc>
              <a:spcBef>
                <a:spcPts val="0"/>
              </a:spcBef>
              <a:spcAft>
                <a:spcPts val="0"/>
              </a:spcAft>
              <a:buNone/>
            </a:pPr>
            <a:r>
              <a:t/>
            </a:r>
            <a:endParaRPr sz="4000"/>
          </a:p>
          <a:p>
            <a:pPr indent="0" lvl="0" marL="0" rtl="0" algn="l">
              <a:lnSpc>
                <a:spcPct val="150000"/>
              </a:lnSpc>
              <a:spcBef>
                <a:spcPts val="0"/>
              </a:spcBef>
              <a:spcAft>
                <a:spcPts val="0"/>
              </a:spcAft>
              <a:buNone/>
            </a:pPr>
            <a:r>
              <a:t/>
            </a:r>
            <a:endParaRPr sz="4000"/>
          </a:p>
        </p:txBody>
      </p:sp>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