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752a5a5fc6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752a5a5fc6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3" name="Google Shape;213;g752a5a5fc6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0" name="Google Shape;220;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27" name="Google Shape;227;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752a5a5fc6_0_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752a5a5fc6_0_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4" name="Google Shape;234;g752a5a5fc6_0_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42" name="Google Shape;242;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50" name="Google Shape;250;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57" name="Google Shape;257;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752a5a5fc6_1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752a5a5fc6_1_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4" name="Google Shape;264;g752a5a5fc6_1_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752a5a5fc6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752a5a5fc6_0_4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2" name="Google Shape;272;g752a5a5fc6_0_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80" name="Google Shape;280;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87" name="Google Shape;287;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94" name="Google Shape;294;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62" name="Google Shape;16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752a5a5fc6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752a5a5fc6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0" name="Google Shape;170;g752a5a5fc6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752a5a5fc6_0_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g752a5a5fc6_0_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7" name="Google Shape;177;g752a5a5fc6_0_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4" name="Google Shape;184;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752a5a5fc6_1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752a5a5fc6_1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1" name="Google Shape;191;g752a5a5fc6_1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g752a5a5fc6_1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752a5a5fc6_1_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9" name="Google Shape;199;g752a5a5fc6_1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752a5a5fc6_0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752a5a5fc6_0_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6" name="Google Shape;206;g752a5a5fc6_0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2"/>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2"/>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1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1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1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12"/>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12"/>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2"/>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12"/>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1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1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13"/>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13"/>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13"/>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13"/>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13"/>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13"/>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14"/>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14"/>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14"/>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14"/>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14"/>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14"/>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1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15"/>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1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15"/>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15"/>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15"/>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16"/>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16"/>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16"/>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17"/>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17"/>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4"/>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4"/>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5"/>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6"/>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6"/>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6"/>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6"/>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6"/>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6"/>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6"/>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6"/>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6"/>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6"/>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7"/>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7"/>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8"/>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8"/>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8"/>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9"/>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9"/>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9"/>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9"/>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1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1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1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8"/>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Mathbotics</a:t>
            </a:r>
            <a:br>
              <a:rPr lang="en-US"/>
            </a:br>
            <a:r>
              <a:rPr lang="en-US" sz="2800"/>
              <a:t>Team Member(s): David Castaneda, Andres Valdes</a:t>
            </a:r>
            <a:br>
              <a:rPr lang="en-US" sz="2800"/>
            </a:br>
            <a:r>
              <a:rPr lang="en-US" sz="2800"/>
              <a:t>Product Owner(s): Gregory Reis</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8"/>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1800"/>
              <a:buNone/>
            </a:pPr>
            <a:r>
              <a:rPr lang="en-US"/>
              <a:t>April 25, 2020</a:t>
            </a:r>
            <a:endParaRPr/>
          </a:p>
        </p:txBody>
      </p:sp>
      <p:sp>
        <p:nvSpPr>
          <p:cNvPr id="151" name="Google Shape;151;p18"/>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Spring 2020</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2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Sequence Diagram - </a:t>
            </a:r>
            <a:r>
              <a:rPr lang="en-US"/>
              <a:t>Invite User</a:t>
            </a:r>
            <a:endParaRPr/>
          </a:p>
        </p:txBody>
      </p:sp>
      <p:pic>
        <p:nvPicPr>
          <p:cNvPr id="216" name="Google Shape;216;p27"/>
          <p:cNvPicPr preferRelativeResize="0"/>
          <p:nvPr/>
        </p:nvPicPr>
        <p:blipFill>
          <a:blip r:embed="rId3">
            <a:alphaModFix/>
          </a:blip>
          <a:stretch>
            <a:fillRect/>
          </a:stretch>
        </p:blipFill>
        <p:spPr>
          <a:xfrm>
            <a:off x="879325" y="1511050"/>
            <a:ext cx="6103101" cy="4450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28"/>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Sequence Diagrams</a:t>
            </a:r>
            <a:endParaRPr/>
          </a:p>
        </p:txBody>
      </p:sp>
      <p:pic>
        <p:nvPicPr>
          <p:cNvPr id="223" name="Google Shape;223;p28"/>
          <p:cNvPicPr preferRelativeResize="0"/>
          <p:nvPr/>
        </p:nvPicPr>
        <p:blipFill>
          <a:blip r:embed="rId3">
            <a:alphaModFix/>
          </a:blip>
          <a:stretch>
            <a:fillRect/>
          </a:stretch>
        </p:blipFill>
        <p:spPr>
          <a:xfrm>
            <a:off x="779475" y="1819275"/>
            <a:ext cx="7461426" cy="3984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2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pic>
        <p:nvPicPr>
          <p:cNvPr id="230" name="Google Shape;230;p29"/>
          <p:cNvPicPr preferRelativeResize="0"/>
          <p:nvPr/>
        </p:nvPicPr>
        <p:blipFill>
          <a:blip r:embed="rId3">
            <a:alphaModFix/>
          </a:blip>
          <a:stretch>
            <a:fillRect/>
          </a:stretch>
        </p:blipFill>
        <p:spPr>
          <a:xfrm>
            <a:off x="736525" y="1425575"/>
            <a:ext cx="5218374" cy="51604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3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237" name="Google Shape;237;p30"/>
          <p:cNvSpPr txBox="1"/>
          <p:nvPr>
            <p:ph idx="1" type="body"/>
          </p:nvPr>
        </p:nvSpPr>
        <p:spPr>
          <a:xfrm>
            <a:off x="2788225" y="1981200"/>
            <a:ext cx="5741700" cy="4088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1400">
                <a:solidFill>
                  <a:schemeClr val="dk2"/>
                </a:solidFill>
              </a:rPr>
              <a:t>Frontend (React)</a:t>
            </a:r>
            <a:endParaRPr b="1" sz="1400">
              <a:solidFill>
                <a:schemeClr val="dk2"/>
              </a:solidFill>
            </a:endParaRPr>
          </a:p>
          <a:p>
            <a:pPr indent="-317500" lvl="0" marL="457200" rtl="0" algn="l">
              <a:lnSpc>
                <a:spcPct val="115000"/>
              </a:lnSpc>
              <a:spcBef>
                <a:spcPts val="0"/>
              </a:spcBef>
              <a:spcAft>
                <a:spcPts val="0"/>
              </a:spcAft>
              <a:buClr>
                <a:schemeClr val="dk2"/>
              </a:buClr>
              <a:buSzPts val="1400"/>
              <a:buFont typeface="Trebuchet MS"/>
              <a:buChar char="-"/>
            </a:pPr>
            <a:r>
              <a:rPr lang="en-US" sz="1400">
                <a:solidFill>
                  <a:schemeClr val="dk2"/>
                </a:solidFill>
              </a:rPr>
              <a:t>The frontend is the client for the Mathbotics application, it is the only part of the system that users will ever directly interact with, but it communicates to the backend.</a:t>
            </a:r>
            <a:endParaRPr sz="1400">
              <a:solidFill>
                <a:schemeClr val="dk2"/>
              </a:solidFill>
            </a:endParaRPr>
          </a:p>
          <a:p>
            <a:pPr indent="-317500" lvl="0" marL="457200" rtl="0" algn="l">
              <a:lnSpc>
                <a:spcPct val="115000"/>
              </a:lnSpc>
              <a:spcBef>
                <a:spcPts val="0"/>
              </a:spcBef>
              <a:spcAft>
                <a:spcPts val="0"/>
              </a:spcAft>
              <a:buClr>
                <a:schemeClr val="dk2"/>
              </a:buClr>
              <a:buSzPts val="1400"/>
              <a:buFont typeface="Trebuchet MS"/>
              <a:buChar char="-"/>
            </a:pPr>
            <a:r>
              <a:rPr lang="en-US" sz="1400">
                <a:solidFill>
                  <a:schemeClr val="dk2"/>
                </a:solidFill>
              </a:rPr>
              <a:t>The frontend communicates to the backend via a GraphQL layer which is provided by Relay, the frontend essentially makes POST requests that are encoded with information by Relay to provide the benefits of GraphQL schema resolution as well as type safety.</a:t>
            </a:r>
            <a:endParaRPr sz="1400">
              <a:solidFill>
                <a:schemeClr val="dk2"/>
              </a:solidFill>
            </a:endParaRPr>
          </a:p>
          <a:p>
            <a:pPr indent="0" lvl="0" marL="0" rtl="0" algn="l">
              <a:lnSpc>
                <a:spcPct val="115000"/>
              </a:lnSpc>
              <a:spcBef>
                <a:spcPts val="0"/>
              </a:spcBef>
              <a:spcAft>
                <a:spcPts val="0"/>
              </a:spcAft>
              <a:buNone/>
            </a:pPr>
            <a:r>
              <a:rPr b="1" lang="en-US" sz="1400">
                <a:solidFill>
                  <a:schemeClr val="dk2"/>
                </a:solidFill>
              </a:rPr>
              <a:t>Backend (Node)</a:t>
            </a:r>
            <a:endParaRPr b="1" sz="1400">
              <a:solidFill>
                <a:schemeClr val="dk2"/>
              </a:solidFill>
            </a:endParaRPr>
          </a:p>
          <a:p>
            <a:pPr indent="-317500" lvl="0" marL="457200" rtl="0" algn="l">
              <a:lnSpc>
                <a:spcPct val="115000"/>
              </a:lnSpc>
              <a:spcBef>
                <a:spcPts val="0"/>
              </a:spcBef>
              <a:spcAft>
                <a:spcPts val="0"/>
              </a:spcAft>
              <a:buClr>
                <a:schemeClr val="dk2"/>
              </a:buClr>
              <a:buSzPts val="1400"/>
              <a:buFont typeface="Trebuchet MS"/>
              <a:buChar char="-"/>
            </a:pPr>
            <a:r>
              <a:rPr lang="en-US" sz="1400">
                <a:solidFill>
                  <a:schemeClr val="dk2"/>
                </a:solidFill>
              </a:rPr>
              <a:t>The backend provides the logic for all of the data requested by the frontend as well as all the data modified by it.</a:t>
            </a:r>
            <a:endParaRPr sz="1400">
              <a:solidFill>
                <a:schemeClr val="dk2"/>
              </a:solidFill>
            </a:endParaRPr>
          </a:p>
          <a:p>
            <a:pPr indent="-317500" lvl="0" marL="457200" rtl="0" algn="l">
              <a:lnSpc>
                <a:spcPct val="115000"/>
              </a:lnSpc>
              <a:spcBef>
                <a:spcPts val="0"/>
              </a:spcBef>
              <a:spcAft>
                <a:spcPts val="0"/>
              </a:spcAft>
              <a:buClr>
                <a:schemeClr val="dk2"/>
              </a:buClr>
              <a:buSzPts val="1400"/>
              <a:buFont typeface="Trebuchet MS"/>
              <a:buChar char="-"/>
            </a:pPr>
            <a:r>
              <a:rPr lang="en-US" sz="1400">
                <a:solidFill>
                  <a:schemeClr val="dk2"/>
                </a:solidFill>
              </a:rPr>
              <a:t>Where applicable, this data may mutate the application state, typically when it does so, the new data is persisted in the </a:t>
            </a:r>
            <a:endParaRPr sz="1400">
              <a:solidFill>
                <a:schemeClr val="dk2"/>
              </a:solidFill>
            </a:endParaRPr>
          </a:p>
          <a:p>
            <a:pPr indent="0" lvl="0" marL="0" rtl="0" algn="l">
              <a:lnSpc>
                <a:spcPct val="115000"/>
              </a:lnSpc>
              <a:spcBef>
                <a:spcPts val="0"/>
              </a:spcBef>
              <a:spcAft>
                <a:spcPts val="0"/>
              </a:spcAft>
              <a:buNone/>
            </a:pPr>
            <a:r>
              <a:rPr b="1" lang="en-US" sz="1400">
                <a:solidFill>
                  <a:schemeClr val="dk2"/>
                </a:solidFill>
              </a:rPr>
              <a:t>Database (PostgreSQL) </a:t>
            </a:r>
            <a:endParaRPr b="1" sz="1400">
              <a:solidFill>
                <a:schemeClr val="dk2"/>
              </a:solidFill>
            </a:endParaRPr>
          </a:p>
          <a:p>
            <a:pPr indent="0" lvl="0" marL="0" rtl="0" algn="l">
              <a:lnSpc>
                <a:spcPct val="115000"/>
              </a:lnSpc>
              <a:spcBef>
                <a:spcPts val="0"/>
              </a:spcBef>
              <a:spcAft>
                <a:spcPts val="0"/>
              </a:spcAft>
              <a:buClr>
                <a:schemeClr val="dk1"/>
              </a:buClr>
              <a:buSzPts val="1100"/>
              <a:buFont typeface="Arial"/>
              <a:buNone/>
            </a:pPr>
            <a:r>
              <a:t/>
            </a:r>
            <a:endParaRPr b="1" sz="1400">
              <a:solidFill>
                <a:schemeClr val="dk2"/>
              </a:solidFill>
            </a:endParaRPr>
          </a:p>
        </p:txBody>
      </p:sp>
      <p:pic>
        <p:nvPicPr>
          <p:cNvPr id="238" name="Google Shape;238;p30"/>
          <p:cNvPicPr preferRelativeResize="0"/>
          <p:nvPr/>
        </p:nvPicPr>
        <p:blipFill>
          <a:blip r:embed="rId3">
            <a:alphaModFix/>
          </a:blip>
          <a:stretch>
            <a:fillRect/>
          </a:stretch>
        </p:blipFill>
        <p:spPr>
          <a:xfrm>
            <a:off x="824925" y="1855425"/>
            <a:ext cx="1702375" cy="415515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Google Shape;244;p3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45" name="Google Shape;245;p31"/>
          <p:cNvPicPr preferRelativeResize="0"/>
          <p:nvPr/>
        </p:nvPicPr>
        <p:blipFill rotWithShape="1">
          <a:blip r:embed="rId3">
            <a:alphaModFix/>
          </a:blip>
          <a:srcRect b="5893" l="896" r="3710" t="4540"/>
          <a:stretch/>
        </p:blipFill>
        <p:spPr>
          <a:xfrm>
            <a:off x="639325" y="1746575"/>
            <a:ext cx="7583478" cy="2886306"/>
          </a:xfrm>
          <a:prstGeom prst="rect">
            <a:avLst/>
          </a:prstGeom>
          <a:noFill/>
          <a:ln>
            <a:noFill/>
          </a:ln>
        </p:spPr>
      </p:pic>
      <p:sp>
        <p:nvSpPr>
          <p:cNvPr id="246" name="Google Shape;246;p31"/>
          <p:cNvSpPr txBox="1"/>
          <p:nvPr/>
        </p:nvSpPr>
        <p:spPr>
          <a:xfrm>
            <a:off x="597850" y="4740950"/>
            <a:ext cx="7583400" cy="981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2"/>
                </a:solidFill>
                <a:latin typeface="Trebuchet MS"/>
                <a:ea typeface="Trebuchet MS"/>
                <a:cs typeface="Trebuchet MS"/>
                <a:sym typeface="Trebuchet MS"/>
              </a:rPr>
              <a:t>The frontend can, and should be served a static site, the backend should be deployed using docker, which it already uses as a result of the docker-compose work that we did to make sure that future developers had a painless environment to develop on, and the database should be provided by Heroku.</a:t>
            </a:r>
            <a:endParaRPr>
              <a:solidFill>
                <a:schemeClr val="dk2"/>
              </a:solidFill>
              <a:latin typeface="Trebuchet MS"/>
              <a:ea typeface="Trebuchet MS"/>
              <a:cs typeface="Trebuchet MS"/>
              <a:sym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3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53" name="Google Shape;253;p32"/>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We use PostgreSQL to store the persistent data, such as user information, course information, lesson information, etc.</a:t>
            </a:r>
            <a:endParaRPr/>
          </a:p>
          <a:p>
            <a:pPr indent="-282575" lvl="0" marL="282575" rtl="0" algn="l">
              <a:spcBef>
                <a:spcPts val="2000"/>
              </a:spcBef>
              <a:spcAft>
                <a:spcPts val="0"/>
              </a:spcAft>
              <a:buClr>
                <a:srgbClr val="001D4D"/>
              </a:buClr>
              <a:buSzPts val="2200"/>
              <a:buChar char="⚫"/>
            </a:pPr>
            <a:r>
              <a:rPr lang="en-US"/>
              <a:t>We use HTTPOnly cookies to maintain the JWT token, a token that can only be distributed and modified by the key wielder, the backend. We then simply expose a viewer query, which grabs the cookie from the request and gives the frontend the data of the user that is authenticated within the cookie.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sp>
        <p:nvSpPr>
          <p:cNvPr id="259" name="Google Shape;259;p3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60" name="Google Shape;260;p3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We primarily used a Functional Programming design pattern, but we were also implementing a layered architecture via GraphQL/Apollo, which led us to having Class-like objects (more like types with computed properties).</a:t>
            </a:r>
            <a:endParaRPr/>
          </a:p>
          <a:p>
            <a:pPr indent="-282575" lvl="0" marL="282575" rtl="0" algn="l">
              <a:spcBef>
                <a:spcPts val="2000"/>
              </a:spcBef>
              <a:spcAft>
                <a:spcPts val="0"/>
              </a:spcAft>
              <a:buClr>
                <a:srgbClr val="001D4D"/>
              </a:buClr>
              <a:buSzPts val="2200"/>
              <a:buChar char="⚫"/>
            </a:pPr>
            <a:r>
              <a:rPr lang="en-US"/>
              <a:t>Notable “classes” that were created are the User (which functions as an interface for Admin, Student, Guardian, and Instructor), the Slide interface, and the Block interface, along with all their implementing classes. These interfaces allowed us to reuse tons of code in both the frontend and the backend leveraging GraphQL’s powerful type resolution.</a:t>
            </a:r>
            <a:endParaRPr/>
          </a:p>
          <a:p>
            <a:pPr indent="0" lvl="0" marL="0" rtl="0" algn="l">
              <a:spcBef>
                <a:spcPts val="2000"/>
              </a:spcBef>
              <a:spcAft>
                <a:spcPts val="0"/>
              </a:spcAft>
              <a:buClr>
                <a:srgbClr val="001D4D"/>
              </a:buClr>
              <a:buSzPts val="2200"/>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3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(Backend)</a:t>
            </a:r>
            <a:endParaRPr/>
          </a:p>
        </p:txBody>
      </p:sp>
      <p:sp>
        <p:nvSpPr>
          <p:cNvPr id="267" name="Google Shape;267;p34"/>
          <p:cNvSpPr txBox="1"/>
          <p:nvPr>
            <p:ph idx="1" type="body"/>
          </p:nvPr>
        </p:nvSpPr>
        <p:spPr>
          <a:xfrm>
            <a:off x="779475" y="4599650"/>
            <a:ext cx="7583400" cy="14376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These contain all the “classes” reachable from the “Query” node of our Graph or GQL Schema.</a:t>
            </a:r>
            <a:endParaRPr/>
          </a:p>
        </p:txBody>
      </p:sp>
      <p:pic>
        <p:nvPicPr>
          <p:cNvPr id="268" name="Google Shape;268;p34"/>
          <p:cNvPicPr preferRelativeResize="0"/>
          <p:nvPr/>
        </p:nvPicPr>
        <p:blipFill>
          <a:blip r:embed="rId3">
            <a:alphaModFix/>
          </a:blip>
          <a:stretch>
            <a:fillRect/>
          </a:stretch>
        </p:blipFill>
        <p:spPr>
          <a:xfrm>
            <a:off x="352350" y="1533575"/>
            <a:ext cx="8437627" cy="29581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5"/>
          <p:cNvSpPr txBox="1"/>
          <p:nvPr>
            <p:ph type="title"/>
          </p:nvPr>
        </p:nvSpPr>
        <p:spPr>
          <a:xfrm>
            <a:off x="398463" y="2286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 EditCoursePage</a:t>
            </a:r>
            <a:endParaRPr/>
          </a:p>
        </p:txBody>
      </p:sp>
      <p:pic>
        <p:nvPicPr>
          <p:cNvPr id="275" name="Google Shape;275;p35"/>
          <p:cNvPicPr preferRelativeResize="0"/>
          <p:nvPr/>
        </p:nvPicPr>
        <p:blipFill>
          <a:blip r:embed="rId3">
            <a:alphaModFix/>
          </a:blip>
          <a:stretch>
            <a:fillRect/>
          </a:stretch>
        </p:blipFill>
        <p:spPr>
          <a:xfrm>
            <a:off x="558775" y="1412525"/>
            <a:ext cx="5407450" cy="4480201"/>
          </a:xfrm>
          <a:prstGeom prst="rect">
            <a:avLst/>
          </a:prstGeom>
          <a:noFill/>
          <a:ln>
            <a:noFill/>
          </a:ln>
        </p:spPr>
      </p:pic>
      <p:sp>
        <p:nvSpPr>
          <p:cNvPr id="276" name="Google Shape;276;p35"/>
          <p:cNvSpPr txBox="1"/>
          <p:nvPr/>
        </p:nvSpPr>
        <p:spPr>
          <a:xfrm>
            <a:off x="6015750" y="1457525"/>
            <a:ext cx="2745300" cy="439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36"/>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83" name="Google Shape;283;p36"/>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most interesting algorithm, if it can be called that, is that of creating slides.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the admin creates a slide, what actually happens is that a request is sent to the backend with the type of slide to create, and then not only is the slide created in the database, but blocks are created to fill the slides content as well.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These blocks have nothing but ids, as they are “EmptyBlocks” then all the frontend needs to do is update those blocks by id, relating them to a different implementing block.</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19"/>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None/>
            </a:pPr>
            <a:r>
              <a:t/>
            </a:r>
            <a:endParaRPr/>
          </a:p>
          <a:p>
            <a:pPr indent="-295275" lvl="1" marL="577850" rtl="0" algn="l">
              <a:lnSpc>
                <a:spcPct val="150000"/>
              </a:lnSpc>
              <a:spcBef>
                <a:spcPts val="600"/>
              </a:spcBef>
              <a:spcAft>
                <a:spcPts val="0"/>
              </a:spcAft>
              <a:buClr>
                <a:srgbClr val="001D4D"/>
              </a:buClr>
              <a:buSzPts val="1600"/>
              <a:buChar char="⚫"/>
            </a:pPr>
            <a:r>
              <a:rPr lang="en-US" sz="1600"/>
              <a:t>K-12 Students need an online platform where they can learn about robotics in an interactive and engaged manner. Reading Passages, Short Response, Multiple Choice Response, engaging images are all part of the features Instructors would like to provide students. </a:t>
            </a:r>
            <a:endParaRPr sz="1600"/>
          </a:p>
          <a:p>
            <a:pPr indent="-295275" lvl="1" marL="577850" rtl="0" algn="l">
              <a:lnSpc>
                <a:spcPct val="150000"/>
              </a:lnSpc>
              <a:spcBef>
                <a:spcPts val="600"/>
              </a:spcBef>
              <a:spcAft>
                <a:spcPts val="0"/>
              </a:spcAft>
              <a:buSzPts val="1600"/>
              <a:buChar char="⚫"/>
            </a:pPr>
            <a:r>
              <a:rPr lang="en-US" sz="1600"/>
              <a:t>A single portal where students can take learning assessments and have their guardian and instructor view current progress.</a:t>
            </a:r>
            <a:endParaRPr sz="1600"/>
          </a:p>
          <a:p>
            <a:pPr indent="-295275" lvl="1" marL="577850" rtl="0" algn="l">
              <a:lnSpc>
                <a:spcPct val="150000"/>
              </a:lnSpc>
              <a:spcBef>
                <a:spcPts val="600"/>
              </a:spcBef>
              <a:spcAft>
                <a:spcPts val="0"/>
              </a:spcAft>
              <a:buSzPts val="1600"/>
              <a:buChar char="⚫"/>
            </a:pPr>
            <a:r>
              <a:rPr lang="en-US" sz="1600"/>
              <a:t>An easy way of creating content for students to view.</a:t>
            </a:r>
            <a:endParaRPr sz="1600"/>
          </a:p>
          <a:p>
            <a:pPr indent="0" lvl="0" marL="577850" rtl="0" algn="l">
              <a:lnSpc>
                <a:spcPct val="150000"/>
              </a:lnSpc>
              <a:spcBef>
                <a:spcPts val="600"/>
              </a:spcBef>
              <a:spcAft>
                <a:spcPts val="0"/>
              </a:spcAft>
              <a:buNone/>
            </a:pPr>
            <a:r>
              <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Google Shape;289;p3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90" name="Google Shape;290;p3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2000"/>
              </a:spcBef>
              <a:spcAft>
                <a:spcPts val="0"/>
              </a:spcAft>
              <a:buClr>
                <a:srgbClr val="001D4D"/>
              </a:buClr>
              <a:buSzPts val="2200"/>
              <a:buChar char="⚫"/>
            </a:pPr>
            <a:r>
              <a:rPr lang="en-US"/>
              <a:t>Test Suites: Jest, ApolloServerTesting</a:t>
            </a:r>
            <a:endParaRPr/>
          </a:p>
          <a:p>
            <a:pPr indent="-257175" lvl="0" marL="282575" rtl="0" algn="l">
              <a:spcBef>
                <a:spcPts val="2000"/>
              </a:spcBef>
              <a:spcAft>
                <a:spcPts val="0"/>
              </a:spcAft>
              <a:buSzPts val="1800"/>
              <a:buChar char="⚫"/>
            </a:pPr>
            <a:r>
              <a:rPr lang="en-US"/>
              <a:t>Types of Tests:</a:t>
            </a:r>
            <a:endParaRPr/>
          </a:p>
          <a:p>
            <a:pPr indent="-282575" lvl="2" marL="860425" rtl="0" algn="l">
              <a:spcBef>
                <a:spcPts val="2000"/>
              </a:spcBef>
              <a:spcAft>
                <a:spcPts val="0"/>
              </a:spcAft>
              <a:buSzPts val="1800"/>
              <a:buChar char="⚫"/>
            </a:pPr>
            <a:r>
              <a:rPr lang="en-US"/>
              <a:t>Integration Tests: Using Jest and ApolloServerTesting, we can make tests that take the API through the entire process of receiving a request to resolving it.</a:t>
            </a:r>
            <a:endParaRPr/>
          </a:p>
          <a:p>
            <a:pPr indent="-282575" lvl="2" marL="860425" rtl="0" algn="l">
              <a:spcBef>
                <a:spcPts val="2000"/>
              </a:spcBef>
              <a:spcAft>
                <a:spcPts val="0"/>
              </a:spcAft>
              <a:buSzPts val="1800"/>
              <a:buChar char="⚫"/>
            </a:pPr>
            <a:r>
              <a:rPr lang="en-US"/>
              <a:t>Unit Tests: We also use Jest for unit testing, a type of test that tests a single path down the function in question to make sure it matches the expected behavior.</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3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97" name="Google Shape;297;p38"/>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With this iteration of the Mathbotics learning platform, not only did we create an application to facilitate both teaching and learning through interactive lectures and slides, but we also created a very robust codebase, so that next semester’s seniors and thereafter may experience painless extension of the platform we created.</a:t>
            </a:r>
            <a:endParaRPr/>
          </a:p>
          <a:p>
            <a:pPr indent="-282575" lvl="0" marL="282575" rtl="0" algn="l">
              <a:spcBef>
                <a:spcPts val="2000"/>
              </a:spcBef>
              <a:spcAft>
                <a:spcPts val="0"/>
              </a:spcAft>
              <a:buClr>
                <a:srgbClr val="001D4D"/>
              </a:buClr>
              <a:buSzPts val="2200"/>
              <a:buChar char="⚫"/>
            </a:pPr>
            <a:r>
              <a:rPr lang="en-US"/>
              <a:t>Andres Valdes (linkedin.com/in/andres-valdes)</a:t>
            </a:r>
            <a:endParaRPr/>
          </a:p>
          <a:p>
            <a:pPr indent="-257175" lvl="0" marL="282575" rtl="0" algn="l">
              <a:spcBef>
                <a:spcPts val="2000"/>
              </a:spcBef>
              <a:spcAft>
                <a:spcPts val="0"/>
              </a:spcAft>
              <a:buSzPts val="1800"/>
              <a:buChar char="⚫"/>
            </a:pPr>
            <a:r>
              <a:rPr lang="en-US"/>
              <a:t>David Castaneda (</a:t>
            </a:r>
            <a:r>
              <a:rPr lang="en-US"/>
              <a:t>linkedin.com/in/david-castaneda)</a:t>
            </a:r>
            <a:endParaRPr/>
          </a:p>
          <a:p>
            <a:pPr indent="-282575" lvl="0" marL="282575" rtl="0" algn="l">
              <a:spcBef>
                <a:spcPts val="2000"/>
              </a:spcBef>
              <a:spcAft>
                <a:spcPts val="0"/>
              </a:spcAft>
              <a:buClr>
                <a:srgbClr val="001D4D"/>
              </a:buClr>
              <a:buSzPts val="2200"/>
              <a:buChar char="⚫"/>
            </a:pPr>
            <a:r>
              <a:rPr lang="en-US"/>
              <a:t>Thank you for your time this semester!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2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65" name="Google Shape;165;p20"/>
          <p:cNvSpPr txBox="1"/>
          <p:nvPr>
            <p:ph idx="1" type="body"/>
          </p:nvPr>
        </p:nvSpPr>
        <p:spPr>
          <a:xfrm>
            <a:off x="246063" y="1295400"/>
            <a:ext cx="7583400" cy="4208400"/>
          </a:xfrm>
          <a:prstGeom prst="rect">
            <a:avLst/>
          </a:prstGeom>
          <a:noFill/>
          <a:ln>
            <a:noFill/>
          </a:ln>
        </p:spPr>
        <p:txBody>
          <a:bodyPr anchorCtr="0" anchor="t" bIns="45700" lIns="91425" spcFirstLastPara="1" rIns="91425" wrap="square" tIns="45700">
            <a:noAutofit/>
          </a:bodyPr>
          <a:lstStyle/>
          <a:p>
            <a:pPr indent="0" lvl="0" marL="282575" rtl="0" algn="l">
              <a:lnSpc>
                <a:spcPct val="150000"/>
              </a:lnSpc>
              <a:spcBef>
                <a:spcPts val="2000"/>
              </a:spcBef>
              <a:spcAft>
                <a:spcPts val="0"/>
              </a:spcAft>
              <a:buNone/>
            </a:pPr>
            <a:r>
              <a:rPr lang="en-US">
                <a:solidFill>
                  <a:schemeClr val="dk2"/>
                </a:solidFill>
              </a:rPr>
              <a:t>David Castaneda:</a:t>
            </a:r>
            <a:endParaRPr>
              <a:solidFill>
                <a:schemeClr val="dk2"/>
              </a:solidFill>
            </a:endParaRPr>
          </a:p>
          <a:p>
            <a:pPr indent="-317500" lvl="0" marL="457200" rtl="0" algn="l">
              <a:lnSpc>
                <a:spcPct val="150000"/>
              </a:lnSpc>
              <a:spcBef>
                <a:spcPts val="120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Github Repository</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Trello for Engineering team</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FrontEnd Initial setup</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Github Repository</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FrontEnd Initial setup</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React router for frontend</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Ant design for frontend</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Initial Login View</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required frontend routes</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Frontend dashboard views based on authentication level</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Mailing service Signup template</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SignUp form (post invite)</a:t>
            </a:r>
            <a:endParaRPr sz="1400">
              <a:solidFill>
                <a:schemeClr val="dk2"/>
              </a:solidFill>
              <a:latin typeface="Arial"/>
              <a:ea typeface="Arial"/>
              <a:cs typeface="Arial"/>
              <a:sym typeface="Arial"/>
            </a:endParaRPr>
          </a:p>
          <a:p>
            <a:pPr indent="0" lvl="0" marL="577850" rtl="0" algn="l">
              <a:lnSpc>
                <a:spcPct val="150000"/>
              </a:lnSpc>
              <a:spcBef>
                <a:spcPts val="1200"/>
              </a:spcBef>
              <a:spcAft>
                <a:spcPts val="1200"/>
              </a:spcAft>
              <a:buNone/>
            </a:pPr>
            <a:r>
              <a:t/>
            </a:r>
            <a:endParaRPr sz="1100">
              <a:solidFill>
                <a:schemeClr val="dk2"/>
              </a:solidFill>
            </a:endParaRPr>
          </a:p>
        </p:txBody>
      </p:sp>
      <p:sp>
        <p:nvSpPr>
          <p:cNvPr id="166" name="Google Shape;166;p20"/>
          <p:cNvSpPr txBox="1"/>
          <p:nvPr>
            <p:ph idx="1" type="body"/>
          </p:nvPr>
        </p:nvSpPr>
        <p:spPr>
          <a:xfrm>
            <a:off x="3414313" y="1885850"/>
            <a:ext cx="7583400" cy="4208400"/>
          </a:xfrm>
          <a:prstGeom prst="rect">
            <a:avLst/>
          </a:prstGeom>
          <a:noFill/>
          <a:ln>
            <a:noFill/>
          </a:ln>
        </p:spPr>
        <p:txBody>
          <a:bodyPr anchorCtr="0" anchor="t" bIns="45700" lIns="91425" spcFirstLastPara="1" rIns="91425" wrap="square" tIns="45700">
            <a:noAutofit/>
          </a:bodyPr>
          <a:lstStyle/>
          <a:p>
            <a:pPr indent="-317500" lvl="0" marL="457200" rtl="0" algn="l">
              <a:lnSpc>
                <a:spcPct val="150000"/>
              </a:lnSpc>
              <a:spcBef>
                <a:spcPts val="2000"/>
              </a:spcBef>
              <a:spcAft>
                <a:spcPts val="0"/>
              </a:spcAft>
              <a:buClr>
                <a:schemeClr val="dk2"/>
              </a:buClr>
              <a:buSzPts val="1400"/>
              <a:buFont typeface="Arial"/>
              <a:buChar char="-"/>
            </a:pPr>
            <a:r>
              <a:rPr lang="en-US" sz="1400">
                <a:solidFill>
                  <a:schemeClr val="dk2"/>
                </a:solidFill>
                <a:latin typeface="Arial"/>
                <a:ea typeface="Arial"/>
                <a:cs typeface="Arial"/>
                <a:sym typeface="Arial"/>
              </a:rPr>
              <a:t>As an instructor, I can create a course with a lesson plan.</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Display lessons catalog frontend</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Define default block templates for Slides (React Component)</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R&amp;D for content creation</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Generic React components for creating lessons</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Manage creating creation lesson plan as an instructor</a:t>
            </a:r>
            <a:endParaRPr sz="1400">
              <a:solidFill>
                <a:schemeClr val="dk2"/>
              </a:solidFill>
              <a:latin typeface="Arial"/>
              <a:ea typeface="Arial"/>
              <a:cs typeface="Arial"/>
              <a:sym typeface="Arial"/>
            </a:endParaRPr>
          </a:p>
          <a:p>
            <a:pPr indent="-317500" lvl="0" marL="457200" rtl="0" algn="l">
              <a:lnSpc>
                <a:spcPct val="150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GQL Query lessons catalogue for instructors and admins</a:t>
            </a:r>
            <a:endParaRPr sz="1400">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73" name="Google Shape;173;p21"/>
          <p:cNvSpPr txBox="1"/>
          <p:nvPr>
            <p:ph idx="1" type="body"/>
          </p:nvPr>
        </p:nvSpPr>
        <p:spPr>
          <a:xfrm>
            <a:off x="488313" y="1172400"/>
            <a:ext cx="7583400" cy="4208400"/>
          </a:xfrm>
          <a:prstGeom prst="rect">
            <a:avLst/>
          </a:prstGeom>
          <a:noFill/>
          <a:ln>
            <a:noFill/>
          </a:ln>
        </p:spPr>
        <p:txBody>
          <a:bodyPr anchorCtr="0" anchor="t" bIns="45700" lIns="91425" spcFirstLastPara="1" rIns="91425" wrap="square" tIns="45700">
            <a:noAutofit/>
          </a:bodyPr>
          <a:lstStyle/>
          <a:p>
            <a:pPr indent="0" lvl="0" marL="282575" rtl="0" algn="l">
              <a:lnSpc>
                <a:spcPct val="115000"/>
              </a:lnSpc>
              <a:spcBef>
                <a:spcPts val="2000"/>
              </a:spcBef>
              <a:spcAft>
                <a:spcPts val="0"/>
              </a:spcAft>
              <a:buNone/>
            </a:pPr>
            <a:r>
              <a:rPr lang="en-US">
                <a:solidFill>
                  <a:schemeClr val="dk2"/>
                </a:solidFill>
              </a:rPr>
              <a:t>Andres Valdes</a:t>
            </a:r>
            <a:endParaRPr>
              <a:solidFill>
                <a:schemeClr val="dk2"/>
              </a:solidFill>
            </a:endParaRPr>
          </a:p>
          <a:p>
            <a:pPr indent="-317500" lvl="0" marL="914400" rtl="0" algn="l">
              <a:lnSpc>
                <a:spcPct val="115000"/>
              </a:lnSpc>
              <a:spcBef>
                <a:spcPts val="120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BackEnd Initial setup</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GQL layer for backend</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cookie for backend with JWT that includes role</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FrontEnd Initial setup</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 up database models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GQL layer for frontend</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Setup Initial course creation</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SignUp Mutation (post invite)</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Mailing service Implementation to backend</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Implement user creation for admins backend</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Implement course creation mutation</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R&amp;D on Protocol buffers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Document the authentication aspect of the application, including the cookie/JWT token.</a:t>
            </a:r>
            <a:endParaRPr sz="1400">
              <a:solidFill>
                <a:schemeClr val="dk2"/>
              </a:solidFill>
              <a:latin typeface="Arial"/>
              <a:ea typeface="Arial"/>
              <a:cs typeface="Arial"/>
              <a:sym typeface="Arial"/>
            </a:endParaRPr>
          </a:p>
          <a:p>
            <a:pPr indent="-285750" lvl="0" marL="914400" rtl="0" algn="l">
              <a:lnSpc>
                <a:spcPct val="115000"/>
              </a:lnSpc>
              <a:spcBef>
                <a:spcPts val="0"/>
              </a:spcBef>
              <a:spcAft>
                <a:spcPts val="0"/>
              </a:spcAft>
              <a:buClr>
                <a:schemeClr val="dk1"/>
              </a:buClr>
              <a:buSzPts val="900"/>
              <a:buFont typeface="Arial"/>
              <a:buChar char="-"/>
            </a:pPr>
            <a:r>
              <a:rPr lang="en-US" sz="1400">
                <a:solidFill>
                  <a:schemeClr val="dk2"/>
                </a:solidFill>
                <a:latin typeface="Arial"/>
                <a:ea typeface="Arial"/>
                <a:cs typeface="Arial"/>
                <a:sym typeface="Arial"/>
              </a:rPr>
              <a:t>Document the structure and architecture of the API. Describe the usecases, actors, and the objects that the mathbotics learning platform is concerned with</a:t>
            </a:r>
            <a:r>
              <a:rPr lang="en-US" sz="900">
                <a:solidFill>
                  <a:schemeClr val="dk1"/>
                </a:solidFill>
                <a:latin typeface="Arial"/>
                <a:ea typeface="Arial"/>
                <a:cs typeface="Arial"/>
                <a:sym typeface="Arial"/>
              </a:rPr>
              <a:t>.</a:t>
            </a:r>
            <a:endParaRPr sz="900">
              <a:solidFill>
                <a:schemeClr val="dk1"/>
              </a:solidFill>
              <a:latin typeface="Arial"/>
              <a:ea typeface="Arial"/>
              <a:cs typeface="Arial"/>
              <a:sym typeface="Arial"/>
            </a:endParaRPr>
          </a:p>
          <a:p>
            <a:pPr indent="0" lvl="0" marL="914400" rtl="0" algn="l">
              <a:lnSpc>
                <a:spcPct val="115000"/>
              </a:lnSpc>
              <a:spcBef>
                <a:spcPts val="1200"/>
              </a:spcBef>
              <a:spcAft>
                <a:spcPts val="0"/>
              </a:spcAft>
              <a:buNone/>
            </a:pPr>
            <a:r>
              <a:t/>
            </a:r>
            <a:endParaRPr sz="900">
              <a:solidFill>
                <a:schemeClr val="dk1"/>
              </a:solidFill>
              <a:latin typeface="Arial"/>
              <a:ea typeface="Arial"/>
              <a:cs typeface="Arial"/>
              <a:sym typeface="Arial"/>
            </a:endParaRPr>
          </a:p>
          <a:p>
            <a:pPr indent="0" lvl="0" marL="914400" rtl="0" algn="l">
              <a:lnSpc>
                <a:spcPct val="115000"/>
              </a:lnSpc>
              <a:spcBef>
                <a:spcPts val="1200"/>
              </a:spcBef>
              <a:spcAft>
                <a:spcPts val="0"/>
              </a:spcAft>
              <a:buNone/>
            </a:pPr>
            <a:r>
              <a:t/>
            </a:r>
            <a:endParaRPr sz="1400">
              <a:solidFill>
                <a:schemeClr val="dk2"/>
              </a:solidFill>
              <a:latin typeface="Arial"/>
              <a:ea typeface="Arial"/>
              <a:cs typeface="Arial"/>
              <a:sym typeface="Arial"/>
            </a:endParaRPr>
          </a:p>
          <a:p>
            <a:pPr indent="0" lvl="0" marL="577850" rtl="0" algn="l">
              <a:lnSpc>
                <a:spcPct val="115000"/>
              </a:lnSpc>
              <a:spcBef>
                <a:spcPts val="1200"/>
              </a:spcBef>
              <a:spcAft>
                <a:spcPts val="1200"/>
              </a:spcAft>
              <a:buNone/>
            </a:pPr>
            <a:r>
              <a:t/>
            </a:r>
            <a:endParaRPr sz="110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2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80" name="Google Shape;180;p22"/>
          <p:cNvSpPr txBox="1"/>
          <p:nvPr>
            <p:ph idx="1" type="body"/>
          </p:nvPr>
        </p:nvSpPr>
        <p:spPr>
          <a:xfrm>
            <a:off x="488313" y="1248600"/>
            <a:ext cx="7583400" cy="4208400"/>
          </a:xfrm>
          <a:prstGeom prst="rect">
            <a:avLst/>
          </a:prstGeom>
          <a:noFill/>
          <a:ln>
            <a:noFill/>
          </a:ln>
        </p:spPr>
        <p:txBody>
          <a:bodyPr anchorCtr="0" anchor="t" bIns="45700" lIns="91425" spcFirstLastPara="1" rIns="91425" wrap="square" tIns="45700">
            <a:noAutofit/>
          </a:bodyPr>
          <a:lstStyle/>
          <a:p>
            <a:pPr indent="0" lvl="0" marL="282575" rtl="0" algn="l">
              <a:lnSpc>
                <a:spcPct val="115000"/>
              </a:lnSpc>
              <a:spcBef>
                <a:spcPts val="2000"/>
              </a:spcBef>
              <a:spcAft>
                <a:spcPts val="0"/>
              </a:spcAft>
              <a:buNone/>
            </a:pPr>
            <a:r>
              <a:rPr lang="en-US">
                <a:solidFill>
                  <a:schemeClr val="dk2"/>
                </a:solidFill>
              </a:rPr>
              <a:t>Andres Valdes</a:t>
            </a:r>
            <a:endParaRPr>
              <a:solidFill>
                <a:schemeClr val="dk2"/>
              </a:solidFill>
            </a:endParaRPr>
          </a:p>
          <a:p>
            <a:pPr indent="-317500" lvl="0" marL="914400" rtl="0" algn="l">
              <a:lnSpc>
                <a:spcPct val="115000"/>
              </a:lnSpc>
              <a:spcBef>
                <a:spcPts val="1200"/>
              </a:spcBef>
              <a:spcAft>
                <a:spcPts val="0"/>
              </a:spcAft>
              <a:buClr>
                <a:schemeClr val="dk2"/>
              </a:buClr>
              <a:buSzPts val="1400"/>
              <a:buFont typeface="Arial"/>
              <a:buChar char="-"/>
            </a:pPr>
            <a:r>
              <a:rPr lang="en-US" sz="1400">
                <a:solidFill>
                  <a:schemeClr val="dk2"/>
                </a:solidFill>
                <a:latin typeface="Arial"/>
                <a:ea typeface="Arial"/>
                <a:cs typeface="Arial"/>
                <a:sym typeface="Arial"/>
              </a:rPr>
              <a:t>Document our use of the Prisma package, and the structure of database, relationships, and the use of the ORM/plugin.</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R&amp;D for having gql gen schemas on both frontend and backend</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Document our use of the Relay framework for mutations, queries, fragments.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Document our use of the nexus framework for objects, queries, mutations. Provide additional reading on GraphQL. (record video)</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R&amp;D Finalize structure of content templates in database</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Create lesson mutation</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Database models for Block, Block implementation, lessons, lesson plans, slides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Graphql for Block, Block implementation, lessons, lesson plans, slides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Implement student creation mutation (depends on course)</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Add GQL Relay mutation fro CreateLesson</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rPr lang="en-US" sz="1400">
                <a:solidFill>
                  <a:schemeClr val="dk2"/>
                </a:solidFill>
                <a:latin typeface="Arial"/>
                <a:ea typeface="Arial"/>
                <a:cs typeface="Arial"/>
                <a:sym typeface="Arial"/>
              </a:rPr>
              <a:t>GQL Mutations Block, Block implementation, lessons, lesson plans, slides</a:t>
            </a:r>
            <a:endParaRPr sz="1400">
              <a:solidFill>
                <a:schemeClr val="dk2"/>
              </a:solidFill>
              <a:latin typeface="Arial"/>
              <a:ea typeface="Arial"/>
              <a:cs typeface="Arial"/>
              <a:sym typeface="Arial"/>
            </a:endParaRPr>
          </a:p>
          <a:p>
            <a:pPr indent="-317500" lvl="0" marL="914400" rtl="0" algn="l">
              <a:lnSpc>
                <a:spcPct val="115000"/>
              </a:lnSpc>
              <a:spcBef>
                <a:spcPts val="0"/>
              </a:spcBef>
              <a:spcAft>
                <a:spcPts val="0"/>
              </a:spcAft>
              <a:buClr>
                <a:schemeClr val="dk2"/>
              </a:buClr>
              <a:buSzPts val="1400"/>
              <a:buFont typeface="Arial"/>
              <a:buChar char="-"/>
            </a:pPr>
            <a:r>
              <a:t/>
            </a:r>
            <a:endParaRPr sz="1400">
              <a:solidFill>
                <a:schemeClr val="dk2"/>
              </a:solidFill>
              <a:latin typeface="Arial"/>
              <a:ea typeface="Arial"/>
              <a:cs typeface="Arial"/>
              <a:sym typeface="Arial"/>
            </a:endParaRPr>
          </a:p>
          <a:p>
            <a:pPr indent="0" lvl="0" marL="914400" rtl="0" algn="l">
              <a:lnSpc>
                <a:spcPct val="115000"/>
              </a:lnSpc>
              <a:spcBef>
                <a:spcPts val="1200"/>
              </a:spcBef>
              <a:spcAft>
                <a:spcPts val="0"/>
              </a:spcAft>
              <a:buNone/>
            </a:pPr>
            <a:r>
              <a:t/>
            </a:r>
            <a:endParaRPr sz="900">
              <a:solidFill>
                <a:schemeClr val="dk1"/>
              </a:solidFill>
              <a:latin typeface="Arial"/>
              <a:ea typeface="Arial"/>
              <a:cs typeface="Arial"/>
              <a:sym typeface="Arial"/>
            </a:endParaRPr>
          </a:p>
          <a:p>
            <a:pPr indent="0" lvl="0" marL="914400" rtl="0" algn="l">
              <a:lnSpc>
                <a:spcPct val="115000"/>
              </a:lnSpc>
              <a:spcBef>
                <a:spcPts val="1200"/>
              </a:spcBef>
              <a:spcAft>
                <a:spcPts val="0"/>
              </a:spcAft>
              <a:buNone/>
            </a:pPr>
            <a:r>
              <a:t/>
            </a:r>
            <a:endParaRPr sz="1400">
              <a:solidFill>
                <a:schemeClr val="dk2"/>
              </a:solidFill>
              <a:latin typeface="Arial"/>
              <a:ea typeface="Arial"/>
              <a:cs typeface="Arial"/>
              <a:sym typeface="Arial"/>
            </a:endParaRPr>
          </a:p>
          <a:p>
            <a:pPr indent="0" lvl="0" marL="577850" rtl="0" algn="l">
              <a:lnSpc>
                <a:spcPct val="115000"/>
              </a:lnSpc>
              <a:spcBef>
                <a:spcPts val="1200"/>
              </a:spcBef>
              <a:spcAft>
                <a:spcPts val="1200"/>
              </a:spcAft>
              <a:buNone/>
            </a:pPr>
            <a:r>
              <a:t/>
            </a:r>
            <a:endParaRPr sz="1100">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187" name="Google Shape;187;p23"/>
          <p:cNvPicPr preferRelativeResize="0"/>
          <p:nvPr/>
        </p:nvPicPr>
        <p:blipFill>
          <a:blip r:embed="rId3">
            <a:alphaModFix/>
          </a:blip>
          <a:stretch>
            <a:fillRect/>
          </a:stretch>
        </p:blipFill>
        <p:spPr>
          <a:xfrm>
            <a:off x="857725" y="1504175"/>
            <a:ext cx="5904526" cy="42326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Highlighted Use Cases</a:t>
            </a:r>
            <a:endParaRPr/>
          </a:p>
        </p:txBody>
      </p:sp>
      <p:sp>
        <p:nvSpPr>
          <p:cNvPr id="194" name="Google Shape;194;p24"/>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All use-cases were created with this iteration of the project, but by far the most interesting one is the Content Creation, seen below.</a:t>
            </a:r>
            <a:endParaRPr/>
          </a:p>
        </p:txBody>
      </p:sp>
      <p:pic>
        <p:nvPicPr>
          <p:cNvPr id="195" name="Google Shape;195;p24"/>
          <p:cNvPicPr preferRelativeResize="0"/>
          <p:nvPr/>
        </p:nvPicPr>
        <p:blipFill>
          <a:blip r:embed="rId3">
            <a:alphaModFix/>
          </a:blip>
          <a:stretch>
            <a:fillRect/>
          </a:stretch>
        </p:blipFill>
        <p:spPr>
          <a:xfrm>
            <a:off x="779463" y="3361825"/>
            <a:ext cx="3762375" cy="1733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25"/>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Content Creation</a:t>
            </a:r>
            <a:endParaRPr/>
          </a:p>
        </p:txBody>
      </p:sp>
      <p:sp>
        <p:nvSpPr>
          <p:cNvPr id="202" name="Google Shape;202;p25"/>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a:t>The content creation use-case is particularly interesting because it creates the structures that are most widely viewed by all actors, slides and lessons.</a:t>
            </a:r>
            <a:endParaRPr/>
          </a:p>
          <a:p>
            <a:pPr indent="0" lvl="0" marL="0" rtl="0" algn="l">
              <a:spcBef>
                <a:spcPts val="2000"/>
              </a:spcBef>
              <a:spcAft>
                <a:spcPts val="0"/>
              </a:spcAft>
              <a:buNone/>
            </a:pPr>
            <a:r>
              <a:rPr lang="en-US"/>
              <a:t>Almost every actor in Mathbotics interacts with the Slides and Lessons differently, so the implementation for them was extremely interesting, and we immediately reaped benefits of GraphQL’s “ask for what you need” to reduce the amount of code written.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26"/>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Diagram - System</a:t>
            </a:r>
            <a:endParaRPr/>
          </a:p>
        </p:txBody>
      </p:sp>
      <p:pic>
        <p:nvPicPr>
          <p:cNvPr id="209" name="Google Shape;209;p26"/>
          <p:cNvPicPr preferRelativeResize="0"/>
          <p:nvPr/>
        </p:nvPicPr>
        <p:blipFill>
          <a:blip r:embed="rId3">
            <a:alphaModFix/>
          </a:blip>
          <a:stretch>
            <a:fillRect/>
          </a:stretch>
        </p:blipFill>
        <p:spPr>
          <a:xfrm>
            <a:off x="936725" y="1530175"/>
            <a:ext cx="5943600" cy="4257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