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256" r:id="rId5"/>
  </p:sldIdLst>
  <p:sldSz cx="32918400" cy="438912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824">
          <p15:clr>
            <a:srgbClr val="A4A3A4"/>
          </p15:clr>
        </p15:guide>
        <p15:guide id="2" pos="10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717" autoAdjust="0"/>
    <p:restoredTop sz="94622" autoAdjust="0"/>
  </p:normalViewPr>
  <p:slideViewPr>
    <p:cSldViewPr>
      <p:cViewPr>
        <p:scale>
          <a:sx n="33" d="100"/>
          <a:sy n="33" d="100"/>
        </p:scale>
        <p:origin x="1022" y="-2422"/>
      </p:cViewPr>
      <p:guideLst>
        <p:guide orient="horz" pos="13824"/>
        <p:guide pos="10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C2263EE-AD1C-400F-A533-CFEB83A38B1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4A0455-8EBD-4CFA-A9DA-36FC7984170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B65C7E76-A450-4C53-800F-204780CAB8E8}" type="datetime1">
              <a:rPr lang="en-US" altLang="en-US"/>
              <a:pPr>
                <a:defRPr/>
              </a:pPr>
              <a:t>4/27/2020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547D39C5-DE09-47A1-AA53-D167B541FBA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9ECA7305-CA28-4A91-9B21-58754246C9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69E62E-0393-4AD5-ABAC-BC5F5BE3B98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0F003B-135B-4D05-A325-4D6E86DD81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6E962E63-1C16-4DA1-B537-F9AB53AA5A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>
            <a:extLst>
              <a:ext uri="{FF2B5EF4-FFF2-40B4-BE49-F238E27FC236}">
                <a16:creationId xmlns:a16="http://schemas.microsoft.com/office/drawing/2014/main" id="{4F849AD9-4249-490B-9C7F-6827636CD35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Notes Placeholder 2">
            <a:extLst>
              <a:ext uri="{FF2B5EF4-FFF2-40B4-BE49-F238E27FC236}">
                <a16:creationId xmlns:a16="http://schemas.microsoft.com/office/drawing/2014/main" id="{CA400311-597C-40BB-80D3-DCB48CCF290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5363" name="Slide Number Placeholder 3">
            <a:extLst>
              <a:ext uri="{FF2B5EF4-FFF2-40B4-BE49-F238E27FC236}">
                <a16:creationId xmlns:a16="http://schemas.microsoft.com/office/drawing/2014/main" id="{918BB2AC-B58B-417B-AD89-52D66E2EE4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DD85AAE-DC13-475F-BDF8-A6B04BDB3738}" type="slidenum">
              <a:rPr lang="en-US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9358" y="13635321"/>
            <a:ext cx="27979687" cy="94084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523" y="24872579"/>
            <a:ext cx="23043356" cy="1121484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ED75943-3CE0-4AE3-9162-96A755939B9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DCD0E2B-B5D4-44D0-A519-C6D7FB7BE0C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2CF27CB-E175-470F-9CE1-DF637A1A81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E79CD0-C30D-455A-90BC-39B061975D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6358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C097119-0868-407A-BE30-A5EAE5D3325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F784720-4F5E-4E3B-AC93-176F7B296B0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7B8DED6-7863-43C8-9ECA-80C42CB34B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EDF4DF-2E08-4002-A0B5-536F3E5510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8164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866079" y="1757084"/>
            <a:ext cx="7406878" cy="374500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45446" y="1757084"/>
            <a:ext cx="22106335" cy="374500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A0D9A1A-93C6-41E0-926F-5881980860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9C30330-A77A-4E9B-B744-8B46067A28D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584F91C-49DE-4340-83F0-AC8A1350DB5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75D355-FC4C-4293-AE5E-E3A5EEDA18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0225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DD22D5F-A130-4B46-86D9-7BAD79203AA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E4B8816-469A-40CB-8836-D9C844555BF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6AE3B04-A4EA-4F21-9F93-4A6ECE88F69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544C1B-95A9-4E25-B774-B49EE38D812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2934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6" y="28205210"/>
            <a:ext cx="27980878" cy="87159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6" y="18604007"/>
            <a:ext cx="27980878" cy="96012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C89A902-20BC-49D9-BFA0-50811CB7B2F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C6BE167-6912-4420-80B6-0B508A1426D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F0C885D-66BB-49FF-AF14-330BC38A775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2C9561-FE81-463C-A46C-0F5F464542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2673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45445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516352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268F86F-655E-4E6A-869D-E51D3A9DBC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65E53CA-471A-46F5-AD26-8200C20DE87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D789079-461A-44D1-8A15-14A4C35C8CD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B189CF-0347-4211-BE2D-CF3FE71C46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3287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444" y="9825318"/>
            <a:ext cx="14544676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444" y="13919949"/>
            <a:ext cx="14544676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2328" y="9825318"/>
            <a:ext cx="14550628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2328" y="13919949"/>
            <a:ext cx="14550628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4804037-216F-44AC-B8C4-69A87BF6850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6E90A28-66BC-4B7A-A8FD-ADD0D90AEC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6224633-C8B2-45C9-836E-FAAB7D3F08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E1283A-B779-414D-A1B0-4C9350019F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8985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82928FD0-F8BB-43AF-8824-0D04DB3BCA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F295902-BD3A-49DE-AB87-36A847CCFA7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2379AEA-8082-44AD-A3F3-BAA40F77561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B9D4CA-7957-4801-AC94-589E4D8AB9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4468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9F3001DD-0BF7-49F7-9B20-DD88F3D1DD9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E8A18DD0-AC4F-48BF-9D96-034320FF1EB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33C44B3-4685-40B4-AD3A-7EF0FBE02D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A720B1-5E38-4F25-93D9-3FF24CE67C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6216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445" y="1748118"/>
            <a:ext cx="10829926" cy="743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656" y="1748118"/>
            <a:ext cx="18402300" cy="374590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445" y="9184341"/>
            <a:ext cx="10829926" cy="300228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7B8A5DE-8635-4985-9A60-2BE207DD59B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84443A1-134E-4F72-8E48-7B38868B1F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BAD7DF0-AC34-46E3-B24C-E47513DEBE4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101729-789A-4FDC-BE58-1A214B4531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7497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1999" y="30724289"/>
            <a:ext cx="19751278" cy="362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1999" y="3922059"/>
            <a:ext cx="19751278" cy="263338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1999" y="34350512"/>
            <a:ext cx="19751278" cy="5152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27C6B2D-0367-49A2-94D2-33795DC25C9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5F13640-762F-4C5C-91BB-A08D1EA201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C8750C-016D-482C-92AB-5B5313059C1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0A88FF-9F91-4EAA-AA53-527FF8A7D3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9419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D61CF61A-E76E-4CB9-B51E-4E3C6A3EB3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646238" y="1757363"/>
            <a:ext cx="29627512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cambiar el estilo de título	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703BC025-DDFD-4CE0-9E44-2906E08854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646238" y="10242550"/>
            <a:ext cx="29627512" cy="2896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modificar el estilo de texto del patrón</a:t>
            </a:r>
          </a:p>
          <a:p>
            <a:pPr lvl="1"/>
            <a:r>
              <a:rPr lang="en-US" altLang="en-US"/>
              <a:t>Segundo nivel</a:t>
            </a:r>
          </a:p>
          <a:p>
            <a:pPr lvl="2"/>
            <a:r>
              <a:rPr lang="en-US" altLang="en-US"/>
              <a:t>Tercer nivel</a:t>
            </a:r>
          </a:p>
          <a:p>
            <a:pPr lvl="3"/>
            <a:r>
              <a:rPr lang="en-US" altLang="en-US"/>
              <a:t>Cuarto nivel</a:t>
            </a:r>
          </a:p>
          <a:p>
            <a:pPr lvl="4"/>
            <a:r>
              <a:rPr lang="en-US" altLang="en-US"/>
              <a:t>Quinto nivel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2FDB1DCA-10DB-4845-9D9B-DB818098B64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44650" y="39968488"/>
            <a:ext cx="768191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66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1BFFA23E-5180-4320-A11F-AD2CBF98C30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1247438" y="39968488"/>
            <a:ext cx="104251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66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EE2D26E3-A0EF-4A46-A633-5F3DD73C53A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3591838" y="39968488"/>
            <a:ext cx="76819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6600" smtClean="0"/>
            </a:lvl1pPr>
          </a:lstStyle>
          <a:p>
            <a:pPr>
              <a:defRPr/>
            </a:pPr>
            <a:fld id="{46A37F1E-19DB-4CAC-AF4D-5A16634523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6pPr>
      <a:lvl7pPr marL="9144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7pPr>
      <a:lvl8pPr marL="13716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8pPr>
      <a:lvl9pPr marL="18288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9pPr>
    </p:titleStyle>
    <p:bodyStyle>
      <a:lvl1pPr marL="1606550" indent="-1606550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50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3481388" indent="-1339850" algn="l" defTabSz="4284663" rtl="0" eaLnBrk="0" fontAlgn="base" hangingPunct="0">
        <a:spcBef>
          <a:spcPct val="20000"/>
        </a:spcBef>
        <a:spcAft>
          <a:spcPct val="0"/>
        </a:spcAft>
        <a:buChar char="–"/>
        <a:defRPr sz="13100">
          <a:solidFill>
            <a:schemeClr val="tx1"/>
          </a:solidFill>
          <a:latin typeface="+mn-lt"/>
          <a:ea typeface="ＭＳ Ｐゴシック" charset="-128"/>
        </a:defRPr>
      </a:lvl2pPr>
      <a:lvl3pPr marL="5356225" indent="-1071563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1200">
          <a:solidFill>
            <a:schemeClr val="tx1"/>
          </a:solidFill>
          <a:latin typeface="+mn-lt"/>
          <a:ea typeface="ＭＳ Ｐゴシック" charset="-128"/>
        </a:defRPr>
      </a:lvl3pPr>
      <a:lvl4pPr marL="7497763" indent="-1071563" algn="l" defTabSz="4284663" rtl="0" eaLnBrk="0" fontAlgn="base" hangingPunct="0">
        <a:spcBef>
          <a:spcPct val="20000"/>
        </a:spcBef>
        <a:spcAft>
          <a:spcPct val="0"/>
        </a:spcAft>
        <a:buChar char="–"/>
        <a:defRPr sz="9400">
          <a:solidFill>
            <a:schemeClr val="tx1"/>
          </a:solidFill>
          <a:latin typeface="+mn-lt"/>
          <a:ea typeface="ＭＳ Ｐゴシック" charset="-128"/>
        </a:defRPr>
      </a:lvl4pPr>
      <a:lvl5pPr marL="9640888" indent="-1071563" algn="l" defTabSz="4284663" rtl="0" eaLnBrk="0" fontAlgn="base" hangingPunct="0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  <a:ea typeface="ＭＳ Ｐゴシック" charset="-128"/>
        </a:defRPr>
      </a:lvl5pPr>
      <a:lvl6pPr marL="100980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6pPr>
      <a:lvl7pPr marL="105552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7pPr>
      <a:lvl8pPr marL="110124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8pPr>
      <a:lvl9pPr marL="114696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jp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11" Type="http://schemas.openxmlformats.org/officeDocument/2006/relationships/image" Target="../media/image9.png"/><Relationship Id="rId5" Type="http://schemas.openxmlformats.org/officeDocument/2006/relationships/image" Target="../media/image3.jpg"/><Relationship Id="rId15" Type="http://schemas.openxmlformats.org/officeDocument/2006/relationships/image" Target="../media/image13.jp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12">
            <a:extLst>
              <a:ext uri="{FF2B5EF4-FFF2-40B4-BE49-F238E27FC236}">
                <a16:creationId xmlns:a16="http://schemas.microsoft.com/office/drawing/2014/main" id="{D978956A-DC24-4CC6-A903-F93887B421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8874" y="2699393"/>
            <a:ext cx="19346862" cy="2454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800" b="1" dirty="0">
                <a:solidFill>
                  <a:srgbClr val="081E3F"/>
                </a:solidFill>
              </a:rPr>
              <a:t>Patrol Shift Bid Scheduler v3.0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rgbClr val="081E3F"/>
                </a:solidFill>
              </a:rPr>
              <a:t>Students: </a:t>
            </a:r>
            <a:r>
              <a:rPr lang="en-US" altLang="en-US" sz="3500" dirty="0">
                <a:solidFill>
                  <a:srgbClr val="081E3F"/>
                </a:solidFill>
              </a:rPr>
              <a:t>Lalliet Vila-Rodriguez, </a:t>
            </a:r>
            <a:r>
              <a:rPr lang="en-US" altLang="en-US" sz="3500" i="1" dirty="0">
                <a:solidFill>
                  <a:srgbClr val="081E3F"/>
                </a:solidFill>
              </a:rPr>
              <a:t>Florida International University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rgbClr val="081E3F"/>
                </a:solidFill>
              </a:rPr>
              <a:t>Mentor:</a:t>
            </a:r>
            <a:r>
              <a:rPr lang="en-US" altLang="en-US" sz="3500" b="1" i="1" dirty="0">
                <a:solidFill>
                  <a:srgbClr val="081E3F"/>
                </a:solidFill>
              </a:rPr>
              <a:t> </a:t>
            </a:r>
            <a:r>
              <a:rPr lang="en-US" altLang="en-US" sz="3500" dirty="0">
                <a:solidFill>
                  <a:srgbClr val="081E3F"/>
                </a:solidFill>
              </a:rPr>
              <a:t>Sergeant Heather </a:t>
            </a:r>
            <a:r>
              <a:rPr lang="en-US" altLang="en-US" sz="3500" dirty="0" err="1">
                <a:solidFill>
                  <a:srgbClr val="081E3F"/>
                </a:solidFill>
              </a:rPr>
              <a:t>Schry</a:t>
            </a:r>
            <a:r>
              <a:rPr lang="en-US" altLang="ja-JP" sz="3500" dirty="0">
                <a:solidFill>
                  <a:srgbClr val="081E3F"/>
                </a:solidFill>
              </a:rPr>
              <a:t>,</a:t>
            </a:r>
            <a:r>
              <a:rPr lang="en-US" altLang="ja-JP" sz="3500" i="1" dirty="0">
                <a:solidFill>
                  <a:srgbClr val="081E3F"/>
                </a:solidFill>
              </a:rPr>
              <a:t> Pinecrest Police Department</a:t>
            </a:r>
            <a:r>
              <a:rPr lang="en-US" altLang="ja-JP" sz="3500" i="1" dirty="0">
                <a:solidFill>
                  <a:srgbClr val="3333CC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rgbClr val="081E3F"/>
                </a:solidFill>
              </a:rPr>
              <a:t>Instructor/Faculty:</a:t>
            </a:r>
            <a:r>
              <a:rPr lang="en-US" altLang="en-US" sz="3500" b="1" i="1" dirty="0">
                <a:solidFill>
                  <a:srgbClr val="081E3F"/>
                </a:solidFill>
              </a:rPr>
              <a:t> </a:t>
            </a:r>
            <a:r>
              <a:rPr lang="en-US" altLang="en-US" sz="3500" dirty="0">
                <a:solidFill>
                  <a:srgbClr val="081E3F"/>
                </a:solidFill>
              </a:rPr>
              <a:t>Dr. Masoud </a:t>
            </a:r>
            <a:r>
              <a:rPr lang="en-US" altLang="en-US" sz="3500" dirty="0" err="1">
                <a:solidFill>
                  <a:srgbClr val="081E3F"/>
                </a:solidFill>
              </a:rPr>
              <a:t>Sadjadi</a:t>
            </a:r>
            <a:r>
              <a:rPr lang="en-US" altLang="ja-JP" sz="3500" dirty="0">
                <a:solidFill>
                  <a:srgbClr val="081E3F"/>
                </a:solidFill>
              </a:rPr>
              <a:t>, </a:t>
            </a:r>
            <a:r>
              <a:rPr lang="en-US" altLang="en-US" sz="3500" i="1" dirty="0">
                <a:solidFill>
                  <a:srgbClr val="081E3F"/>
                </a:solidFill>
              </a:rPr>
              <a:t>Florida International University</a:t>
            </a:r>
          </a:p>
        </p:txBody>
      </p:sp>
      <p:sp>
        <p:nvSpPr>
          <p:cNvPr id="14338" name="Text Box 72">
            <a:extLst>
              <a:ext uri="{FF2B5EF4-FFF2-40B4-BE49-F238E27FC236}">
                <a16:creationId xmlns:a16="http://schemas.microsoft.com/office/drawing/2014/main" id="{4CEA7701-AE67-41D6-BC7A-EFB0DAEF35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42367200"/>
            <a:ext cx="30632400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>
                <a:srgbClr val="3333CC"/>
              </a:buClr>
              <a:buFontTx/>
              <a:buNone/>
            </a:pPr>
            <a:r>
              <a:rPr lang="en-US" altLang="en-US" sz="3000" dirty="0"/>
              <a:t>The material presented in this poster is based upon the work supported by Pinecrest Police Department. My teammate and I thank Samuel Ceballos, Heather </a:t>
            </a:r>
            <a:r>
              <a:rPr lang="en-US" altLang="en-US" sz="3000" dirty="0" err="1"/>
              <a:t>Schry</a:t>
            </a:r>
            <a:r>
              <a:rPr lang="en-US" altLang="en-US" sz="3000" dirty="0"/>
              <a:t>, and Frank </a:t>
            </a:r>
            <a:r>
              <a:rPr lang="en-US" altLang="en-US" sz="3000" dirty="0" err="1"/>
              <a:t>Alvardo</a:t>
            </a:r>
            <a:r>
              <a:rPr lang="en-US" altLang="en-US" sz="3000" dirty="0"/>
              <a:t> for assistance, cooperation and mentorship that we received throughout the senior design project.</a:t>
            </a:r>
          </a:p>
        </p:txBody>
      </p:sp>
      <p:sp>
        <p:nvSpPr>
          <p:cNvPr id="14339" name="Rectangle 18">
            <a:extLst>
              <a:ext uri="{FF2B5EF4-FFF2-40B4-BE49-F238E27FC236}">
                <a16:creationId xmlns:a16="http://schemas.microsoft.com/office/drawing/2014/main" id="{C9BA7349-7503-4DA9-BE55-3E80245E2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5486400"/>
            <a:ext cx="31089600" cy="35661600"/>
          </a:xfrm>
          <a:prstGeom prst="rect">
            <a:avLst/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8400"/>
          </a:p>
        </p:txBody>
      </p:sp>
      <p:sp>
        <p:nvSpPr>
          <p:cNvPr id="14340" name="Text Box 19">
            <a:extLst>
              <a:ext uri="{FF2B5EF4-FFF2-40B4-BE49-F238E27FC236}">
                <a16:creationId xmlns:a16="http://schemas.microsoft.com/office/drawing/2014/main" id="{0CCA3697-51DD-449E-B939-C00E58F894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5741027"/>
            <a:ext cx="5486400" cy="7318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>
                <a:solidFill>
                  <a:srgbClr val="B6862C"/>
                </a:solidFill>
              </a:rPr>
              <a:t>Problem</a:t>
            </a:r>
          </a:p>
        </p:txBody>
      </p:sp>
      <p:sp>
        <p:nvSpPr>
          <p:cNvPr id="14341" name="Rectangle 18">
            <a:extLst>
              <a:ext uri="{FF2B5EF4-FFF2-40B4-BE49-F238E27FC236}">
                <a16:creationId xmlns:a16="http://schemas.microsoft.com/office/drawing/2014/main" id="{A986A765-B168-4663-8701-EFCD0C958B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42062400"/>
            <a:ext cx="31089600" cy="1371600"/>
          </a:xfrm>
          <a:prstGeom prst="rect">
            <a:avLst/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8400"/>
          </a:p>
        </p:txBody>
      </p:sp>
      <p:sp>
        <p:nvSpPr>
          <p:cNvPr id="14342" name="Text Box 19">
            <a:extLst>
              <a:ext uri="{FF2B5EF4-FFF2-40B4-BE49-F238E27FC236}">
                <a16:creationId xmlns:a16="http://schemas.microsoft.com/office/drawing/2014/main" id="{7BC56BF0-C4B8-4095-9C5D-6141689ED8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2213" y="41605200"/>
            <a:ext cx="4979987" cy="730250"/>
          </a:xfrm>
          <a:prstGeom prst="rect">
            <a:avLst/>
          </a:prstGeom>
          <a:solidFill>
            <a:schemeClr val="tx1"/>
          </a:solidFill>
          <a:ln w="12700">
            <a:solidFill>
              <a:srgbClr val="0033CC"/>
            </a:solidFill>
            <a:miter lim="800000"/>
            <a:headEnd/>
            <a:tailEnd/>
          </a:ln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>
                <a:solidFill>
                  <a:srgbClr val="B6862C"/>
                </a:solidFill>
              </a:rPr>
              <a:t>Acknowledgement</a:t>
            </a:r>
          </a:p>
        </p:txBody>
      </p:sp>
      <p:sp>
        <p:nvSpPr>
          <p:cNvPr id="14343" name="Text Box 19">
            <a:extLst>
              <a:ext uri="{FF2B5EF4-FFF2-40B4-BE49-F238E27FC236}">
                <a16:creationId xmlns:a16="http://schemas.microsoft.com/office/drawing/2014/main" id="{2FC4D8DF-7A77-4354-9F7E-B79E815F37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97735" y="5790755"/>
            <a:ext cx="5486400" cy="7318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 dirty="0">
                <a:solidFill>
                  <a:srgbClr val="B6862C"/>
                </a:solidFill>
              </a:rPr>
              <a:t>Current System</a:t>
            </a:r>
          </a:p>
        </p:txBody>
      </p:sp>
      <p:sp>
        <p:nvSpPr>
          <p:cNvPr id="14344" name="Text Box 19">
            <a:extLst>
              <a:ext uri="{FF2B5EF4-FFF2-40B4-BE49-F238E27FC236}">
                <a16:creationId xmlns:a16="http://schemas.microsoft.com/office/drawing/2014/main" id="{63AB152C-6831-4FC5-9B87-1FFE66AAB9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83983" y="5823751"/>
            <a:ext cx="5486400" cy="7318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 dirty="0">
                <a:solidFill>
                  <a:srgbClr val="B6862C"/>
                </a:solidFill>
              </a:rPr>
              <a:t>Requirements</a:t>
            </a:r>
          </a:p>
        </p:txBody>
      </p:sp>
      <p:sp>
        <p:nvSpPr>
          <p:cNvPr id="14345" name="Text Box 19">
            <a:extLst>
              <a:ext uri="{FF2B5EF4-FFF2-40B4-BE49-F238E27FC236}">
                <a16:creationId xmlns:a16="http://schemas.microsoft.com/office/drawing/2014/main" id="{34D4848A-4D31-421A-AFF9-AA9A9A5105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600" y="17771695"/>
            <a:ext cx="5486400" cy="7318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 dirty="0">
                <a:solidFill>
                  <a:srgbClr val="B6862C"/>
                </a:solidFill>
              </a:rPr>
              <a:t>System Design</a:t>
            </a:r>
          </a:p>
        </p:txBody>
      </p:sp>
      <p:sp>
        <p:nvSpPr>
          <p:cNvPr id="14346" name="Text Box 19">
            <a:extLst>
              <a:ext uri="{FF2B5EF4-FFF2-40B4-BE49-F238E27FC236}">
                <a16:creationId xmlns:a16="http://schemas.microsoft.com/office/drawing/2014/main" id="{79109677-4926-48B3-8A92-F509A7025C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0" y="17373600"/>
            <a:ext cx="5486400" cy="7318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>
                <a:solidFill>
                  <a:srgbClr val="B6862C"/>
                </a:solidFill>
              </a:rPr>
              <a:t>Object Design</a:t>
            </a:r>
          </a:p>
        </p:txBody>
      </p:sp>
      <p:sp>
        <p:nvSpPr>
          <p:cNvPr id="14347" name="Text Box 19">
            <a:extLst>
              <a:ext uri="{FF2B5EF4-FFF2-40B4-BE49-F238E27FC236}">
                <a16:creationId xmlns:a16="http://schemas.microsoft.com/office/drawing/2014/main" id="{2296069B-880E-426E-A78D-0CBB31E025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0" y="27084005"/>
            <a:ext cx="5486400" cy="7318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>
                <a:solidFill>
                  <a:srgbClr val="B6862C"/>
                </a:solidFill>
              </a:rPr>
              <a:t>Implementation</a:t>
            </a:r>
          </a:p>
        </p:txBody>
      </p:sp>
      <p:sp>
        <p:nvSpPr>
          <p:cNvPr id="14350" name="Text Box 19">
            <a:extLst>
              <a:ext uri="{FF2B5EF4-FFF2-40B4-BE49-F238E27FC236}">
                <a16:creationId xmlns:a16="http://schemas.microsoft.com/office/drawing/2014/main" id="{8F807D9A-8BC9-444C-9F93-AD913C9BC3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41000" y="30712469"/>
            <a:ext cx="5486400" cy="7318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 dirty="0">
                <a:solidFill>
                  <a:srgbClr val="B6862C"/>
                </a:solidFill>
              </a:rPr>
              <a:t>Summary</a:t>
            </a:r>
          </a:p>
        </p:txBody>
      </p:sp>
      <p:sp>
        <p:nvSpPr>
          <p:cNvPr id="14351" name="TextBox 3">
            <a:extLst>
              <a:ext uri="{FF2B5EF4-FFF2-40B4-BE49-F238E27FC236}">
                <a16:creationId xmlns:a16="http://schemas.microsoft.com/office/drawing/2014/main" id="{C8FE3128-8A57-46D3-A110-03F43A6DB8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2327" y="48251"/>
            <a:ext cx="19346862" cy="2278063"/>
          </a:xfrm>
          <a:prstGeom prst="rect">
            <a:avLst/>
          </a:prstGeom>
          <a:solidFill>
            <a:srgbClr val="081E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7000" b="1" dirty="0">
                <a:solidFill>
                  <a:srgbClr val="B6862C"/>
                </a:solidFill>
              </a:rPr>
              <a:t>School of Computing &amp; Information Sciences</a:t>
            </a:r>
          </a:p>
          <a:p>
            <a:pPr algn="ctr" eaLnBrk="1" hangingPunct="1"/>
            <a:r>
              <a:rPr lang="en-US" altLang="en-US" sz="7200" i="1" dirty="0">
                <a:solidFill>
                  <a:srgbClr val="B6862C"/>
                </a:solidFill>
              </a:rPr>
              <a:t>Spring 2020 Senior Design Project</a:t>
            </a:r>
          </a:p>
        </p:txBody>
      </p:sp>
      <p:pic>
        <p:nvPicPr>
          <p:cNvPr id="14353" name="Picture 2">
            <a:extLst>
              <a:ext uri="{FF2B5EF4-FFF2-40B4-BE49-F238E27FC236}">
                <a16:creationId xmlns:a16="http://schemas.microsoft.com/office/drawing/2014/main" id="{FE48B998-18CC-42F4-A9B3-52A5466602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041" y="326124"/>
            <a:ext cx="3913187" cy="387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1EB99C5-6F4F-42BB-B13E-C9FAACFE11E2}"/>
              </a:ext>
            </a:extLst>
          </p:cNvPr>
          <p:cNvSpPr txBox="1"/>
          <p:nvPr/>
        </p:nvSpPr>
        <p:spPr>
          <a:xfrm>
            <a:off x="990600" y="6813134"/>
            <a:ext cx="6477000" cy="10618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Unorganized bidding system and shift assignments to officers in a queue. Human error at assigning shifts to officers by forgetting their seniority and bypassing their time in queue.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Ineffective time management due to officers having to contact the person in charge of the schedule and request desired shift.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Delayed time assigning shifts to officers in queue, due to communication setback between scheduler &amp; officers.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045ADD3-201E-48AA-A003-0FC082BBD298}"/>
              </a:ext>
            </a:extLst>
          </p:cNvPr>
          <p:cNvSpPr txBox="1"/>
          <p:nvPr/>
        </p:nvSpPr>
        <p:spPr>
          <a:xfrm>
            <a:off x="9221660" y="6694541"/>
            <a:ext cx="6477000" cy="8956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There is an assigned schedule keeper that does all processes manually.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Bid request is done in person on a board or over the phone when person is not present.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Schedule keeper must generate a hard copy of the bid request, using a spreadsheet.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Work schedule has to be efficiently updated and printed everyday by the schedule keeper for dispatch usage.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7FB02E-0FFF-4226-A62E-19BA1C4D647F}"/>
              </a:ext>
            </a:extLst>
          </p:cNvPr>
          <p:cNvSpPr txBox="1"/>
          <p:nvPr/>
        </p:nvSpPr>
        <p:spPr>
          <a:xfrm>
            <a:off x="23680036" y="7227970"/>
            <a:ext cx="8245864" cy="7468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dirty="0"/>
              <a:t>Ability to Edit the Schedule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dirty="0"/>
              <a:t>Assign certain details before approving schedule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dirty="0"/>
              <a:t>View Notes on Daily Roster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dirty="0"/>
              <a:t>Make Temporary Changes on schedule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dirty="0"/>
              <a:t>User Management Input 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dirty="0"/>
              <a:t>Renaming of specialties management to group management</a:t>
            </a:r>
          </a:p>
        </p:txBody>
      </p:sp>
      <p:pic>
        <p:nvPicPr>
          <p:cNvPr id="6" name="Picture 5" descr="A picture containing text, map&#10;&#10;Description automatically generated">
            <a:extLst>
              <a:ext uri="{FF2B5EF4-FFF2-40B4-BE49-F238E27FC236}">
                <a16:creationId xmlns:a16="http://schemas.microsoft.com/office/drawing/2014/main" id="{5CBEC893-2682-4B13-A599-CC68D2F342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2007" y="18685516"/>
            <a:ext cx="5128380" cy="9484250"/>
          </a:xfrm>
          <a:prstGeom prst="rect">
            <a:avLst/>
          </a:prstGeom>
        </p:spPr>
      </p:pic>
      <p:pic>
        <p:nvPicPr>
          <p:cNvPr id="16" name="Picture 15" descr="A screenshot of a cell phone&#10;&#10;Description automatically generated">
            <a:extLst>
              <a:ext uri="{FF2B5EF4-FFF2-40B4-BE49-F238E27FC236}">
                <a16:creationId xmlns:a16="http://schemas.microsoft.com/office/drawing/2014/main" id="{760A7F57-38E6-42D4-8731-5C6EB20D4B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848" y="28954730"/>
            <a:ext cx="16065775" cy="5716270"/>
          </a:xfrm>
          <a:prstGeom prst="rect">
            <a:avLst/>
          </a:prstGeom>
        </p:spPr>
      </p:pic>
      <p:sp>
        <p:nvSpPr>
          <p:cNvPr id="34" name="Text Box 19">
            <a:extLst>
              <a:ext uri="{FF2B5EF4-FFF2-40B4-BE49-F238E27FC236}">
                <a16:creationId xmlns:a16="http://schemas.microsoft.com/office/drawing/2014/main" id="{6CB074BA-B01C-485C-B494-29A37C22BD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17400" y="16692849"/>
            <a:ext cx="5486400" cy="1361501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 dirty="0">
                <a:solidFill>
                  <a:srgbClr val="B6862C"/>
                </a:solidFill>
              </a:rPr>
              <a:t>Use Case &amp; Sequence Diagrams</a:t>
            </a:r>
          </a:p>
        </p:txBody>
      </p:sp>
      <p:pic>
        <p:nvPicPr>
          <p:cNvPr id="18" name="Picture 17" descr="A picture containing text, map&#10;&#10;Description automatically generated">
            <a:extLst>
              <a:ext uri="{FF2B5EF4-FFF2-40B4-BE49-F238E27FC236}">
                <a16:creationId xmlns:a16="http://schemas.microsoft.com/office/drawing/2014/main" id="{DA2273DF-554C-48BC-8713-648B8B6F14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7735" y="18571150"/>
            <a:ext cx="11738930" cy="7193375"/>
          </a:xfrm>
          <a:prstGeom prst="rect">
            <a:avLst/>
          </a:prstGeom>
        </p:spPr>
      </p:pic>
      <p:pic>
        <p:nvPicPr>
          <p:cNvPr id="21" name="Picture 20" descr="A picture containing cup&#10;&#10;Description automatically generated">
            <a:extLst>
              <a:ext uri="{FF2B5EF4-FFF2-40B4-BE49-F238E27FC236}">
                <a16:creationId xmlns:a16="http://schemas.microsoft.com/office/drawing/2014/main" id="{83DA0365-F269-4CDB-BF74-26B3E4ABB2B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4693" y="50905"/>
            <a:ext cx="3306453" cy="330645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1AADC9B-D5A5-4AAD-A453-40B14C518A2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0" y="-130449"/>
            <a:ext cx="3591851" cy="2508252"/>
          </a:xfrm>
          <a:prstGeom prst="rect">
            <a:avLst/>
          </a:prstGeom>
        </p:spPr>
      </p:pic>
      <p:pic>
        <p:nvPicPr>
          <p:cNvPr id="25" name="Picture 24" descr="A close up of a sign&#10;&#10;Description automatically generated">
            <a:extLst>
              <a:ext uri="{FF2B5EF4-FFF2-40B4-BE49-F238E27FC236}">
                <a16:creationId xmlns:a16="http://schemas.microsoft.com/office/drawing/2014/main" id="{48AB5D6B-9344-46E8-AC30-6BEAF081DC3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4608" y="-326683"/>
            <a:ext cx="3306454" cy="3306454"/>
          </a:xfrm>
          <a:prstGeom prst="rect">
            <a:avLst/>
          </a:prstGeom>
        </p:spPr>
      </p:pic>
      <p:pic>
        <p:nvPicPr>
          <p:cNvPr id="27" name="Picture 26" descr="A close up of a sign&#10;&#10;Description automatically generated">
            <a:extLst>
              <a:ext uri="{FF2B5EF4-FFF2-40B4-BE49-F238E27FC236}">
                <a16:creationId xmlns:a16="http://schemas.microsoft.com/office/drawing/2014/main" id="{AAFABFBB-B4F7-4703-A49D-F87BFC04679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0383" y="3034612"/>
            <a:ext cx="2824002" cy="2824002"/>
          </a:xfrm>
          <a:prstGeom prst="rect">
            <a:avLst/>
          </a:prstGeom>
        </p:spPr>
      </p:pic>
      <p:pic>
        <p:nvPicPr>
          <p:cNvPr id="29" name="Picture 28" descr="A close up of a logo&#10;&#10;Description automatically generated">
            <a:extLst>
              <a:ext uri="{FF2B5EF4-FFF2-40B4-BE49-F238E27FC236}">
                <a16:creationId xmlns:a16="http://schemas.microsoft.com/office/drawing/2014/main" id="{AA4E2A3E-E9BE-444E-AE8C-F042B2AD46A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14169" y="2893989"/>
            <a:ext cx="4470276" cy="2491403"/>
          </a:xfrm>
          <a:prstGeom prst="rect">
            <a:avLst/>
          </a:prstGeom>
        </p:spPr>
      </p:pic>
      <p:pic>
        <p:nvPicPr>
          <p:cNvPr id="31" name="Picture 30" descr="A close up of a sign&#10;&#10;Description automatically generated">
            <a:extLst>
              <a:ext uri="{FF2B5EF4-FFF2-40B4-BE49-F238E27FC236}">
                <a16:creationId xmlns:a16="http://schemas.microsoft.com/office/drawing/2014/main" id="{81DDD385-BA9A-4A0C-86F2-8D594298475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0675" y="1811669"/>
            <a:ext cx="2701601" cy="2701601"/>
          </a:xfrm>
          <a:prstGeom prst="rect">
            <a:avLst/>
          </a:prstGeom>
        </p:spPr>
      </p:pic>
      <p:pic>
        <p:nvPicPr>
          <p:cNvPr id="33" name="Picture 32" descr="A close up of a logo&#10;&#10;Description automatically generated">
            <a:extLst>
              <a:ext uri="{FF2B5EF4-FFF2-40B4-BE49-F238E27FC236}">
                <a16:creationId xmlns:a16="http://schemas.microsoft.com/office/drawing/2014/main" id="{17B0AC6B-0752-48AA-8458-0C4269108BF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9661" y="2360624"/>
            <a:ext cx="3184553" cy="3184553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0B63EEC2-5A5A-4B95-9E55-A555DCE5C3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888" y="6982985"/>
            <a:ext cx="8098049" cy="5972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51" descr="A close up of a logo&#10;&#10;Description automatically generated">
            <a:extLst>
              <a:ext uri="{FF2B5EF4-FFF2-40B4-BE49-F238E27FC236}">
                <a16:creationId xmlns:a16="http://schemas.microsoft.com/office/drawing/2014/main" id="{0691F08A-BD9A-427B-97D7-E726BDB54E7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1008" y="24868224"/>
            <a:ext cx="4470276" cy="2491403"/>
          </a:xfrm>
          <a:prstGeom prst="rect">
            <a:avLst/>
          </a:prstGeom>
        </p:spPr>
      </p:pic>
      <p:pic>
        <p:nvPicPr>
          <p:cNvPr id="36" name="Picture 35" descr="A screenshot of a cell phone&#10;&#10;Description automatically generated">
            <a:extLst>
              <a:ext uri="{FF2B5EF4-FFF2-40B4-BE49-F238E27FC236}">
                <a16:creationId xmlns:a16="http://schemas.microsoft.com/office/drawing/2014/main" id="{2F0A7031-9FE3-48D9-A051-71B7C67E342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2160" y="36851050"/>
            <a:ext cx="12948997" cy="3809824"/>
          </a:xfrm>
          <a:prstGeom prst="rect">
            <a:avLst/>
          </a:prstGeom>
        </p:spPr>
      </p:pic>
      <p:pic>
        <p:nvPicPr>
          <p:cNvPr id="38" name="Picture 37" descr="A screenshot of a cell phone&#10;&#10;Description automatically generated">
            <a:extLst>
              <a:ext uri="{FF2B5EF4-FFF2-40B4-BE49-F238E27FC236}">
                <a16:creationId xmlns:a16="http://schemas.microsoft.com/office/drawing/2014/main" id="{48B726F8-AEAB-4036-B14E-CAF01682769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674" y="34823400"/>
            <a:ext cx="12920650" cy="6013739"/>
          </a:xfrm>
          <a:prstGeom prst="rect">
            <a:avLst/>
          </a:prstGeom>
        </p:spPr>
      </p:pic>
      <p:pic>
        <p:nvPicPr>
          <p:cNvPr id="40" name="Picture 39" descr="A screenshot of a cell phone&#10;&#10;Description automatically generated">
            <a:extLst>
              <a:ext uri="{FF2B5EF4-FFF2-40B4-BE49-F238E27FC236}">
                <a16:creationId xmlns:a16="http://schemas.microsoft.com/office/drawing/2014/main" id="{A0F70AAC-E2B6-45AD-9E48-5D93BD496AA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848" y="19347760"/>
            <a:ext cx="7296628" cy="6424704"/>
          </a:xfrm>
          <a:prstGeom prst="rect">
            <a:avLst/>
          </a:prstGeom>
        </p:spPr>
      </p:pic>
      <p:pic>
        <p:nvPicPr>
          <p:cNvPr id="14" name="Picture 13" descr="A screenshot of a cell phone&#10;&#10;Description automatically generated">
            <a:extLst>
              <a:ext uri="{FF2B5EF4-FFF2-40B4-BE49-F238E27FC236}">
                <a16:creationId xmlns:a16="http://schemas.microsoft.com/office/drawing/2014/main" id="{BE4CED46-12C9-4485-A07B-537547B3A30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730" y="29641800"/>
            <a:ext cx="7060087" cy="7193375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100AC0F8-833B-4A99-8B38-D4BEEFEC70C8}"/>
              </a:ext>
            </a:extLst>
          </p:cNvPr>
          <p:cNvSpPr txBox="1"/>
          <p:nvPr/>
        </p:nvSpPr>
        <p:spPr>
          <a:xfrm>
            <a:off x="23059113" y="31630435"/>
            <a:ext cx="862839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Completed Features: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dirty="0"/>
              <a:t>Ability to Edit the Schedule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dirty="0"/>
              <a:t>View Notes on Daily Roster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dirty="0"/>
              <a:t>User Management Input 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dirty="0"/>
              <a:t>Renaming of specialties management to group management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/>
          </a:p>
        </p:txBody>
      </p:sp>
      <p:pic>
        <p:nvPicPr>
          <p:cNvPr id="45" name="Picture 44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70AD2AD3-163C-4ACB-B581-5193F0D2B5ED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5998" y="18473000"/>
            <a:ext cx="5516539" cy="1186567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CCB4381D0D49049A3E375464706030D" ma:contentTypeVersion="8" ma:contentTypeDescription="Create a new document." ma:contentTypeScope="" ma:versionID="11a04596b0645e1deba19de6bc5dd385">
  <xsd:schema xmlns:xsd="http://www.w3.org/2001/XMLSchema" xmlns:xs="http://www.w3.org/2001/XMLSchema" xmlns:p="http://schemas.microsoft.com/office/2006/metadata/properties" xmlns:ns2="5d610656-f6da-46b1-9092-422d3feedac8" targetNamespace="http://schemas.microsoft.com/office/2006/metadata/properties" ma:root="true" ma:fieldsID="c464f8dca0cbd055e054c52bbd1ef681" ns2:_="">
    <xsd:import namespace="5d610656-f6da-46b1-9092-422d3feeda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610656-f6da-46b1-9092-422d3feedac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A21ED6A-BA3E-40FE-A0A1-AEEB4E8AE47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d610656-f6da-46b1-9092-422d3feedac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A6B1D21-9451-4AB2-8565-E2336E70E3F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D1A5EFE-D154-409E-A6F8-9542AB0787F9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13051</TotalTime>
  <Words>296</Words>
  <Application>Microsoft Office PowerPoint</Application>
  <PresentationFormat>Custom</PresentationFormat>
  <Paragraphs>35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</dc:creator>
  <cp:lastModifiedBy>anime love</cp:lastModifiedBy>
  <cp:revision>48</cp:revision>
  <dcterms:created xsi:type="dcterms:W3CDTF">2012-11-19T15:27:41Z</dcterms:created>
  <dcterms:modified xsi:type="dcterms:W3CDTF">2020-04-28T01:54:08Z</dcterms:modified>
</cp:coreProperties>
</file>