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734" r:id="rId4"/>
  </p:sldMasterIdLst>
  <p:notesMasterIdLst>
    <p:notesMasterId r:id="rId36"/>
  </p:notesMasterIdLst>
  <p:handoutMasterIdLst>
    <p:handoutMasterId r:id="rId37"/>
  </p:handoutMasterIdLst>
  <p:sldIdLst>
    <p:sldId id="256" r:id="rId5"/>
    <p:sldId id="343" r:id="rId6"/>
    <p:sldId id="344" r:id="rId7"/>
    <p:sldId id="345" r:id="rId8"/>
    <p:sldId id="357" r:id="rId9"/>
    <p:sldId id="358" r:id="rId10"/>
    <p:sldId id="359" r:id="rId11"/>
    <p:sldId id="360" r:id="rId12"/>
    <p:sldId id="346" r:id="rId13"/>
    <p:sldId id="362" r:id="rId14"/>
    <p:sldId id="371" r:id="rId15"/>
    <p:sldId id="374" r:id="rId16"/>
    <p:sldId id="363" r:id="rId17"/>
    <p:sldId id="347" r:id="rId18"/>
    <p:sldId id="364" r:id="rId19"/>
    <p:sldId id="372" r:id="rId20"/>
    <p:sldId id="375" r:id="rId21"/>
    <p:sldId id="365" r:id="rId22"/>
    <p:sldId id="366" r:id="rId23"/>
    <p:sldId id="367" r:id="rId24"/>
    <p:sldId id="349" r:id="rId25"/>
    <p:sldId id="361" r:id="rId26"/>
    <p:sldId id="350" r:id="rId27"/>
    <p:sldId id="373" r:id="rId28"/>
    <p:sldId id="351" r:id="rId29"/>
    <p:sldId id="353" r:id="rId30"/>
    <p:sldId id="370" r:id="rId31"/>
    <p:sldId id="354" r:id="rId32"/>
    <p:sldId id="369" r:id="rId33"/>
    <p:sldId id="355" r:id="rId34"/>
    <p:sldId id="368"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6D4AD"/>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652" autoAdjust="0"/>
  </p:normalViewPr>
  <p:slideViewPr>
    <p:cSldViewPr snapToGrid="0">
      <p:cViewPr>
        <p:scale>
          <a:sx n="100" d="100"/>
          <a:sy n="100" d="100"/>
        </p:scale>
        <p:origin x="288" y="12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4/27/2020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‹Nº›</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4/27/2020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‹Nº›</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5"/>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2124740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14</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5"/>
          </p:nvPr>
        </p:nvSpPr>
        <p:spPr/>
        <p:txBody>
          <a:bodyPr/>
          <a:lstStyle/>
          <a:p>
            <a:fld id="{A6446FAC-226B-4115-960C-7B2E97248D67}" type="slidenum">
              <a:rPr lang="en-US" altLang="en-US" smtClean="0"/>
              <a:pPr/>
              <a:t>15</a:t>
            </a:fld>
            <a:endParaRPr lang="en-US" altLang="en-US"/>
          </a:p>
        </p:txBody>
      </p:sp>
    </p:spTree>
    <p:extLst>
      <p:ext uri="{BB962C8B-B14F-4D97-AF65-F5344CB8AC3E}">
        <p14:creationId xmlns:p14="http://schemas.microsoft.com/office/powerpoint/2010/main" val="1794326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21</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23</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25</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Detailed design:</a:t>
            </a:r>
          </a:p>
          <a:p>
            <a:r>
              <a:rPr lang="en-US" dirty="0"/>
              <a:t>6.1. Minimal class diagram. Identify the design patterns used (one or more slides).</a:t>
            </a:r>
          </a:p>
          <a:p>
            <a:r>
              <a:rPr lang="en-US" dirty="0"/>
              <a:t>6.2. State machine for the main control object or the most important object of the implemented uses cases (one or more slides).</a:t>
            </a:r>
          </a:p>
          <a:p>
            <a:r>
              <a:rPr lang="en-US" dirty="0"/>
              <a:t>6.3. Main algorithm used related to an implemented use case described above (one or more slides).</a:t>
            </a:r>
          </a:p>
          <a:p>
            <a:endParaRPr lang="en-US" dirty="0"/>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26</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446FAC-226B-4115-960C-7B2E97248D67}" type="slidenum">
              <a:rPr kumimoji="0" lang="en-US" alt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alt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9931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28</a:t>
            </a:fld>
            <a:endParaRPr lang="en-US" altLang="en-US"/>
          </a:p>
        </p:txBody>
      </p:sp>
    </p:spTree>
    <p:extLst>
      <p:ext uri="{BB962C8B-B14F-4D97-AF65-F5344CB8AC3E}">
        <p14:creationId xmlns:p14="http://schemas.microsoft.com/office/powerpoint/2010/main" val="3456894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29</a:t>
            </a:fld>
            <a:endParaRPr lang="en-US" altLang="en-US"/>
          </a:p>
        </p:txBody>
      </p:sp>
    </p:spTree>
    <p:extLst>
      <p:ext uri="{BB962C8B-B14F-4D97-AF65-F5344CB8AC3E}">
        <p14:creationId xmlns:p14="http://schemas.microsoft.com/office/powerpoint/2010/main" val="3900546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30</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31</a:t>
            </a:fld>
            <a:endParaRPr lang="en-US" altLang="en-US"/>
          </a:p>
        </p:txBody>
      </p:sp>
    </p:spTree>
    <p:extLst>
      <p:ext uri="{BB962C8B-B14F-4D97-AF65-F5344CB8AC3E}">
        <p14:creationId xmlns:p14="http://schemas.microsoft.com/office/powerpoint/2010/main" val="2990782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Project Management (schedule for entire semester) (one slide; Gantt Chart).</a:t>
            </a:r>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4</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446FAC-226B-4115-960C-7B2E97248D67}" type="slidenum">
              <a:rPr kumimoji="0" lang="en-US" alt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alt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07648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6</a:t>
            </a:fld>
            <a:endParaRPr lang="en-US" altLang="en-US"/>
          </a:p>
        </p:txBody>
      </p:sp>
    </p:spTree>
    <p:extLst>
      <p:ext uri="{BB962C8B-B14F-4D97-AF65-F5344CB8AC3E}">
        <p14:creationId xmlns:p14="http://schemas.microsoft.com/office/powerpoint/2010/main" val="3996686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7</a:t>
            </a:fld>
            <a:endParaRPr lang="en-US" altLang="en-US"/>
          </a:p>
        </p:txBody>
      </p:sp>
    </p:spTree>
    <p:extLst>
      <p:ext uri="{BB962C8B-B14F-4D97-AF65-F5344CB8AC3E}">
        <p14:creationId xmlns:p14="http://schemas.microsoft.com/office/powerpoint/2010/main" val="3740544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446FAC-226B-4115-960C-7B2E97248D67}" type="slidenum">
              <a:rPr kumimoji="0" lang="en-US" alt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4535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9</a:t>
            </a:fld>
            <a:endParaRPr lang="en-US" altLang="en-US"/>
          </a:p>
        </p:txBody>
      </p:sp>
    </p:spTree>
    <p:extLst>
      <p:ext uri="{BB962C8B-B14F-4D97-AF65-F5344CB8AC3E}">
        <p14:creationId xmlns:p14="http://schemas.microsoft.com/office/powerpoint/2010/main" val="955595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62" name="Picture 2" descr="\\DROBO-FS\QuickDrops\JB\PPTX NG\Droplets\LightingOverlay.png"/>
          <p:cNvPicPr>
            <a:picLocks noChangeAspect="1" noChangeArrowheads="1"/>
          </p:cNvPicPr>
          <p:nvPr/>
        </p:nvPicPr>
        <p:blipFill>
          <a:blip r:embed="rId2">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66" name="Group 65"/>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67"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68"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9"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0"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71"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2"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3"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4"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5"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6"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7"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8"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9"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0"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1"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2"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3"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4"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5"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6"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7"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8"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9"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0"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1"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2"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3"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4"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5"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96"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7"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8"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9"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0"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1"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2"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3"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4"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5"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6"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7"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08"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9"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0"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1"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2"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3"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4"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5"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6"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7"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8"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9"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0"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900238" y="1122363"/>
            <a:ext cx="6593681" cy="2387600"/>
          </a:xfrm>
        </p:spPr>
        <p:txBody>
          <a:bodyPr anchor="b">
            <a:normAutofit/>
          </a:bodyPr>
          <a:lstStyle>
            <a:lvl1pPr algn="l">
              <a:defRPr sz="48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900238" y="3602038"/>
            <a:ext cx="6593681"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5801052" y="5410202"/>
            <a:ext cx="2057400" cy="365125"/>
          </a:xfrm>
        </p:spPr>
        <p:txBody>
          <a:bodyPr/>
          <a:lstStyle/>
          <a:p>
            <a:pPr>
              <a:defRPr/>
            </a:pPr>
            <a:fld id="{B9BB3EB8-314F-4CE3-939A-F78A6BE43B76}" type="datetime1">
              <a:rPr lang="en-US" smtClean="0"/>
              <a:pPr>
                <a:defRPr/>
              </a:pPr>
              <a:t>4/27/2020</a:t>
            </a:fld>
            <a:endParaRPr lang="en-US"/>
          </a:p>
        </p:txBody>
      </p:sp>
      <p:sp>
        <p:nvSpPr>
          <p:cNvPr id="5" name="Footer Placeholder 4"/>
          <p:cNvSpPr>
            <a:spLocks noGrp="1"/>
          </p:cNvSpPr>
          <p:nvPr>
            <p:ph type="ftr" sz="quarter" idx="11"/>
          </p:nvPr>
        </p:nvSpPr>
        <p:spPr>
          <a:xfrm>
            <a:off x="1900237" y="5410202"/>
            <a:ext cx="3843665" cy="365125"/>
          </a:xfrm>
        </p:spPr>
        <p:txBody>
          <a:bodyPr/>
          <a:lstStyle/>
          <a:p>
            <a:pPr>
              <a:defRPr/>
            </a:pPr>
            <a:endParaRPr lang="en-US"/>
          </a:p>
        </p:txBody>
      </p:sp>
      <p:sp>
        <p:nvSpPr>
          <p:cNvPr id="6" name="Slide Number Placeholder 5"/>
          <p:cNvSpPr>
            <a:spLocks noGrp="1"/>
          </p:cNvSpPr>
          <p:nvPr>
            <p:ph type="sldNum" sz="quarter" idx="12"/>
          </p:nvPr>
        </p:nvSpPr>
        <p:spPr>
          <a:xfrm>
            <a:off x="7915603" y="5410200"/>
            <a:ext cx="578317" cy="365125"/>
          </a:xfrm>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25039433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56058" y="4304665"/>
            <a:ext cx="7434266" cy="819355"/>
          </a:xfrm>
        </p:spPr>
        <p:txBody>
          <a:bodyPr anchor="b">
            <a:normAutofit/>
          </a:bodyPr>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856058" y="606426"/>
            <a:ext cx="7434266" cy="3299778"/>
          </a:xfrm>
          <a:prstGeom prst="round2DiagRect">
            <a:avLst>
              <a:gd name="adj1" fmla="val 5101"/>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s-ES"/>
              <a:t>Haga clic en el icono para agregar una imagen</a:t>
            </a:r>
            <a:endParaRPr lang="en-US" dirty="0"/>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27200135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36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856058" y="4419600"/>
            <a:ext cx="7428344"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5248541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748429"/>
          </a:xfrm>
        </p:spPr>
        <p:txBody>
          <a:bodyPr anchor="ctr">
            <a:normAutofit/>
          </a:bodyPr>
          <a:lstStyle>
            <a:lvl1pPr>
              <a:defRPr sz="36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4" name="Text Placeholder 3"/>
          <p:cNvSpPr>
            <a:spLocks noGrp="1"/>
          </p:cNvSpPr>
          <p:nvPr>
            <p:ph type="body" sz="half" idx="2"/>
          </p:nvPr>
        </p:nvSpPr>
        <p:spPr>
          <a:xfrm>
            <a:off x="856058" y="4309919"/>
            <a:ext cx="74295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12B113F0-A774-4A14-AA2C-3A403885806F}" type="slidenum">
              <a:rPr lang="en-US" altLang="en-US" smtClean="0"/>
              <a:pPr/>
              <a:t>‹Nº›</a:t>
            </a:fld>
            <a:endParaRPr lang="en-US" altLang="en-US"/>
          </a:p>
        </p:txBody>
      </p:sp>
      <p:sp>
        <p:nvSpPr>
          <p:cNvPr id="52" name="TextBox 51"/>
          <p:cNvSpPr txBox="1"/>
          <p:nvPr/>
        </p:nvSpPr>
        <p:spPr>
          <a:xfrm>
            <a:off x="696579" y="718458"/>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53" name="TextBox 52"/>
          <p:cNvSpPr txBox="1"/>
          <p:nvPr/>
        </p:nvSpPr>
        <p:spPr>
          <a:xfrm>
            <a:off x="7817473" y="2764972"/>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Tree>
    <p:extLst>
      <p:ext uri="{BB962C8B-B14F-4D97-AF65-F5344CB8AC3E}">
        <p14:creationId xmlns:p14="http://schemas.microsoft.com/office/powerpoint/2010/main" val="4116461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856058" y="2134042"/>
            <a:ext cx="7429501" cy="2511835"/>
          </a:xfrm>
        </p:spPr>
        <p:txBody>
          <a:bodyPr anchor="b">
            <a:normAutofit/>
          </a:bodyPr>
          <a:lstStyle>
            <a:lvl1pPr>
              <a:defRPr sz="36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856023" y="4657655"/>
            <a:ext cx="7428379"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25987170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856060" y="609600"/>
            <a:ext cx="7429499" cy="1905000"/>
          </a:xfrm>
        </p:spPr>
        <p:txBody>
          <a:bodyPr/>
          <a:lstStyle/>
          <a:p>
            <a:r>
              <a:rPr lang="es-ES"/>
              <a:t>Haga clic para modificar el estilo de título del patrón</a:t>
            </a:r>
            <a:endParaRPr lang="en-US" dirty="0"/>
          </a:p>
        </p:txBody>
      </p:sp>
      <p:sp>
        <p:nvSpPr>
          <p:cNvPr id="7" name="Text Placeholder 2"/>
          <p:cNvSpPr>
            <a:spLocks noGrp="1"/>
          </p:cNvSpPr>
          <p:nvPr>
            <p:ph type="body" idx="1"/>
          </p:nvPr>
        </p:nvSpPr>
        <p:spPr>
          <a:xfrm>
            <a:off x="856058" y="2674463"/>
            <a:ext cx="2397674"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8" name="Text Placeholder 3"/>
          <p:cNvSpPr>
            <a:spLocks noGrp="1"/>
          </p:cNvSpPr>
          <p:nvPr>
            <p:ph type="body" sz="half" idx="15"/>
          </p:nvPr>
        </p:nvSpPr>
        <p:spPr>
          <a:xfrm>
            <a:off x="856059" y="3360263"/>
            <a:ext cx="2396432"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9" name="Text Placeholder 4"/>
          <p:cNvSpPr>
            <a:spLocks noGrp="1"/>
          </p:cNvSpPr>
          <p:nvPr>
            <p:ph type="body" sz="quarter" idx="3"/>
          </p:nvPr>
        </p:nvSpPr>
        <p:spPr>
          <a:xfrm>
            <a:off x="3386075" y="2677635"/>
            <a:ext cx="2388289"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0" name="Text Placeholder 3"/>
          <p:cNvSpPr>
            <a:spLocks noGrp="1"/>
          </p:cNvSpPr>
          <p:nvPr>
            <p:ph type="body" sz="half" idx="16"/>
          </p:nvPr>
        </p:nvSpPr>
        <p:spPr>
          <a:xfrm>
            <a:off x="3386075" y="3363435"/>
            <a:ext cx="238895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25622019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856059" y="609600"/>
            <a:ext cx="7429499" cy="1905000"/>
          </a:xfrm>
        </p:spPr>
        <p:txBody>
          <a:bodyPr/>
          <a:lstStyle/>
          <a:p>
            <a:r>
              <a:rPr lang="es-ES"/>
              <a:t>Haga clic para modificar el estilo de título del patrón</a:t>
            </a:r>
            <a:endParaRPr lang="en-US" dirty="0"/>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s-ES"/>
              <a:t>Haga clic en el icono para agregar una imagen</a:t>
            </a:r>
            <a:endParaRPr lang="en-US" dirty="0"/>
          </a:p>
        </p:txBody>
      </p:sp>
      <p:sp>
        <p:nvSpPr>
          <p:cNvPr id="21" name="Text Placeholder 3"/>
          <p:cNvSpPr>
            <a:spLocks noGrp="1"/>
          </p:cNvSpPr>
          <p:nvPr>
            <p:ph type="body" sz="half" idx="18"/>
          </p:nvPr>
        </p:nvSpPr>
        <p:spPr>
          <a:xfrm>
            <a:off x="856060" y="4980859"/>
            <a:ext cx="239643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3" name="Picture Placeholder 2"/>
          <p:cNvSpPr>
            <a:spLocks noGrp="1" noChangeAspect="1"/>
          </p:cNvSpPr>
          <p:nvPr>
            <p:ph type="pic" idx="21"/>
          </p:nvPr>
        </p:nvSpPr>
        <p:spPr>
          <a:xfrm>
            <a:off x="3366790"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s-ES"/>
              <a:t>Haga clic en el icono para agregar una imagen</a:t>
            </a:r>
            <a:endParaRPr lang="en-US" dirty="0"/>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6" name="Picture Placeholder 2"/>
          <p:cNvSpPr>
            <a:spLocks noGrp="1" noChangeAspect="1"/>
          </p:cNvSpPr>
          <p:nvPr>
            <p:ph type="pic" idx="22"/>
          </p:nvPr>
        </p:nvSpPr>
        <p:spPr>
          <a:xfrm>
            <a:off x="5889332"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s-ES"/>
              <a:t>Haga clic en el icono para agregar una imagen</a:t>
            </a:r>
            <a:endParaRPr lang="en-US" dirty="0"/>
          </a:p>
        </p:txBody>
      </p:sp>
      <p:sp>
        <p:nvSpPr>
          <p:cNvPr id="27" name="Text Placeholder 3"/>
          <p:cNvSpPr>
            <a:spLocks noGrp="1"/>
          </p:cNvSpPr>
          <p:nvPr>
            <p:ph type="body" sz="half" idx="20"/>
          </p:nvPr>
        </p:nvSpPr>
        <p:spPr>
          <a:xfrm>
            <a:off x="5889332" y="4980855"/>
            <a:ext cx="2396226"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4" name="Footer Placeholder 3"/>
          <p:cNvSpPr>
            <a:spLocks noGrp="1"/>
          </p:cNvSpPr>
          <p:nvPr>
            <p:ph type="ftr" sz="quarter" idx="11"/>
          </p:nvPr>
        </p:nvSpPr>
        <p:spPr/>
        <p:txBody>
          <a:bodyPr/>
          <a:lstStyle>
            <a:lvl1pPr>
              <a:defRPr cap="all" baseline="0"/>
            </a:lvl1pPr>
          </a:lstStyle>
          <a:p>
            <a:pPr>
              <a:defRPr/>
            </a:pPr>
            <a:endParaRPr lang="en-US"/>
          </a:p>
        </p:txBody>
      </p:sp>
      <p:sp>
        <p:nvSpPr>
          <p:cNvPr id="5" name="Slide Number Placeholder 4"/>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980693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3919191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0"/>
            <a:ext cx="1503758" cy="5181601"/>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56057" y="609600"/>
            <a:ext cx="5811443" cy="5181601"/>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3720874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47" name="Title 1"/>
          <p:cNvSpPr>
            <a:spLocks noGrp="1"/>
          </p:cNvSpPr>
          <p:nvPr>
            <p:ph type="title"/>
          </p:nvPr>
        </p:nvSpPr>
        <p:spPr>
          <a:xfrm>
            <a:off x="856060" y="618518"/>
            <a:ext cx="7429499" cy="1478570"/>
          </a:xfrm>
        </p:spPr>
        <p:txBody>
          <a:bodyPr/>
          <a:lstStyle/>
          <a:p>
            <a:r>
              <a:rPr lang="es-ES"/>
              <a:t>Haga clic para modificar el estilo de título del patrón</a:t>
            </a:r>
            <a:endParaRPr lang="en-US" dirty="0"/>
          </a:p>
        </p:txBody>
      </p:sp>
      <p:sp>
        <p:nvSpPr>
          <p:cNvPr id="48" name="Content Placeholder 2"/>
          <p:cNvSpPr>
            <a:spLocks noGrp="1"/>
          </p:cNvSpPr>
          <p:nvPr>
            <p:ph idx="1"/>
          </p:nvPr>
        </p:nvSpPr>
        <p:spPr>
          <a:xfrm>
            <a:off x="856060" y="2249487"/>
            <a:ext cx="7429499" cy="354171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9" name="Date Placeholder 3"/>
          <p:cNvSpPr>
            <a:spLocks noGrp="1"/>
          </p:cNvSpPr>
          <p:nvPr>
            <p:ph type="dt" sz="half" idx="10"/>
          </p:nvPr>
        </p:nvSpPr>
        <p:spPr>
          <a:xfrm>
            <a:off x="5592691" y="5883277"/>
            <a:ext cx="2057400" cy="365125"/>
          </a:xfrm>
        </p:spPr>
        <p:txBody>
          <a:bodyPr/>
          <a:lstStyle/>
          <a:p>
            <a:pPr>
              <a:defRPr/>
            </a:pPr>
            <a:fld id="{B9BB3EB8-314F-4CE3-939A-F78A6BE43B76}" type="datetime1">
              <a:rPr lang="en-US" smtClean="0"/>
              <a:pPr>
                <a:defRPr/>
              </a:pPr>
              <a:t>4/27/2020</a:t>
            </a:fld>
            <a:endParaRPr lang="en-US"/>
          </a:p>
        </p:txBody>
      </p:sp>
      <p:sp>
        <p:nvSpPr>
          <p:cNvPr id="50" name="Footer Placeholder 4"/>
          <p:cNvSpPr>
            <a:spLocks noGrp="1"/>
          </p:cNvSpPr>
          <p:nvPr>
            <p:ph type="ftr" sz="quarter" idx="11"/>
          </p:nvPr>
        </p:nvSpPr>
        <p:spPr>
          <a:xfrm>
            <a:off x="856059" y="5883276"/>
            <a:ext cx="4679482" cy="365125"/>
          </a:xfrm>
        </p:spPr>
        <p:txBody>
          <a:bodyPr/>
          <a:lstStyle/>
          <a:p>
            <a:pPr>
              <a:defRPr/>
            </a:pPr>
            <a:endParaRPr lang="en-US"/>
          </a:p>
        </p:txBody>
      </p:sp>
      <p:sp>
        <p:nvSpPr>
          <p:cNvPr id="51" name="Slide Number Placeholder 5"/>
          <p:cNvSpPr>
            <a:spLocks noGrp="1"/>
          </p:cNvSpPr>
          <p:nvPr>
            <p:ph type="sldNum" sz="quarter" idx="12"/>
          </p:nvPr>
        </p:nvSpPr>
        <p:spPr>
          <a:xfrm>
            <a:off x="7707241" y="5883275"/>
            <a:ext cx="578317" cy="365125"/>
          </a:xfrm>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4105419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7"/>
            <a:ext cx="7429500" cy="2852737"/>
          </a:xfrm>
        </p:spPr>
        <p:txBody>
          <a:bodyPr anchor="b">
            <a:normAutofit/>
          </a:bodyPr>
          <a:lstStyle>
            <a:lvl1pPr>
              <a:defRPr sz="36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2660367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56058" y="2249486"/>
            <a:ext cx="3658792" cy="354171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29151" y="2249486"/>
            <a:ext cx="3656408" cy="354171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210173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7"/>
            <a:ext cx="7429500" cy="1477961"/>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078902" y="2249486"/>
            <a:ext cx="3435949"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56058" y="3073398"/>
            <a:ext cx="3658793" cy="271780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851992" y="2249485"/>
            <a:ext cx="3433565"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4629150" y="3073398"/>
            <a:ext cx="3656408" cy="271780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719261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2859960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2961259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60029" y="609601"/>
            <a:ext cx="2892028" cy="1639884"/>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67150" y="592666"/>
            <a:ext cx="4418407" cy="5198534"/>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60029" y="2249486"/>
            <a:ext cx="2892028"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3433117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56061" y="609600"/>
            <a:ext cx="3753962" cy="1639886"/>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4832866" y="609600"/>
            <a:ext cx="3452693" cy="5181602"/>
          </a:xfrm>
          <a:prstGeom prst="round2DiagRect">
            <a:avLst>
              <a:gd name="adj1" fmla="val 6074"/>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defRPr lang="en-US" sz="3200"/>
            </a:lvl1pPr>
          </a:lstStyle>
          <a:p>
            <a:pPr marL="0" lvl="0" indent="0">
              <a:buNone/>
            </a:pPr>
            <a:r>
              <a:rPr lang="es-ES"/>
              <a:t>Haga clic en el icono para agregar una imagen</a:t>
            </a:r>
            <a:endParaRPr lang="en-US" dirty="0"/>
          </a:p>
        </p:txBody>
      </p:sp>
      <p:sp>
        <p:nvSpPr>
          <p:cNvPr id="4" name="Text Placeholder 3"/>
          <p:cNvSpPr>
            <a:spLocks noGrp="1"/>
          </p:cNvSpPr>
          <p:nvPr>
            <p:ph type="body" sz="half" idx="2"/>
          </p:nvPr>
        </p:nvSpPr>
        <p:spPr>
          <a:xfrm>
            <a:off x="856059" y="2249486"/>
            <a:ext cx="3753964"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pPr>
              <a:defRPr/>
            </a:pPr>
            <a:fld id="{B9BB3EB8-314F-4CE3-939A-F78A6BE43B76}" type="datetime1">
              <a:rPr lang="en-US" smtClean="0"/>
              <a:pPr>
                <a:defRPr/>
              </a:pPr>
              <a:t>4/27/2020</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1045149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9041774" cy="6858001"/>
            <a:chOff x="-14288" y="0"/>
            <a:chExt cx="9041774"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8352798"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856060" y="618518"/>
            <a:ext cx="7429499"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56060" y="2249487"/>
            <a:ext cx="7429499" cy="3541714"/>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592691" y="5883277"/>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fld id="{B9BB3EB8-314F-4CE3-939A-F78A6BE43B76}" type="datetime1">
              <a:rPr lang="en-US" smtClean="0"/>
              <a:pPr>
                <a:defRPr/>
              </a:pPr>
              <a:t>4/27/2020</a:t>
            </a:fld>
            <a:endParaRPr lang="en-US"/>
          </a:p>
        </p:txBody>
      </p:sp>
      <p:sp>
        <p:nvSpPr>
          <p:cNvPr id="5" name="Footer Placeholder 4"/>
          <p:cNvSpPr>
            <a:spLocks noGrp="1"/>
          </p:cNvSpPr>
          <p:nvPr>
            <p:ph type="ftr" sz="quarter" idx="3"/>
          </p:nvPr>
        </p:nvSpPr>
        <p:spPr>
          <a:xfrm>
            <a:off x="856059" y="5883276"/>
            <a:ext cx="4679482"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7707241" y="5883275"/>
            <a:ext cx="578317"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12B113F0-A774-4A14-AA2C-3A403885806F}" type="slidenum">
              <a:rPr lang="en-US" altLang="en-US" smtClean="0"/>
              <a:pPr/>
              <a:t>‹Nº›</a:t>
            </a:fld>
            <a:endParaRPr lang="en-US" altLang="en-US"/>
          </a:p>
        </p:txBody>
      </p:sp>
    </p:spTree>
    <p:extLst>
      <p:ext uri="{BB962C8B-B14F-4D97-AF65-F5344CB8AC3E}">
        <p14:creationId xmlns:p14="http://schemas.microsoft.com/office/powerpoint/2010/main" val="105721590"/>
      </p:ext>
    </p:extLst>
  </p:cSld>
  <p:clrMap bg1="dk1" tx1="lt1" bg2="dk2" tx2="lt2" accent1="accent1" accent2="accent2" accent3="accent3" accent4="accent4" accent5="accent5" accent6="accent6" hlink="hlink" folHlink="folHlink"/>
  <p:sldLayoutIdLst>
    <p:sldLayoutId id="2147484735" r:id="rId1"/>
    <p:sldLayoutId id="2147484736" r:id="rId2"/>
    <p:sldLayoutId id="2147484737" r:id="rId3"/>
    <p:sldLayoutId id="2147484738" r:id="rId4"/>
    <p:sldLayoutId id="2147484739" r:id="rId5"/>
    <p:sldLayoutId id="2147484740" r:id="rId6"/>
    <p:sldLayoutId id="2147484741" r:id="rId7"/>
    <p:sldLayoutId id="2147484742" r:id="rId8"/>
    <p:sldLayoutId id="2147484743" r:id="rId9"/>
    <p:sldLayoutId id="2147484744" r:id="rId10"/>
    <p:sldLayoutId id="2147484745" r:id="rId11"/>
    <p:sldLayoutId id="2147484746" r:id="rId12"/>
    <p:sldLayoutId id="2147484747" r:id="rId13"/>
    <p:sldLayoutId id="2147484748" r:id="rId14"/>
    <p:sldLayoutId id="2147484749" r:id="rId15"/>
    <p:sldLayoutId id="2147484750" r:id="rId16"/>
    <p:sldLayoutId id="2147484751"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31.xml.rels><?xml version="1.0" encoding="UTF-8" standalone="yes"?>
<Relationships xmlns="http://schemas.openxmlformats.org/package/2006/relationships"><Relationship Id="rId3" Type="http://schemas.openxmlformats.org/officeDocument/2006/relationships/hyperlink" Target="mailto:egil023@fiu.edu"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mailto:ejere004@fiu.edu"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66000">
              <a:srgbClr val="75E4F8"/>
            </a:gs>
            <a:gs pos="0">
              <a:schemeClr val="bg2">
                <a:tint val="98000"/>
                <a:hueMod val="94000"/>
                <a:satMod val="148000"/>
                <a:lumMod val="150000"/>
              </a:schemeClr>
            </a:gs>
            <a:gs pos="100000">
              <a:schemeClr val="bg2">
                <a:shade val="92000"/>
                <a:hueMod val="104000"/>
                <a:satMod val="140000"/>
                <a:lumMod val="68000"/>
              </a:schemeClr>
            </a:gs>
          </a:gsLst>
          <a:lin ang="5040000" scaled="0"/>
        </a:gradFill>
        <a:effectLst/>
      </p:bgPr>
    </p:bg>
    <p:spTree>
      <p:nvGrpSpPr>
        <p:cNvPr id="1" name=""/>
        <p:cNvGrpSpPr/>
        <p:nvPr/>
      </p:nvGrpSpPr>
      <p:grpSpPr>
        <a:xfrm>
          <a:off x="0" y="0"/>
          <a:ext cx="0" cy="0"/>
          <a:chOff x="0" y="0"/>
          <a:chExt cx="0" cy="0"/>
        </a:xfrm>
      </p:grpSpPr>
      <p:sp>
        <p:nvSpPr>
          <p:cNvPr id="20482" name="Title 1"/>
          <p:cNvSpPr>
            <a:spLocks noGrp="1"/>
          </p:cNvSpPr>
          <p:nvPr>
            <p:ph type="ctrTitle"/>
          </p:nvPr>
        </p:nvSpPr>
        <p:spPr>
          <a:xfrm>
            <a:off x="1487455" y="2992548"/>
            <a:ext cx="7223449" cy="2627768"/>
          </a:xfrm>
        </p:spPr>
        <p:txBody>
          <a:bodyPr>
            <a:normAutofit fontScale="90000"/>
          </a:bodyPr>
          <a:lstStyle/>
          <a:p>
            <a:pPr algn="ctr"/>
            <a:r>
              <a:rPr lang="en-US" altLang="en-US" dirty="0">
                <a:ea typeface="ＭＳ Ｐゴシック"/>
                <a:cs typeface="+mj-lt"/>
              </a:rPr>
              <a:t>Tide aware at coral gables</a:t>
            </a:r>
            <a:br>
              <a:rPr lang="en-US" altLang="en-US" dirty="0">
                <a:ea typeface="ＭＳ Ｐゴシック"/>
                <a:cs typeface="+mj-lt"/>
              </a:rPr>
            </a:br>
            <a:r>
              <a:rPr lang="en-US" altLang="en-US" dirty="0">
                <a:ea typeface="ＭＳ Ｐゴシック"/>
                <a:cs typeface="+mj-lt"/>
              </a:rPr>
              <a:t> </a:t>
            </a:r>
            <a:br>
              <a:rPr lang="en-US" altLang="en-US" dirty="0">
                <a:ea typeface="ＭＳ Ｐゴシック"/>
                <a:cs typeface="+mj-lt"/>
              </a:rPr>
            </a:br>
            <a:r>
              <a:rPr lang="en-US" altLang="en-US" sz="2800" dirty="0">
                <a:ea typeface="ＭＳ Ｐゴシック"/>
                <a:cs typeface="+mj-lt"/>
              </a:rPr>
              <a:t>Team Member(s): Edward </a:t>
            </a:r>
            <a:r>
              <a:rPr lang="en-US" altLang="en-US" sz="2800" dirty="0" err="1">
                <a:ea typeface="ＭＳ Ｐゴシック"/>
                <a:cs typeface="+mj-lt"/>
              </a:rPr>
              <a:t>gil</a:t>
            </a:r>
            <a:br>
              <a:rPr lang="en-US" altLang="en-US" sz="2800" dirty="0">
                <a:ea typeface="ＭＳ Ｐゴシック"/>
                <a:cs typeface="+mj-lt"/>
              </a:rPr>
            </a:br>
            <a:r>
              <a:rPr lang="en-US" altLang="en-US" sz="2800" dirty="0">
                <a:ea typeface="ＭＳ Ｐゴシック"/>
                <a:cs typeface="+mj-lt"/>
              </a:rPr>
              <a:t>                        </a:t>
            </a:r>
            <a:r>
              <a:rPr lang="en-US" altLang="en-US" sz="2800" dirty="0" err="1">
                <a:ea typeface="ＭＳ Ｐゴシック"/>
                <a:cs typeface="+mj-lt"/>
              </a:rPr>
              <a:t>eric</a:t>
            </a:r>
            <a:r>
              <a:rPr lang="en-US" altLang="en-US" sz="2800" dirty="0">
                <a:ea typeface="ＭＳ Ｐゴシック"/>
                <a:cs typeface="+mj-lt"/>
              </a:rPr>
              <a:t> </a:t>
            </a:r>
            <a:r>
              <a:rPr lang="en-US" altLang="en-US" sz="2800" dirty="0" err="1">
                <a:ea typeface="ＭＳ Ｐゴシック"/>
                <a:cs typeface="+mj-lt"/>
              </a:rPr>
              <a:t>jerez</a:t>
            </a:r>
            <a:br>
              <a:rPr lang="en-US" altLang="en-US" sz="2800" dirty="0">
                <a:ea typeface="ＭＳ Ｐゴシック"/>
                <a:cs typeface="+mj-lt"/>
              </a:rPr>
            </a:br>
            <a:r>
              <a:rPr lang="en-US" altLang="en-US" sz="2800" dirty="0">
                <a:ea typeface="ＭＳ Ｐゴシック"/>
                <a:cs typeface="+mj-lt"/>
              </a:rPr>
              <a:t>Product Owner(s): Austin </a:t>
            </a:r>
            <a:r>
              <a:rPr lang="en-US" altLang="en-US" sz="2800" dirty="0" err="1">
                <a:ea typeface="ＭＳ Ｐゴシック"/>
                <a:cs typeface="+mj-lt"/>
              </a:rPr>
              <a:t>Pezoldt</a:t>
            </a:r>
            <a:br>
              <a:rPr lang="en-US" altLang="en-US" sz="2800" dirty="0">
                <a:ea typeface="ＭＳ Ｐゴシック"/>
                <a:cs typeface="+mj-lt"/>
              </a:rPr>
            </a:br>
            <a:r>
              <a:rPr lang="en-US" altLang="en-US" sz="2800" dirty="0">
                <a:ea typeface="ＭＳ Ｐゴシック"/>
                <a:cs typeface="+mj-lt"/>
              </a:rPr>
              <a:t>                 Professor: Masoud </a:t>
            </a:r>
            <a:r>
              <a:rPr lang="en-US" altLang="en-US" sz="2800" dirty="0" err="1">
                <a:ea typeface="ＭＳ Ｐゴシック"/>
                <a:cs typeface="+mj-lt"/>
              </a:rPr>
              <a:t>Sadjadi</a:t>
            </a:r>
            <a:br>
              <a:rPr lang="en-US" altLang="en-US" sz="2800" dirty="0">
                <a:ea typeface="ＭＳ Ｐゴシック"/>
                <a:cs typeface="+mj-lt"/>
              </a:rPr>
            </a:br>
            <a:br>
              <a:rPr lang="en-US" altLang="en-US" dirty="0">
                <a:ea typeface="ＭＳ Ｐゴシック" pitchFamily="34" charset="-128"/>
              </a:rPr>
            </a:br>
            <a:r>
              <a:rPr lang="en-US" altLang="en-US" sz="1800" dirty="0">
                <a:ea typeface="ＭＳ Ｐゴシック"/>
              </a:rPr>
              <a:t>School of Computing and Information Sciences</a:t>
            </a:r>
            <a:br>
              <a:rPr lang="en-US" altLang="en-US" sz="1800" dirty="0">
                <a:ea typeface="ＭＳ Ｐゴシック" pitchFamily="34" charset="-128"/>
              </a:rPr>
            </a:br>
            <a:r>
              <a:rPr lang="en-US" altLang="en-US" sz="1800" dirty="0">
                <a:ea typeface="ＭＳ Ｐゴシック"/>
              </a:rPr>
              <a:t>Florida International University</a:t>
            </a:r>
            <a:endParaRPr lang="en-US" altLang="en-US" dirty="0">
              <a:ea typeface="ＭＳ Ｐゴシック"/>
            </a:endParaRPr>
          </a:p>
        </p:txBody>
      </p:sp>
      <p:sp>
        <p:nvSpPr>
          <p:cNvPr id="20483" name="Subtitle 2"/>
          <p:cNvSpPr>
            <a:spLocks noGrp="1"/>
          </p:cNvSpPr>
          <p:nvPr>
            <p:ph type="subTitle" idx="1"/>
          </p:nvPr>
        </p:nvSpPr>
        <p:spPr>
          <a:xfrm>
            <a:off x="6726814" y="6376985"/>
            <a:ext cx="2577975" cy="583480"/>
          </a:xfrm>
        </p:spPr>
        <p:txBody>
          <a:bodyPr/>
          <a:lstStyle/>
          <a:p>
            <a:pPr algn="ctr"/>
            <a:r>
              <a:rPr lang="en-US" altLang="en-US" dirty="0">
                <a:solidFill>
                  <a:srgbClr val="FFFFFF"/>
                </a:solidFill>
                <a:ea typeface="ＭＳ Ｐゴシック"/>
              </a:rPr>
              <a:t>April 27, 2020</a:t>
            </a:r>
            <a:endParaRPr lang="en-US" dirty="0">
              <a:solidFill>
                <a:srgbClr val="FFFFFF"/>
              </a:solidFill>
            </a:endParaRPr>
          </a:p>
        </p:txBody>
      </p:sp>
      <p:sp>
        <p:nvSpPr>
          <p:cNvPr id="4" name="Title 1"/>
          <p:cNvSpPr txBox="1">
            <a:spLocks/>
          </p:cNvSpPr>
          <p:nvPr/>
        </p:nvSpPr>
        <p:spPr bwMode="auto">
          <a:xfrm>
            <a:off x="2066731" y="1176166"/>
            <a:ext cx="6848669"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dirty="0">
                <a:ea typeface="ＭＳ Ｐゴシック"/>
              </a:rPr>
              <a:t>Senior Project Final Presentation</a:t>
            </a:r>
            <a:br>
              <a:rPr lang="en-US" altLang="en-US" dirty="0">
                <a:ea typeface="ＭＳ Ｐゴシック" pitchFamily="34" charset="-128"/>
              </a:rPr>
            </a:br>
            <a:r>
              <a:rPr lang="en-US" altLang="en-US" dirty="0">
                <a:ea typeface="+mj-lt"/>
                <a:cs typeface="+mj-lt"/>
              </a:rPr>
              <a:t>Spring 2020</a:t>
            </a:r>
            <a:endParaRPr lang="en-US" dirty="0">
              <a:ea typeface="+mj-lt"/>
              <a:cs typeface="+mj-lt"/>
            </a:endParaRPr>
          </a:p>
          <a:p>
            <a:pPr algn="ctr"/>
            <a:endParaRPr lang="en-US" altLang="en-US" dirty="0">
              <a:ea typeface="ＭＳ Ｐゴシック" pitchFamily="34" charset="-128"/>
            </a:endParaRPr>
          </a:p>
        </p:txBody>
      </p:sp>
      <p:sp>
        <p:nvSpPr>
          <p:cNvPr id="2" name="AutoShape 6">
            <a:extLst>
              <a:ext uri="{FF2B5EF4-FFF2-40B4-BE49-F238E27FC236}">
                <a16:creationId xmlns:a16="http://schemas.microsoft.com/office/drawing/2014/main" id="{6D377B3E-C72B-43E4-8E3D-021E08669551}"/>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2" name="Picture 8">
            <a:extLst>
              <a:ext uri="{FF2B5EF4-FFF2-40B4-BE49-F238E27FC236}">
                <a16:creationId xmlns:a16="http://schemas.microsoft.com/office/drawing/2014/main" id="{5F0FC8B3-FAFE-41C9-927C-DE93354EDD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4" y="5871937"/>
            <a:ext cx="2305217" cy="4184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A591FD-BD57-4C63-9818-C0240D51772F}"/>
              </a:ext>
            </a:extLst>
          </p:cNvPr>
          <p:cNvSpPr>
            <a:spLocks noGrp="1"/>
          </p:cNvSpPr>
          <p:nvPr>
            <p:ph type="title"/>
          </p:nvPr>
        </p:nvSpPr>
        <p:spPr>
          <a:xfrm>
            <a:off x="1129553" y="670988"/>
            <a:ext cx="7790329" cy="777240"/>
          </a:xfrm>
        </p:spPr>
        <p:txBody>
          <a:bodyPr>
            <a:noAutofit/>
          </a:bodyPr>
          <a:lstStyle/>
          <a:p>
            <a:r>
              <a:rPr lang="en-US" dirty="0" err="1"/>
              <a:t>Uml</a:t>
            </a:r>
            <a:r>
              <a:rPr lang="en-US" dirty="0"/>
              <a:t> </a:t>
            </a:r>
            <a:r>
              <a:rPr lang="en-US" cap="none" dirty="0"/>
              <a:t>Class Diagram</a:t>
            </a:r>
            <a:br>
              <a:rPr lang="en-US" cap="none" dirty="0"/>
            </a:br>
            <a:r>
              <a:rPr lang="en-US" cap="none" dirty="0"/>
              <a:t> </a:t>
            </a:r>
            <a:r>
              <a:rPr lang="en-US" sz="2400" cap="none" dirty="0">
                <a:ea typeface="ＭＳ Ｐゴシック"/>
              </a:rPr>
              <a:t>for the whole project</a:t>
            </a:r>
            <a:br>
              <a:rPr lang="en-US" b="1" dirty="0">
                <a:ea typeface="ＭＳ Ｐゴシック"/>
              </a:rPr>
            </a:br>
            <a:endParaRPr lang="en-US" dirty="0"/>
          </a:p>
        </p:txBody>
      </p:sp>
      <p:pic>
        <p:nvPicPr>
          <p:cNvPr id="5" name="Imagen 4">
            <a:extLst>
              <a:ext uri="{FF2B5EF4-FFF2-40B4-BE49-F238E27FC236}">
                <a16:creationId xmlns:a16="http://schemas.microsoft.com/office/drawing/2014/main" id="{5E4AEA19-A5F3-48D4-82DF-C1A45CCE367F}"/>
              </a:ext>
            </a:extLst>
          </p:cNvPr>
          <p:cNvPicPr>
            <a:picLocks noChangeAspect="1"/>
          </p:cNvPicPr>
          <p:nvPr/>
        </p:nvPicPr>
        <p:blipFill>
          <a:blip r:embed="rId3"/>
          <a:stretch>
            <a:fillRect/>
          </a:stretch>
        </p:blipFill>
        <p:spPr>
          <a:xfrm>
            <a:off x="114300" y="1448228"/>
            <a:ext cx="8915400" cy="4675076"/>
          </a:xfrm>
          <a:prstGeom prst="rect">
            <a:avLst/>
          </a:prstGeom>
          <a:ln>
            <a:noFill/>
          </a:ln>
          <a:effectLst>
            <a:outerShdw blurRad="292100" dist="139700" dir="2700000" algn="tl" rotWithShape="0">
              <a:srgbClr val="333333">
                <a:alpha val="65000"/>
              </a:srgbClr>
            </a:outerShdw>
          </a:effectLst>
        </p:spPr>
      </p:pic>
      <p:pic>
        <p:nvPicPr>
          <p:cNvPr id="6" name="Picture 8">
            <a:extLst>
              <a:ext uri="{FF2B5EF4-FFF2-40B4-BE49-F238E27FC236}">
                <a16:creationId xmlns:a16="http://schemas.microsoft.com/office/drawing/2014/main" id="{58551F3D-B230-4A1D-A193-BBFF368272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537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ED567B-F0F1-4F3A-8C86-76FD230361F9}"/>
              </a:ext>
            </a:extLst>
          </p:cNvPr>
          <p:cNvSpPr>
            <a:spLocks noGrp="1"/>
          </p:cNvSpPr>
          <p:nvPr>
            <p:ph type="title"/>
          </p:nvPr>
        </p:nvSpPr>
        <p:spPr>
          <a:xfrm>
            <a:off x="1158858" y="276624"/>
            <a:ext cx="2260538" cy="714615"/>
          </a:xfrm>
        </p:spPr>
        <p:txBody>
          <a:bodyPr/>
          <a:lstStyle/>
          <a:p>
            <a:r>
              <a:rPr lang="en-US" dirty="0"/>
              <a:t>Use Case</a:t>
            </a:r>
          </a:p>
        </p:txBody>
      </p:sp>
      <p:sp>
        <p:nvSpPr>
          <p:cNvPr id="6" name="Rectángulo 5">
            <a:extLst>
              <a:ext uri="{FF2B5EF4-FFF2-40B4-BE49-F238E27FC236}">
                <a16:creationId xmlns:a16="http://schemas.microsoft.com/office/drawing/2014/main" id="{D971EAC2-BFC5-4F91-81E0-610C05C1272C}"/>
              </a:ext>
            </a:extLst>
          </p:cNvPr>
          <p:cNvSpPr/>
          <p:nvPr/>
        </p:nvSpPr>
        <p:spPr>
          <a:xfrm>
            <a:off x="914400" y="1363586"/>
            <a:ext cx="7491932" cy="4975721"/>
          </a:xfrm>
          <a:prstGeom prst="rect">
            <a:avLst/>
          </a:prstGeom>
        </p:spPr>
        <p:txBody>
          <a:bodyPr wrap="square">
            <a:spAutoFit/>
          </a:bodyPr>
          <a:lstStyle/>
          <a:p>
            <a:pPr algn="just">
              <a:spcAft>
                <a:spcPts val="1000"/>
              </a:spcAft>
            </a:pPr>
            <a:r>
              <a:rPr lang="en-US" b="1" dirty="0">
                <a:solidFill>
                  <a:srgbClr val="000000"/>
                </a:solidFill>
                <a:ea typeface="Times New Roman" panose="02020603050405020304" pitchFamily="18" charset="0"/>
                <a:cs typeface="Times New Roman" panose="02020603050405020304" pitchFamily="18" charset="0"/>
              </a:rPr>
              <a:t>Use Case ID: </a:t>
            </a:r>
            <a:r>
              <a:rPr lang="en-US" dirty="0">
                <a:solidFill>
                  <a:srgbClr val="000000"/>
                </a:solidFill>
                <a:ea typeface="Times New Roman" panose="02020603050405020304" pitchFamily="18" charset="0"/>
                <a:cs typeface="Times New Roman" panose="02020603050405020304" pitchFamily="18" charset="0"/>
              </a:rPr>
              <a:t>TACG-1-Upload_CSV_File</a:t>
            </a:r>
          </a:p>
          <a:p>
            <a:pPr algn="just">
              <a:spcAft>
                <a:spcPts val="1000"/>
              </a:spcAft>
            </a:pPr>
            <a:r>
              <a:rPr lang="en-US" b="1" dirty="0">
                <a:ea typeface="Times New Roman" panose="02020603050405020304" pitchFamily="18" charset="0"/>
                <a:cs typeface="Times New Roman" panose="02020603050405020304" pitchFamily="18" charset="0"/>
              </a:rPr>
              <a:t>Assigned to: </a:t>
            </a:r>
            <a:r>
              <a:rPr lang="en-US" dirty="0">
                <a:ea typeface="Times New Roman" panose="02020603050405020304" pitchFamily="18" charset="0"/>
                <a:cs typeface="Times New Roman" panose="02020603050405020304" pitchFamily="18" charset="0"/>
              </a:rPr>
              <a:t>Edward Gil</a:t>
            </a:r>
          </a:p>
          <a:p>
            <a:pPr algn="just">
              <a:spcAft>
                <a:spcPts val="1000"/>
              </a:spcAft>
            </a:pPr>
            <a:r>
              <a:rPr lang="en-US" b="1" dirty="0">
                <a:solidFill>
                  <a:srgbClr val="000000"/>
                </a:solidFill>
                <a:ea typeface="Times New Roman" panose="02020603050405020304" pitchFamily="18" charset="0"/>
                <a:cs typeface="Times New Roman" panose="02020603050405020304" pitchFamily="18" charset="0"/>
              </a:rPr>
              <a:t>Details:</a:t>
            </a:r>
            <a:endParaRPr lang="en-US" dirty="0">
              <a:ea typeface="Times New Roman" panose="02020603050405020304" pitchFamily="18" charset="0"/>
              <a:cs typeface="Times New Roman" panose="02020603050405020304" pitchFamily="18" charset="0"/>
            </a:endParaRPr>
          </a:p>
          <a:p>
            <a:pPr algn="just">
              <a:spcAft>
                <a:spcPts val="1000"/>
              </a:spcAft>
            </a:pPr>
            <a:r>
              <a:rPr lang="en-US" b="1" dirty="0">
                <a:solidFill>
                  <a:srgbClr val="000000"/>
                </a:solidFill>
                <a:ea typeface="Times New Roman" panose="02020603050405020304" pitchFamily="18" charset="0"/>
                <a:cs typeface="Times New Roman" panose="02020603050405020304" pitchFamily="18" charset="0"/>
              </a:rPr>
              <a:t>	Actors: </a:t>
            </a:r>
            <a:r>
              <a:rPr lang="en-US" dirty="0">
                <a:solidFill>
                  <a:srgbClr val="000000"/>
                </a:solidFill>
                <a:ea typeface="Times New Roman" panose="02020603050405020304" pitchFamily="18" charset="0"/>
                <a:cs typeface="Times New Roman" panose="02020603050405020304" pitchFamily="18" charset="0"/>
              </a:rPr>
              <a:t>Administrator</a:t>
            </a:r>
            <a:endParaRPr lang="en-US" dirty="0">
              <a:ea typeface="Times New Roman" panose="02020603050405020304" pitchFamily="18" charset="0"/>
              <a:cs typeface="Times New Roman" panose="02020603050405020304" pitchFamily="18" charset="0"/>
            </a:endParaRPr>
          </a:p>
          <a:p>
            <a:pPr algn="just">
              <a:spcAft>
                <a:spcPts val="1000"/>
              </a:spcAft>
            </a:pPr>
            <a:r>
              <a:rPr lang="en-US" b="1" dirty="0">
                <a:solidFill>
                  <a:srgbClr val="000000"/>
                </a:solidFill>
                <a:ea typeface="Times New Roman" panose="02020603050405020304" pitchFamily="18" charset="0"/>
                <a:cs typeface="Times New Roman" panose="02020603050405020304" pitchFamily="18" charset="0"/>
              </a:rPr>
              <a:t>	Pre-conditions: </a:t>
            </a:r>
            <a:endParaRPr lang="en-US"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tabLst>
                <a:tab pos="457200" algn="l"/>
              </a:tabLst>
            </a:pPr>
            <a:r>
              <a:rPr lang="en-US" dirty="0">
                <a:solidFill>
                  <a:srgbClr val="000000"/>
                </a:solidFill>
                <a:ea typeface="Times New Roman" panose="02020603050405020304" pitchFamily="18" charset="0"/>
                <a:cs typeface="Times New Roman" panose="02020603050405020304" pitchFamily="18" charset="0"/>
              </a:rPr>
              <a:t>The administrator must be logged into their account.</a:t>
            </a:r>
            <a:endParaRPr lang="en-US"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tabLst>
                <a:tab pos="457200" algn="l"/>
              </a:tabLst>
            </a:pPr>
            <a:r>
              <a:rPr lang="en-US" dirty="0">
                <a:solidFill>
                  <a:srgbClr val="000000"/>
                </a:solidFill>
                <a:ea typeface="Times New Roman" panose="02020603050405020304" pitchFamily="18" charset="0"/>
                <a:cs typeface="Times New Roman" panose="02020603050405020304" pitchFamily="18" charset="0"/>
              </a:rPr>
              <a:t>The administrator must be on the admin homepage.</a:t>
            </a:r>
            <a:endParaRPr lang="en-US"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tabLst>
                <a:tab pos="457200" algn="l"/>
              </a:tabLst>
            </a:pPr>
            <a:r>
              <a:rPr lang="en-US" dirty="0">
                <a:solidFill>
                  <a:srgbClr val="000000"/>
                </a:solidFill>
                <a:ea typeface="Times New Roman" panose="02020603050405020304" pitchFamily="18" charset="0"/>
                <a:cs typeface="Times New Roman" panose="02020603050405020304" pitchFamily="18" charset="0"/>
              </a:rPr>
              <a:t>Internet service must be available.</a:t>
            </a:r>
            <a:endParaRPr lang="en-US" dirty="0">
              <a:ea typeface="Times New Roman" panose="02020603050405020304" pitchFamily="18" charset="0"/>
              <a:cs typeface="Times New Roman" panose="02020603050405020304" pitchFamily="18" charset="0"/>
            </a:endParaRPr>
          </a:p>
          <a:p>
            <a:pPr marL="457200" marR="0" algn="just" fontAlgn="base">
              <a:spcBef>
                <a:spcPts val="0"/>
              </a:spcBef>
              <a:spcAft>
                <a:spcPts val="1000"/>
              </a:spcAft>
            </a:pPr>
            <a:r>
              <a:rPr lang="en-US" b="1" dirty="0">
                <a:solidFill>
                  <a:srgbClr val="000000"/>
                </a:solidFill>
                <a:ea typeface="Times New Roman" panose="02020603050405020304" pitchFamily="18" charset="0"/>
                <a:cs typeface="Times New Roman" panose="02020603050405020304" pitchFamily="18" charset="0"/>
              </a:rPr>
              <a:t>Description: </a:t>
            </a:r>
            <a:r>
              <a:rPr lang="en-US" dirty="0">
                <a:solidFill>
                  <a:srgbClr val="000000"/>
                </a:solidFill>
                <a:ea typeface="Times New Roman" panose="02020603050405020304" pitchFamily="18" charset="0"/>
                <a:cs typeface="Times New Roman" panose="02020603050405020304" pitchFamily="18" charset="0"/>
              </a:rPr>
              <a:t>The administrator can upload a CSV file containing quality-controlled sensor readings to be saved in the database so that the data can be accessed by the API.</a:t>
            </a:r>
            <a:endParaRPr lang="en-US" dirty="0">
              <a:ea typeface="Times New Roman" panose="02020603050405020304" pitchFamily="18" charset="0"/>
              <a:cs typeface="Times New Roman" panose="02020603050405020304" pitchFamily="18" charset="0"/>
            </a:endParaRPr>
          </a:p>
          <a:p>
            <a:pPr marL="457200" marR="0" algn="just">
              <a:spcBef>
                <a:spcPts val="0"/>
              </a:spcBef>
              <a:spcAft>
                <a:spcPts val="1000"/>
              </a:spcAft>
            </a:pPr>
            <a:r>
              <a:rPr lang="en-US" b="1" dirty="0">
                <a:solidFill>
                  <a:srgbClr val="000000"/>
                </a:solidFill>
                <a:ea typeface="Times New Roman" panose="02020603050405020304" pitchFamily="18" charset="0"/>
                <a:cs typeface="Times New Roman" panose="02020603050405020304" pitchFamily="18" charset="0"/>
              </a:rPr>
              <a:t>Trigger: </a:t>
            </a:r>
            <a:r>
              <a:rPr lang="en-US" dirty="0">
                <a:solidFill>
                  <a:srgbClr val="000000"/>
                </a:solidFill>
                <a:ea typeface="Times New Roman" panose="02020603050405020304" pitchFamily="18" charset="0"/>
                <a:cs typeface="Times New Roman" panose="02020603050405020304" pitchFamily="18" charset="0"/>
              </a:rPr>
              <a:t>The administrator clicks the link to go to the CSV Upload page.</a:t>
            </a:r>
            <a:endParaRPr lang="en-US" dirty="0">
              <a:ea typeface="Times New Roman" panose="02020603050405020304" pitchFamily="18" charset="0"/>
              <a:cs typeface="Times New Roman" panose="02020603050405020304" pitchFamily="18" charset="0"/>
            </a:endParaRPr>
          </a:p>
          <a:p>
            <a:pPr marL="457200" marR="0">
              <a:spcBef>
                <a:spcPts val="0"/>
              </a:spcBef>
              <a:spcAft>
                <a:spcPts val="1000"/>
              </a:spcAft>
            </a:pP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400" dirty="0">
              <a:effectLst/>
              <a:latin typeface="Cambria" panose="02040503050406030204" pitchFamily="18" charset="0"/>
              <a:ea typeface="Times New Roman" panose="02020603050405020304" pitchFamily="18" charset="0"/>
              <a:cs typeface="Times New Roman" panose="02020603050405020304" pitchFamily="18" charset="0"/>
            </a:endParaRPr>
          </a:p>
        </p:txBody>
      </p:sp>
      <p:pic>
        <p:nvPicPr>
          <p:cNvPr id="8" name="Picture 8">
            <a:extLst>
              <a:ext uri="{FF2B5EF4-FFF2-40B4-BE49-F238E27FC236}">
                <a16:creationId xmlns:a16="http://schemas.microsoft.com/office/drawing/2014/main" id="{A372D47B-B20E-4C40-B4BE-342A5DC051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406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2FBC2EBA-B1EB-492F-9218-34E70FE7BAE5}"/>
              </a:ext>
            </a:extLst>
          </p:cNvPr>
          <p:cNvSpPr/>
          <p:nvPr/>
        </p:nvSpPr>
        <p:spPr>
          <a:xfrm>
            <a:off x="760720" y="461521"/>
            <a:ext cx="7991394" cy="5934958"/>
          </a:xfrm>
          <a:prstGeom prst="rect">
            <a:avLst/>
          </a:prstGeom>
        </p:spPr>
        <p:txBody>
          <a:bodyPr wrap="square">
            <a:spAutoFit/>
          </a:bodyPr>
          <a:lstStyle/>
          <a:p>
            <a:pPr marL="457200" marR="0" algn="just">
              <a:spcBef>
                <a:spcPts val="0"/>
              </a:spcBef>
              <a:spcAft>
                <a:spcPts val="1000"/>
              </a:spcAft>
            </a:pPr>
            <a:r>
              <a:rPr lang="en-US" dirty="0">
                <a:solidFill>
                  <a:srgbClr val="000000"/>
                </a:solidFill>
                <a:ea typeface="Times New Roman" panose="02020603050405020304" pitchFamily="18" charset="0"/>
                <a:cs typeface="Times New Roman" panose="02020603050405020304" pitchFamily="18" charset="0"/>
              </a:rPr>
              <a:t>The system responds by...</a:t>
            </a:r>
            <a:endParaRPr lang="en-US" sz="1400"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buFont typeface="+mj-lt"/>
              <a:buAutoNum type="arabicPeriod"/>
              <a:tabLst>
                <a:tab pos="228600" algn="l"/>
              </a:tabLst>
            </a:pPr>
            <a:r>
              <a:rPr lang="en-US" dirty="0">
                <a:solidFill>
                  <a:srgbClr val="000000"/>
                </a:solidFill>
                <a:ea typeface="Times New Roman" panose="02020603050405020304" pitchFamily="18" charset="0"/>
                <a:cs typeface="Times New Roman" panose="02020603050405020304" pitchFamily="18" charset="0"/>
              </a:rPr>
              <a:t>The system prompts the user to select a location and a CSV file to upload.</a:t>
            </a:r>
            <a:endParaRPr lang="en-US" sz="1400"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buFont typeface="+mj-lt"/>
              <a:buAutoNum type="arabicPeriod"/>
              <a:tabLst>
                <a:tab pos="228600" algn="l"/>
              </a:tabLst>
            </a:pPr>
            <a:r>
              <a:rPr lang="en-US" dirty="0">
                <a:solidFill>
                  <a:srgbClr val="000000"/>
                </a:solidFill>
                <a:ea typeface="Times New Roman" panose="02020603050405020304" pitchFamily="18" charset="0"/>
                <a:cs typeface="Times New Roman" panose="02020603050405020304" pitchFamily="18" charset="0"/>
              </a:rPr>
              <a:t>The administrator clicks the drop-down list of locations and selects one of the available locations.</a:t>
            </a:r>
            <a:endParaRPr lang="en-US" sz="1400"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buFont typeface="+mj-lt"/>
              <a:buAutoNum type="arabicPeriod"/>
              <a:tabLst>
                <a:tab pos="228600" algn="l"/>
              </a:tabLst>
            </a:pPr>
            <a:r>
              <a:rPr lang="en-US" dirty="0">
                <a:solidFill>
                  <a:srgbClr val="000000"/>
                </a:solidFill>
                <a:ea typeface="Times New Roman" panose="02020603050405020304" pitchFamily="18" charset="0"/>
                <a:cs typeface="Times New Roman" panose="02020603050405020304" pitchFamily="18" charset="0"/>
              </a:rPr>
              <a:t>The administrator clicks ‘choose file’.</a:t>
            </a:r>
            <a:endParaRPr lang="en-US" sz="1400"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buFont typeface="+mj-lt"/>
              <a:buAutoNum type="arabicPeriod"/>
              <a:tabLst>
                <a:tab pos="228600" algn="l"/>
              </a:tabLst>
            </a:pPr>
            <a:r>
              <a:rPr lang="en-US" dirty="0">
                <a:solidFill>
                  <a:srgbClr val="000000"/>
                </a:solidFill>
                <a:ea typeface="Times New Roman" panose="02020603050405020304" pitchFamily="18" charset="0"/>
                <a:cs typeface="Times New Roman" panose="02020603050405020304" pitchFamily="18" charset="0"/>
              </a:rPr>
              <a:t>The system prompts the user with a dialog box to select a file from their device’s local storage.</a:t>
            </a:r>
            <a:endParaRPr lang="en-US" sz="1400"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buFont typeface="+mj-lt"/>
              <a:buAutoNum type="arabicPeriod"/>
              <a:tabLst>
                <a:tab pos="228600" algn="l"/>
              </a:tabLst>
            </a:pPr>
            <a:r>
              <a:rPr lang="en-US" dirty="0">
                <a:solidFill>
                  <a:srgbClr val="000000"/>
                </a:solidFill>
                <a:ea typeface="Times New Roman" panose="02020603050405020304" pitchFamily="18" charset="0"/>
                <a:cs typeface="Times New Roman" panose="02020603050405020304" pitchFamily="18" charset="0"/>
              </a:rPr>
              <a:t>The administrator chooses a CSV file containing sensor readings for the chosen location.</a:t>
            </a:r>
            <a:endParaRPr lang="en-US" sz="1400"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buFont typeface="+mj-lt"/>
              <a:buAutoNum type="arabicPeriod"/>
              <a:tabLst>
                <a:tab pos="228600" algn="l"/>
              </a:tabLst>
            </a:pPr>
            <a:r>
              <a:rPr lang="en-US" dirty="0">
                <a:solidFill>
                  <a:srgbClr val="000000"/>
                </a:solidFill>
                <a:ea typeface="Times New Roman" panose="02020603050405020304" pitchFamily="18" charset="0"/>
                <a:cs typeface="Times New Roman" panose="02020603050405020304" pitchFamily="18" charset="0"/>
              </a:rPr>
              <a:t>The administrator presses the upload button.</a:t>
            </a:r>
            <a:endParaRPr lang="en-US" sz="1400"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buFont typeface="+mj-lt"/>
              <a:buAutoNum type="arabicPeriod"/>
              <a:tabLst>
                <a:tab pos="228600" algn="l"/>
              </a:tabLst>
            </a:pPr>
            <a:r>
              <a:rPr lang="en-US" dirty="0">
                <a:solidFill>
                  <a:srgbClr val="000000"/>
                </a:solidFill>
                <a:ea typeface="Times New Roman" panose="02020603050405020304" pitchFamily="18" charset="0"/>
                <a:cs typeface="Times New Roman" panose="02020603050405020304" pitchFamily="18" charset="0"/>
              </a:rPr>
              <a:t>The CSV file is sent to the system.</a:t>
            </a:r>
            <a:endParaRPr lang="en-US" sz="1400"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buFont typeface="+mj-lt"/>
              <a:buAutoNum type="arabicPeriod"/>
              <a:tabLst>
                <a:tab pos="228600" algn="l"/>
              </a:tabLst>
            </a:pPr>
            <a:r>
              <a:rPr lang="en-US" dirty="0">
                <a:solidFill>
                  <a:srgbClr val="000000"/>
                </a:solidFill>
                <a:ea typeface="Times New Roman" panose="02020603050405020304" pitchFamily="18" charset="0"/>
                <a:cs typeface="Times New Roman" panose="02020603050405020304" pitchFamily="18" charset="0"/>
              </a:rPr>
              <a:t>The system reads the CSV file and creates a list of each row of data, except for the first row which is the header and does not contain data.</a:t>
            </a:r>
            <a:endParaRPr lang="en-US" sz="1400"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buFont typeface="+mj-lt"/>
              <a:buAutoNum type="arabicPeriod"/>
              <a:tabLst>
                <a:tab pos="228600" algn="l"/>
              </a:tabLst>
            </a:pPr>
            <a:r>
              <a:rPr lang="en-US" dirty="0">
                <a:solidFill>
                  <a:srgbClr val="000000"/>
                </a:solidFill>
                <a:ea typeface="Times New Roman" panose="02020603050405020304" pitchFamily="18" charset="0"/>
                <a:cs typeface="Times New Roman" panose="02020603050405020304" pitchFamily="18" charset="0"/>
              </a:rPr>
              <a:t>The system deletes all rows with duplicate primary keys from the database.</a:t>
            </a:r>
            <a:endParaRPr lang="en-US" sz="1400"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buFont typeface="+mj-lt"/>
              <a:buAutoNum type="arabicPeriod"/>
              <a:tabLst>
                <a:tab pos="228600" algn="l"/>
              </a:tabLst>
            </a:pPr>
            <a:r>
              <a:rPr lang="en-US" dirty="0">
                <a:solidFill>
                  <a:srgbClr val="000000"/>
                </a:solidFill>
                <a:ea typeface="Times New Roman" panose="02020603050405020304" pitchFamily="18" charset="0"/>
                <a:cs typeface="Times New Roman" panose="02020603050405020304" pitchFamily="18" charset="0"/>
              </a:rPr>
              <a:t>The system inserts the list of sensor readings to the database.</a:t>
            </a:r>
            <a:endParaRPr lang="en-US" sz="1400" dirty="0">
              <a:ea typeface="Times New Roman" panose="02020603050405020304" pitchFamily="18" charset="0"/>
              <a:cs typeface="Times New Roman" panose="02020603050405020304" pitchFamily="18" charset="0"/>
            </a:endParaRPr>
          </a:p>
          <a:p>
            <a:pPr marL="342900" marR="0" lvl="0" indent="-342900" algn="just" fontAlgn="base">
              <a:spcBef>
                <a:spcPts val="0"/>
              </a:spcBef>
              <a:spcAft>
                <a:spcPts val="1000"/>
              </a:spcAft>
              <a:buFont typeface="+mj-lt"/>
              <a:buAutoNum type="arabicPeriod"/>
              <a:tabLst>
                <a:tab pos="228600" algn="l"/>
              </a:tabLst>
            </a:pPr>
            <a:r>
              <a:rPr lang="en-US" dirty="0">
                <a:solidFill>
                  <a:srgbClr val="000000"/>
                </a:solidFill>
                <a:ea typeface="Times New Roman" panose="02020603050405020304" pitchFamily="18" charset="0"/>
                <a:cs typeface="Times New Roman" panose="02020603050405020304" pitchFamily="18" charset="0"/>
              </a:rPr>
              <a:t>The displays a message to the user saying the file was successfully uploaded.</a:t>
            </a:r>
            <a:endParaRPr lang="en-US" dirty="0"/>
          </a:p>
        </p:txBody>
      </p:sp>
      <p:pic>
        <p:nvPicPr>
          <p:cNvPr id="5" name="Picture 8">
            <a:extLst>
              <a:ext uri="{FF2B5EF4-FFF2-40B4-BE49-F238E27FC236}">
                <a16:creationId xmlns:a16="http://schemas.microsoft.com/office/drawing/2014/main" id="{4233C5DC-8675-4146-B7C2-630B5DE48E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2473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E4996C-769C-4DB2-B639-7E6E2D9067D5}"/>
              </a:ext>
            </a:extLst>
          </p:cNvPr>
          <p:cNvSpPr>
            <a:spLocks noGrp="1"/>
          </p:cNvSpPr>
          <p:nvPr>
            <p:ph type="title"/>
          </p:nvPr>
        </p:nvSpPr>
        <p:spPr>
          <a:xfrm>
            <a:off x="1133965" y="276029"/>
            <a:ext cx="5284763" cy="690329"/>
          </a:xfrm>
        </p:spPr>
        <p:txBody>
          <a:bodyPr/>
          <a:lstStyle/>
          <a:p>
            <a:r>
              <a:rPr lang="en-US" dirty="0"/>
              <a:t>UML Use Case Diagram </a:t>
            </a:r>
          </a:p>
        </p:txBody>
      </p:sp>
      <p:pic>
        <p:nvPicPr>
          <p:cNvPr id="4" name="Picture 8">
            <a:extLst>
              <a:ext uri="{FF2B5EF4-FFF2-40B4-BE49-F238E27FC236}">
                <a16:creationId xmlns:a16="http://schemas.microsoft.com/office/drawing/2014/main" id="{16094258-1E33-4742-92EC-FA85661CE2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593B8EE3-CF4E-400D-9ECE-23E9B46B06F7}"/>
              </a:ext>
            </a:extLst>
          </p:cNvPr>
          <p:cNvPicPr>
            <a:picLocks noChangeAspect="1"/>
          </p:cNvPicPr>
          <p:nvPr/>
        </p:nvPicPr>
        <p:blipFill>
          <a:blip r:embed="rId3"/>
          <a:stretch>
            <a:fillRect/>
          </a:stretch>
        </p:blipFill>
        <p:spPr>
          <a:xfrm>
            <a:off x="1133965" y="1036246"/>
            <a:ext cx="7203211" cy="4728535"/>
          </a:xfrm>
          <a:prstGeom prst="rect">
            <a:avLst/>
          </a:prstGeom>
          <a:ln>
            <a:noFill/>
          </a:ln>
          <a:effectLst>
            <a:outerShdw blurRad="292100" dist="139700" dir="2700000" algn="tl" rotWithShape="0">
              <a:srgbClr val="333333">
                <a:alpha val="65000"/>
              </a:srgbClr>
            </a:outerShdw>
          </a:effectLst>
        </p:spPr>
      </p:pic>
      <p:sp>
        <p:nvSpPr>
          <p:cNvPr id="7" name="Marcador de contenido 6">
            <a:extLst>
              <a:ext uri="{FF2B5EF4-FFF2-40B4-BE49-F238E27FC236}">
                <a16:creationId xmlns:a16="http://schemas.microsoft.com/office/drawing/2014/main" id="{1B3277E1-25A5-47B9-82FF-0B9BE3FB275A}"/>
              </a:ext>
            </a:extLst>
          </p:cNvPr>
          <p:cNvSpPr>
            <a:spLocks noGrp="1"/>
          </p:cNvSpPr>
          <p:nvPr>
            <p:ph idx="1"/>
          </p:nvPr>
        </p:nvSpPr>
        <p:spPr>
          <a:xfrm>
            <a:off x="5732860" y="5765429"/>
            <a:ext cx="2604316" cy="565431"/>
          </a:xfrm>
        </p:spPr>
        <p:txBody>
          <a:bodyPr>
            <a:normAutofit/>
          </a:bodyPr>
          <a:lstStyle/>
          <a:p>
            <a:pPr marL="0" indent="0">
              <a:buNone/>
            </a:pPr>
            <a:r>
              <a:rPr lang="en-US" sz="1800" dirty="0"/>
              <a:t>By Edward Gil </a:t>
            </a:r>
          </a:p>
        </p:txBody>
      </p:sp>
      <p:sp>
        <p:nvSpPr>
          <p:cNvPr id="8" name="Rectángulo 7">
            <a:extLst>
              <a:ext uri="{FF2B5EF4-FFF2-40B4-BE49-F238E27FC236}">
                <a16:creationId xmlns:a16="http://schemas.microsoft.com/office/drawing/2014/main" id="{4BF5FB7A-1230-4EFF-8CF6-0340442CC88C}"/>
              </a:ext>
            </a:extLst>
          </p:cNvPr>
          <p:cNvSpPr/>
          <p:nvPr/>
        </p:nvSpPr>
        <p:spPr>
          <a:xfrm>
            <a:off x="1133965" y="5802945"/>
            <a:ext cx="4384726" cy="369332"/>
          </a:xfrm>
          <a:prstGeom prst="rect">
            <a:avLst/>
          </a:prstGeom>
        </p:spPr>
        <p:txBody>
          <a:bodyPr wrap="none">
            <a:spAutoFit/>
          </a:bodyPr>
          <a:lstStyle/>
          <a:p>
            <a:r>
              <a:rPr lang="en-US" dirty="0"/>
              <a:t>for use cases related to accessing sensor data</a:t>
            </a:r>
            <a:endParaRPr lang="en-US" sz="2400" dirty="0"/>
          </a:p>
        </p:txBody>
      </p:sp>
    </p:spTree>
    <p:extLst>
      <p:ext uri="{BB962C8B-B14F-4D97-AF65-F5344CB8AC3E}">
        <p14:creationId xmlns:p14="http://schemas.microsoft.com/office/powerpoint/2010/main" val="10769836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3E609E54-D8D0-4453-8C7B-B8AC0657D0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3CB782AA-7830-4448-B2D1-4B28030C07AA}"/>
              </a:ext>
            </a:extLst>
          </p:cNvPr>
          <p:cNvPicPr>
            <a:picLocks noChangeAspect="1"/>
          </p:cNvPicPr>
          <p:nvPr/>
        </p:nvPicPr>
        <p:blipFill>
          <a:blip r:embed="rId4"/>
          <a:stretch>
            <a:fillRect/>
          </a:stretch>
        </p:blipFill>
        <p:spPr>
          <a:xfrm>
            <a:off x="328735" y="2133023"/>
            <a:ext cx="8625101" cy="2681024"/>
          </a:xfrm>
          <a:prstGeom prst="rect">
            <a:avLst/>
          </a:prstGeom>
          <a:ln>
            <a:noFill/>
          </a:ln>
          <a:effectLst>
            <a:outerShdw blurRad="292100" dist="139700" dir="2700000" algn="tl" rotWithShape="0">
              <a:srgbClr val="333333">
                <a:alpha val="65000"/>
              </a:srgbClr>
            </a:outerShdw>
          </a:effectLst>
        </p:spPr>
      </p:pic>
      <p:sp>
        <p:nvSpPr>
          <p:cNvPr id="9" name="Título 8">
            <a:extLst>
              <a:ext uri="{FF2B5EF4-FFF2-40B4-BE49-F238E27FC236}">
                <a16:creationId xmlns:a16="http://schemas.microsoft.com/office/drawing/2014/main" id="{8587A30A-A340-4367-8817-CA25C0FAB229}"/>
              </a:ext>
            </a:extLst>
          </p:cNvPr>
          <p:cNvSpPr>
            <a:spLocks noGrp="1"/>
          </p:cNvSpPr>
          <p:nvPr>
            <p:ph type="title"/>
          </p:nvPr>
        </p:nvSpPr>
        <p:spPr>
          <a:xfrm>
            <a:off x="1223613" y="248633"/>
            <a:ext cx="7429499" cy="735153"/>
          </a:xfrm>
        </p:spPr>
        <p:txBody>
          <a:bodyPr/>
          <a:lstStyle/>
          <a:p>
            <a:r>
              <a:rPr lang="en-US" dirty="0" err="1"/>
              <a:t>Uml</a:t>
            </a:r>
            <a:r>
              <a:rPr lang="en-US" dirty="0"/>
              <a:t> </a:t>
            </a:r>
            <a:r>
              <a:rPr lang="en-US" cap="none" dirty="0"/>
              <a:t>Class Diagram</a:t>
            </a:r>
            <a:endParaRPr lang="en-US" dirty="0"/>
          </a:p>
        </p:txBody>
      </p:sp>
      <p:sp>
        <p:nvSpPr>
          <p:cNvPr id="10" name="Marcador de contenido 6">
            <a:extLst>
              <a:ext uri="{FF2B5EF4-FFF2-40B4-BE49-F238E27FC236}">
                <a16:creationId xmlns:a16="http://schemas.microsoft.com/office/drawing/2014/main" id="{C60A4C4A-E077-4D61-919E-3C8EC9947013}"/>
              </a:ext>
            </a:extLst>
          </p:cNvPr>
          <p:cNvSpPr>
            <a:spLocks noGrp="1"/>
          </p:cNvSpPr>
          <p:nvPr>
            <p:ph idx="1"/>
          </p:nvPr>
        </p:nvSpPr>
        <p:spPr>
          <a:xfrm>
            <a:off x="7042250" y="4871308"/>
            <a:ext cx="1911586" cy="565431"/>
          </a:xfrm>
        </p:spPr>
        <p:txBody>
          <a:bodyPr>
            <a:normAutofit/>
          </a:bodyPr>
          <a:lstStyle/>
          <a:p>
            <a:pPr marL="0" indent="0">
              <a:buNone/>
            </a:pPr>
            <a:r>
              <a:rPr lang="en-US" sz="1800" dirty="0"/>
              <a:t>By Edward Gil </a:t>
            </a:r>
          </a:p>
        </p:txBody>
      </p:sp>
      <p:sp>
        <p:nvSpPr>
          <p:cNvPr id="11" name="Rectángulo 10">
            <a:extLst>
              <a:ext uri="{FF2B5EF4-FFF2-40B4-BE49-F238E27FC236}">
                <a16:creationId xmlns:a16="http://schemas.microsoft.com/office/drawing/2014/main" id="{9D49C456-B7A8-40C8-8BFB-9CDF4D487451}"/>
              </a:ext>
            </a:extLst>
          </p:cNvPr>
          <p:cNvSpPr/>
          <p:nvPr/>
        </p:nvSpPr>
        <p:spPr>
          <a:xfrm>
            <a:off x="692730" y="4865929"/>
            <a:ext cx="3772956" cy="369332"/>
          </a:xfrm>
          <a:prstGeom prst="rect">
            <a:avLst/>
          </a:prstGeom>
        </p:spPr>
        <p:txBody>
          <a:bodyPr wrap="none">
            <a:spAutoFit/>
          </a:bodyPr>
          <a:lstStyle/>
          <a:p>
            <a:r>
              <a:rPr lang="en-US" dirty="0">
                <a:ea typeface="Times New Roman" panose="02020603050405020304" pitchFamily="18" charset="0"/>
              </a:rPr>
              <a:t>for TACG-1-Upload_CSV_file use case</a:t>
            </a:r>
            <a:endParaRPr lang="en-US" dirty="0"/>
          </a:p>
        </p:txBody>
      </p:sp>
    </p:spTree>
    <p:extLst>
      <p:ext uri="{BB962C8B-B14F-4D97-AF65-F5344CB8AC3E}">
        <p14:creationId xmlns:p14="http://schemas.microsoft.com/office/powerpoint/2010/main" val="1062316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a:extLst>
              <a:ext uri="{FF2B5EF4-FFF2-40B4-BE49-F238E27FC236}">
                <a16:creationId xmlns:a16="http://schemas.microsoft.com/office/drawing/2014/main" id="{1B3A8B1A-487D-4E8C-9C4A-9575047C3C25}"/>
              </a:ext>
            </a:extLst>
          </p:cNvPr>
          <p:cNvPicPr>
            <a:picLocks noGrp="1" noChangeAspect="1"/>
          </p:cNvPicPr>
          <p:nvPr>
            <p:ph idx="1"/>
          </p:nvPr>
        </p:nvPicPr>
        <p:blipFill>
          <a:blip r:embed="rId3"/>
          <a:stretch>
            <a:fillRect/>
          </a:stretch>
        </p:blipFill>
        <p:spPr>
          <a:xfrm>
            <a:off x="354840" y="1995544"/>
            <a:ext cx="8600901" cy="2804939"/>
          </a:xfrm>
          <a:prstGeom prst="rect">
            <a:avLst/>
          </a:prstGeom>
          <a:ln>
            <a:noFill/>
          </a:ln>
          <a:effectLst>
            <a:outerShdw blurRad="292100" dist="139700" dir="2700000" algn="tl" rotWithShape="0">
              <a:srgbClr val="333333">
                <a:alpha val="65000"/>
              </a:srgbClr>
            </a:outerShdw>
          </a:effectLst>
        </p:spPr>
      </p:pic>
      <p:sp>
        <p:nvSpPr>
          <p:cNvPr id="5" name="Title 1">
            <a:extLst>
              <a:ext uri="{FF2B5EF4-FFF2-40B4-BE49-F238E27FC236}">
                <a16:creationId xmlns:a16="http://schemas.microsoft.com/office/drawing/2014/main" id="{7C6905E2-AA20-4B58-9AD2-B3C51701E67F}"/>
              </a:ext>
            </a:extLst>
          </p:cNvPr>
          <p:cNvSpPr>
            <a:spLocks noGrp="1"/>
          </p:cNvSpPr>
          <p:nvPr>
            <p:ph type="title"/>
          </p:nvPr>
        </p:nvSpPr>
        <p:spPr>
          <a:xfrm>
            <a:off x="1164242" y="166268"/>
            <a:ext cx="7791499" cy="1043968"/>
          </a:xfrm>
        </p:spPr>
        <p:txBody>
          <a:bodyPr/>
          <a:lstStyle/>
          <a:p>
            <a:r>
              <a:rPr lang="en-US" dirty="0"/>
              <a:t>UML Sequence Diagram</a:t>
            </a:r>
          </a:p>
        </p:txBody>
      </p:sp>
      <p:pic>
        <p:nvPicPr>
          <p:cNvPr id="6" name="Picture 8">
            <a:extLst>
              <a:ext uri="{FF2B5EF4-FFF2-40B4-BE49-F238E27FC236}">
                <a16:creationId xmlns:a16="http://schemas.microsoft.com/office/drawing/2014/main" id="{62E823C9-6706-437C-AFB4-67D6B6C099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
        <p:nvSpPr>
          <p:cNvPr id="7" name="Marcador de contenido 6">
            <a:extLst>
              <a:ext uri="{FF2B5EF4-FFF2-40B4-BE49-F238E27FC236}">
                <a16:creationId xmlns:a16="http://schemas.microsoft.com/office/drawing/2014/main" id="{0975CEE6-50CF-4E28-AA74-3E0ED531EFB6}"/>
              </a:ext>
            </a:extLst>
          </p:cNvPr>
          <p:cNvSpPr txBox="1">
            <a:spLocks/>
          </p:cNvSpPr>
          <p:nvPr/>
        </p:nvSpPr>
        <p:spPr>
          <a:xfrm>
            <a:off x="6726816" y="4883351"/>
            <a:ext cx="2604316" cy="56543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1800" dirty="0"/>
              <a:t>By Edward Gil </a:t>
            </a:r>
          </a:p>
        </p:txBody>
      </p:sp>
      <p:sp>
        <p:nvSpPr>
          <p:cNvPr id="8" name="Rectángulo 7">
            <a:extLst>
              <a:ext uri="{FF2B5EF4-FFF2-40B4-BE49-F238E27FC236}">
                <a16:creationId xmlns:a16="http://schemas.microsoft.com/office/drawing/2014/main" id="{5246059E-C857-4471-B9F8-72907FD555E7}"/>
              </a:ext>
            </a:extLst>
          </p:cNvPr>
          <p:cNvSpPr/>
          <p:nvPr/>
        </p:nvSpPr>
        <p:spPr>
          <a:xfrm>
            <a:off x="771596" y="4883351"/>
            <a:ext cx="3772956" cy="369332"/>
          </a:xfrm>
          <a:prstGeom prst="rect">
            <a:avLst/>
          </a:prstGeom>
        </p:spPr>
        <p:txBody>
          <a:bodyPr wrap="none">
            <a:spAutoFit/>
          </a:bodyPr>
          <a:lstStyle/>
          <a:p>
            <a:r>
              <a:rPr lang="en-US" dirty="0">
                <a:ea typeface="Times New Roman" panose="02020603050405020304" pitchFamily="18" charset="0"/>
              </a:rPr>
              <a:t>for TACG-1-Upload_CSV_file use case</a:t>
            </a:r>
            <a:endParaRPr lang="en-US" dirty="0"/>
          </a:p>
        </p:txBody>
      </p:sp>
    </p:spTree>
    <p:extLst>
      <p:ext uri="{BB962C8B-B14F-4D97-AF65-F5344CB8AC3E}">
        <p14:creationId xmlns:p14="http://schemas.microsoft.com/office/powerpoint/2010/main" val="1638974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1B919C-EEEA-4758-ACE5-8250596B29D6}"/>
              </a:ext>
            </a:extLst>
          </p:cNvPr>
          <p:cNvSpPr>
            <a:spLocks noGrp="1"/>
          </p:cNvSpPr>
          <p:nvPr>
            <p:ph type="title"/>
          </p:nvPr>
        </p:nvSpPr>
        <p:spPr>
          <a:xfrm>
            <a:off x="1130023" y="222837"/>
            <a:ext cx="2420001" cy="776087"/>
          </a:xfrm>
        </p:spPr>
        <p:txBody>
          <a:bodyPr/>
          <a:lstStyle/>
          <a:p>
            <a:r>
              <a:rPr lang="en-US" dirty="0"/>
              <a:t>Use Case</a:t>
            </a:r>
          </a:p>
        </p:txBody>
      </p:sp>
      <p:sp>
        <p:nvSpPr>
          <p:cNvPr id="4" name="Rectángulo 3">
            <a:extLst>
              <a:ext uri="{FF2B5EF4-FFF2-40B4-BE49-F238E27FC236}">
                <a16:creationId xmlns:a16="http://schemas.microsoft.com/office/drawing/2014/main" id="{C845B4B9-0520-44C3-BCC7-4AA559885507}"/>
              </a:ext>
            </a:extLst>
          </p:cNvPr>
          <p:cNvSpPr/>
          <p:nvPr/>
        </p:nvSpPr>
        <p:spPr>
          <a:xfrm>
            <a:off x="919999" y="1370993"/>
            <a:ext cx="7429499" cy="4529702"/>
          </a:xfrm>
          <a:prstGeom prst="rect">
            <a:avLst/>
          </a:prstGeom>
        </p:spPr>
        <p:txBody>
          <a:bodyPr wrap="square">
            <a:spAutoFit/>
          </a:bodyPr>
          <a:lstStyle/>
          <a:p>
            <a:pPr>
              <a:lnSpc>
                <a:spcPct val="120000"/>
              </a:lnSpc>
              <a:spcAft>
                <a:spcPts val="1000"/>
              </a:spcAft>
            </a:pPr>
            <a:r>
              <a:rPr lang="en-US" dirty="0">
                <a:ea typeface="Times New Roman" panose="02020603050405020304" pitchFamily="18" charset="0"/>
                <a:cs typeface="Times New Roman" panose="02020603050405020304" pitchFamily="18" charset="0"/>
              </a:rPr>
              <a:t>Use Case: </a:t>
            </a:r>
            <a:r>
              <a:rPr lang="en-US" b="1" dirty="0">
                <a:ea typeface="Times New Roman" panose="02020603050405020304" pitchFamily="18" charset="0"/>
                <a:cs typeface="Times New Roman" panose="02020603050405020304" pitchFamily="18" charset="0"/>
              </a:rPr>
              <a:t>Send Contact Email to Administrators.</a:t>
            </a:r>
            <a:endParaRPr lang="en-US" dirty="0">
              <a:ea typeface="Times New Roman" panose="02020603050405020304" pitchFamily="18" charset="0"/>
              <a:cs typeface="Times New Roman" panose="02020603050405020304" pitchFamily="18" charset="0"/>
            </a:endParaRPr>
          </a:p>
          <a:p>
            <a:pPr>
              <a:lnSpc>
                <a:spcPct val="120000"/>
              </a:lnSpc>
              <a:spcAft>
                <a:spcPts val="1000"/>
              </a:spcAft>
            </a:pPr>
            <a:r>
              <a:rPr lang="en-US" dirty="0">
                <a:ea typeface="Times New Roman" panose="02020603050405020304" pitchFamily="18" charset="0"/>
                <a:cs typeface="Times New Roman" panose="02020603050405020304" pitchFamily="18" charset="0"/>
              </a:rPr>
              <a:t>Use Case ID: TACG-2-Send_Contact_Email</a:t>
            </a:r>
          </a:p>
          <a:p>
            <a:pPr>
              <a:lnSpc>
                <a:spcPct val="120000"/>
              </a:lnSpc>
              <a:spcAft>
                <a:spcPts val="1000"/>
              </a:spcAft>
            </a:pPr>
            <a:r>
              <a:rPr lang="en-US" b="1" dirty="0">
                <a:ea typeface="Times New Roman" panose="02020603050405020304" pitchFamily="18" charset="0"/>
                <a:cs typeface="Times New Roman" panose="02020603050405020304" pitchFamily="18" charset="0"/>
              </a:rPr>
              <a:t>Assigned to</a:t>
            </a:r>
            <a:r>
              <a:rPr lang="en-US" dirty="0">
                <a:ea typeface="Times New Roman" panose="02020603050405020304" pitchFamily="18" charset="0"/>
                <a:cs typeface="Times New Roman" panose="02020603050405020304" pitchFamily="18" charset="0"/>
              </a:rPr>
              <a:t>: Eric Jerez</a:t>
            </a:r>
          </a:p>
          <a:p>
            <a:pPr>
              <a:lnSpc>
                <a:spcPct val="120000"/>
              </a:lnSpc>
              <a:spcAft>
                <a:spcPts val="1000"/>
              </a:spcAft>
            </a:pPr>
            <a:r>
              <a:rPr lang="en-US" b="1" dirty="0">
                <a:ea typeface="Times New Roman" panose="02020603050405020304" pitchFamily="18" charset="0"/>
                <a:cs typeface="Times New Roman" panose="02020603050405020304" pitchFamily="18" charset="0"/>
              </a:rPr>
              <a:t>Details:</a:t>
            </a:r>
            <a:r>
              <a:rPr lang="en-US" dirty="0">
                <a:ea typeface="Times New Roman" panose="02020603050405020304" pitchFamily="18" charset="0"/>
                <a:cs typeface="Times New Roman" panose="02020603050405020304" pitchFamily="18" charset="0"/>
              </a:rPr>
              <a:t> The users can fill out a form to send a contact email to the administrators.</a:t>
            </a:r>
          </a:p>
          <a:p>
            <a:pPr marL="342900" marR="0" lvl="0" indent="-342900">
              <a:lnSpc>
                <a:spcPct val="107000"/>
              </a:lnSpc>
              <a:spcBef>
                <a:spcPts val="0"/>
              </a:spcBef>
              <a:spcAft>
                <a:spcPts val="800"/>
              </a:spcAft>
              <a:buFont typeface="Symbol" panose="05050102010706020507" pitchFamily="18" charset="2"/>
              <a:buChar char=""/>
            </a:pPr>
            <a:r>
              <a:rPr lang="en-US" b="1" dirty="0">
                <a:ea typeface="Times New Roman" panose="02020603050405020304" pitchFamily="18" charset="0"/>
                <a:cs typeface="Symbol" panose="05050102010706020507" pitchFamily="18" charset="2"/>
              </a:rPr>
              <a:t>Actors:</a:t>
            </a:r>
            <a:r>
              <a:rPr lang="en-US" dirty="0">
                <a:ea typeface="Times New Roman" panose="02020603050405020304" pitchFamily="18" charset="0"/>
                <a:cs typeface="Symbol" panose="05050102010706020507" pitchFamily="18" charset="2"/>
              </a:rPr>
              <a:t> User.</a:t>
            </a:r>
          </a:p>
          <a:p>
            <a:pPr marL="342900" marR="0" lvl="0" indent="-342900">
              <a:lnSpc>
                <a:spcPct val="107000"/>
              </a:lnSpc>
              <a:spcBef>
                <a:spcPts val="0"/>
              </a:spcBef>
              <a:spcAft>
                <a:spcPts val="800"/>
              </a:spcAft>
              <a:buFont typeface="Symbol" panose="05050102010706020507" pitchFamily="18" charset="2"/>
              <a:buChar char=""/>
            </a:pPr>
            <a:r>
              <a:rPr lang="en-US" b="1" dirty="0">
                <a:ea typeface="Times New Roman" panose="02020603050405020304" pitchFamily="18" charset="0"/>
                <a:cs typeface="Symbol" panose="05050102010706020507" pitchFamily="18" charset="2"/>
              </a:rPr>
              <a:t>Pre-Conditions:</a:t>
            </a:r>
            <a:r>
              <a:rPr lang="en-US" dirty="0">
                <a:ea typeface="Times New Roman" panose="02020603050405020304" pitchFamily="18" charset="0"/>
                <a:cs typeface="Symbol" panose="05050102010706020507" pitchFamily="18" charset="2"/>
              </a:rPr>
              <a:t> Internet service must be available</a:t>
            </a:r>
          </a:p>
          <a:p>
            <a:pPr marL="342900" marR="0" lvl="0" indent="-342900">
              <a:lnSpc>
                <a:spcPct val="107000"/>
              </a:lnSpc>
              <a:spcBef>
                <a:spcPts val="0"/>
              </a:spcBef>
              <a:spcAft>
                <a:spcPts val="800"/>
              </a:spcAft>
              <a:buFont typeface="Symbol" panose="05050102010706020507" pitchFamily="18" charset="2"/>
              <a:buChar char=""/>
            </a:pPr>
            <a:r>
              <a:rPr lang="en-US" b="1" dirty="0">
                <a:ea typeface="Times New Roman" panose="02020603050405020304" pitchFamily="18" charset="0"/>
                <a:cs typeface="Symbol" panose="05050102010706020507" pitchFamily="18" charset="2"/>
              </a:rPr>
              <a:t>Description:</a:t>
            </a:r>
            <a:r>
              <a:rPr lang="en-US" dirty="0">
                <a:ea typeface="Times New Roman" panose="02020603050405020304" pitchFamily="18" charset="0"/>
                <a:cs typeface="Symbol" panose="05050102010706020507" pitchFamily="18" charset="2"/>
              </a:rPr>
              <a:t> The users fill out a form with their name and email, the subject of the email, and the message of it.</a:t>
            </a:r>
          </a:p>
          <a:p>
            <a:pPr>
              <a:lnSpc>
                <a:spcPct val="120000"/>
              </a:lnSpc>
              <a:spcAft>
                <a:spcPts val="1000"/>
              </a:spcAft>
            </a:pPr>
            <a:endParaRPr lang="en-US" dirty="0">
              <a:ea typeface="Times New Roman" panose="02020603050405020304" pitchFamily="18" charset="0"/>
              <a:cs typeface="Times New Roman" panose="02020603050405020304" pitchFamily="18" charset="0"/>
            </a:endParaRPr>
          </a:p>
          <a:p>
            <a:pPr>
              <a:lnSpc>
                <a:spcPct val="120000"/>
              </a:lnSpc>
              <a:spcAft>
                <a:spcPts val="1000"/>
              </a:spcAft>
            </a:pPr>
            <a:r>
              <a:rPr lang="en-US" dirty="0">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cs typeface="Times New Roman" panose="02020603050405020304" pitchFamily="18" charset="0"/>
            </a:endParaRPr>
          </a:p>
        </p:txBody>
      </p:sp>
      <p:pic>
        <p:nvPicPr>
          <p:cNvPr id="5" name="Picture 8">
            <a:extLst>
              <a:ext uri="{FF2B5EF4-FFF2-40B4-BE49-F238E27FC236}">
                <a16:creationId xmlns:a16="http://schemas.microsoft.com/office/drawing/2014/main" id="{0E1BC149-4978-4F78-9FC6-ED113A2E4C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93907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B9FF696C-45ED-48CF-961D-2BEE2860C7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1BCFA007-E222-46AD-B133-9A6504226427}"/>
              </a:ext>
            </a:extLst>
          </p:cNvPr>
          <p:cNvSpPr/>
          <p:nvPr/>
        </p:nvSpPr>
        <p:spPr>
          <a:xfrm>
            <a:off x="837559" y="1176556"/>
            <a:ext cx="7668665" cy="4076437"/>
          </a:xfrm>
          <a:prstGeom prst="rect">
            <a:avLst/>
          </a:prstGeom>
        </p:spPr>
        <p:txBody>
          <a:bodyPr wrap="square">
            <a:spAutoFit/>
          </a:bodyPr>
          <a:lstStyle/>
          <a:p>
            <a:pPr>
              <a:lnSpc>
                <a:spcPct val="120000"/>
              </a:lnSpc>
              <a:spcAft>
                <a:spcPts val="1000"/>
              </a:spcAft>
            </a:pPr>
            <a:r>
              <a:rPr lang="en-US" b="1" dirty="0">
                <a:ea typeface="Times New Roman" panose="02020603050405020304" pitchFamily="18" charset="0"/>
                <a:cs typeface="Times New Roman" panose="02020603050405020304" pitchFamily="18" charset="0"/>
              </a:rPr>
              <a:t>Trigger</a:t>
            </a:r>
            <a:r>
              <a:rPr lang="en-US" dirty="0">
                <a:ea typeface="Times New Roman" panose="02020603050405020304" pitchFamily="18" charset="0"/>
                <a:cs typeface="Times New Roman" panose="02020603050405020304" pitchFamily="18" charset="0"/>
              </a:rPr>
              <a:t>: User clicks on the Contact Us page</a:t>
            </a:r>
            <a:r>
              <a:rPr lang="en-US" dirty="0">
                <a:solidFill>
                  <a:srgbClr val="000000"/>
                </a:solidFill>
                <a:ea typeface="Times New Roman" panose="02020603050405020304" pitchFamily="18" charset="0"/>
                <a:cs typeface="Times New Roman" panose="02020603050405020304" pitchFamily="18" charset="0"/>
              </a:rPr>
              <a:t>.</a:t>
            </a:r>
          </a:p>
          <a:p>
            <a:pPr lvl="0">
              <a:lnSpc>
                <a:spcPct val="120000"/>
              </a:lnSpc>
              <a:spcAft>
                <a:spcPts val="1000"/>
              </a:spcAft>
            </a:pPr>
            <a:r>
              <a:rPr lang="en-US" dirty="0">
                <a:solidFill>
                  <a:srgbClr val="000000"/>
                </a:solidFill>
                <a:ea typeface="Times New Roman" panose="02020603050405020304" pitchFamily="18" charset="0"/>
                <a:cs typeface="Times New Roman" panose="02020603050405020304" pitchFamily="18" charset="0"/>
              </a:rPr>
              <a:t>The system responds by…</a:t>
            </a:r>
          </a:p>
          <a:p>
            <a:pPr marL="342900" lvl="0" indent="-342900">
              <a:lnSpc>
                <a:spcPct val="107000"/>
              </a:lnSpc>
              <a:spcAft>
                <a:spcPts val="800"/>
              </a:spcAft>
              <a:buFont typeface="+mj-lt"/>
              <a:buAutoNum type="arabicPeriod"/>
            </a:pPr>
            <a:r>
              <a:rPr lang="en-US" dirty="0">
                <a:solidFill>
                  <a:srgbClr val="000000"/>
                </a:solidFill>
                <a:ea typeface="Times New Roman" panose="02020603050405020304" pitchFamily="18" charset="0"/>
                <a:cs typeface="Times New Roman" panose="02020603050405020304" pitchFamily="18" charset="0"/>
              </a:rPr>
              <a:t>The system displays the contact form in the middle of the screen.</a:t>
            </a:r>
          </a:p>
          <a:p>
            <a:pPr marL="342900" lvl="0" indent="-342900">
              <a:lnSpc>
                <a:spcPct val="107000"/>
              </a:lnSpc>
              <a:spcAft>
                <a:spcPts val="800"/>
              </a:spcAft>
              <a:buFont typeface="+mj-lt"/>
              <a:buAutoNum type="arabicPeriod"/>
            </a:pPr>
            <a:r>
              <a:rPr lang="en-US" dirty="0">
                <a:solidFill>
                  <a:srgbClr val="000000"/>
                </a:solidFill>
                <a:ea typeface="Times New Roman" panose="02020603050405020304" pitchFamily="18" charset="0"/>
                <a:cs typeface="Times New Roman" panose="02020603050405020304" pitchFamily="18" charset="0"/>
              </a:rPr>
              <a:t>The user must fill out all of the components of the form (name, email, subject and message).</a:t>
            </a:r>
          </a:p>
          <a:p>
            <a:pPr marL="342900" lvl="0" indent="-342900">
              <a:lnSpc>
                <a:spcPct val="107000"/>
              </a:lnSpc>
              <a:spcAft>
                <a:spcPts val="800"/>
              </a:spcAft>
              <a:buFont typeface="+mj-lt"/>
              <a:buAutoNum type="arabicPeriod"/>
            </a:pPr>
            <a:r>
              <a:rPr lang="en-US" dirty="0">
                <a:solidFill>
                  <a:srgbClr val="000000"/>
                </a:solidFill>
                <a:ea typeface="Times New Roman" panose="02020603050405020304" pitchFamily="18" charset="0"/>
                <a:cs typeface="Times New Roman" panose="02020603050405020304" pitchFamily="18" charset="0"/>
              </a:rPr>
              <a:t>The user clicks on the send email button.</a:t>
            </a:r>
          </a:p>
          <a:p>
            <a:pPr marL="342900" lvl="0" indent="-342900">
              <a:lnSpc>
                <a:spcPct val="107000"/>
              </a:lnSpc>
              <a:spcAft>
                <a:spcPts val="800"/>
              </a:spcAft>
              <a:buFont typeface="+mj-lt"/>
              <a:buAutoNum type="arabicPeriod"/>
            </a:pPr>
            <a:r>
              <a:rPr lang="en-US" dirty="0">
                <a:solidFill>
                  <a:srgbClr val="000000"/>
                </a:solidFill>
                <a:ea typeface="Times New Roman" panose="02020603050405020304" pitchFamily="18" charset="0"/>
                <a:cs typeface="Times New Roman" panose="02020603050405020304" pitchFamily="18" charset="0"/>
              </a:rPr>
              <a:t>The system validates user input (email must be valid and all fields must be completed)</a:t>
            </a:r>
          </a:p>
          <a:p>
            <a:pPr marL="342900" lvl="0" indent="-342900">
              <a:lnSpc>
                <a:spcPct val="107000"/>
              </a:lnSpc>
              <a:spcAft>
                <a:spcPts val="800"/>
              </a:spcAft>
              <a:buFont typeface="+mj-lt"/>
              <a:buAutoNum type="arabicPeriod"/>
            </a:pPr>
            <a:r>
              <a:rPr lang="en-US" dirty="0">
                <a:solidFill>
                  <a:srgbClr val="000000"/>
                </a:solidFill>
                <a:ea typeface="Times New Roman" panose="02020603050405020304" pitchFamily="18" charset="0"/>
                <a:cs typeface="Times New Roman" panose="02020603050405020304" pitchFamily="18" charset="0"/>
              </a:rPr>
              <a:t>The system sends the email making use of Google SMTP Server. All of the messages from the form are sent to a Gmail account that the administrators can access.</a:t>
            </a:r>
          </a:p>
        </p:txBody>
      </p:sp>
    </p:spTree>
    <p:extLst>
      <p:ext uri="{BB962C8B-B14F-4D97-AF65-F5344CB8AC3E}">
        <p14:creationId xmlns:p14="http://schemas.microsoft.com/office/powerpoint/2010/main" val="113808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4D29297C-936F-428E-B78C-8C0A06EBF9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
        <p:nvSpPr>
          <p:cNvPr id="5" name="Título 1">
            <a:extLst>
              <a:ext uri="{FF2B5EF4-FFF2-40B4-BE49-F238E27FC236}">
                <a16:creationId xmlns:a16="http://schemas.microsoft.com/office/drawing/2014/main" id="{4F9B1DAB-89C0-45DC-AF24-930305699CEA}"/>
              </a:ext>
            </a:extLst>
          </p:cNvPr>
          <p:cNvSpPr>
            <a:spLocks noGrp="1"/>
          </p:cNvSpPr>
          <p:nvPr>
            <p:ph type="title"/>
          </p:nvPr>
        </p:nvSpPr>
        <p:spPr>
          <a:xfrm>
            <a:off x="1133965" y="276029"/>
            <a:ext cx="5284763" cy="690329"/>
          </a:xfrm>
        </p:spPr>
        <p:txBody>
          <a:bodyPr/>
          <a:lstStyle/>
          <a:p>
            <a:r>
              <a:rPr lang="en-US" dirty="0"/>
              <a:t>UML Use Case Diagram </a:t>
            </a:r>
          </a:p>
        </p:txBody>
      </p:sp>
      <p:sp>
        <p:nvSpPr>
          <p:cNvPr id="6" name="Marcador de contenido 6">
            <a:extLst>
              <a:ext uri="{FF2B5EF4-FFF2-40B4-BE49-F238E27FC236}">
                <a16:creationId xmlns:a16="http://schemas.microsoft.com/office/drawing/2014/main" id="{7AA6D0E1-1B2B-4AB4-9032-6C52672F581C}"/>
              </a:ext>
            </a:extLst>
          </p:cNvPr>
          <p:cNvSpPr txBox="1">
            <a:spLocks/>
          </p:cNvSpPr>
          <p:nvPr/>
        </p:nvSpPr>
        <p:spPr>
          <a:xfrm>
            <a:off x="6539684" y="5744282"/>
            <a:ext cx="2604316" cy="56543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1800" dirty="0"/>
              <a:t>By Eric Jerez</a:t>
            </a:r>
          </a:p>
        </p:txBody>
      </p:sp>
      <p:pic>
        <p:nvPicPr>
          <p:cNvPr id="10" name="Imagen 9">
            <a:extLst>
              <a:ext uri="{FF2B5EF4-FFF2-40B4-BE49-F238E27FC236}">
                <a16:creationId xmlns:a16="http://schemas.microsoft.com/office/drawing/2014/main" id="{870A2F6B-6B7E-45E5-AB63-837EBEACEE65}"/>
              </a:ext>
            </a:extLst>
          </p:cNvPr>
          <p:cNvPicPr>
            <a:picLocks noChangeAspect="1"/>
          </p:cNvPicPr>
          <p:nvPr/>
        </p:nvPicPr>
        <p:blipFill rotWithShape="1">
          <a:blip r:embed="rId3"/>
          <a:srcRect l="4973" r="4764" b="34588"/>
          <a:stretch/>
        </p:blipFill>
        <p:spPr>
          <a:xfrm>
            <a:off x="1133965" y="899817"/>
            <a:ext cx="6715826" cy="4866291"/>
          </a:xfrm>
          <a:prstGeom prst="rect">
            <a:avLst/>
          </a:prstGeom>
          <a:ln>
            <a:noFill/>
          </a:ln>
          <a:effectLst>
            <a:outerShdw blurRad="292100" dist="139700" dir="2700000" algn="tl" rotWithShape="0">
              <a:srgbClr val="333333">
                <a:alpha val="65000"/>
              </a:srgbClr>
            </a:outerShdw>
          </a:effectLst>
        </p:spPr>
      </p:pic>
      <p:sp>
        <p:nvSpPr>
          <p:cNvPr id="11" name="Rectángulo 10">
            <a:extLst>
              <a:ext uri="{FF2B5EF4-FFF2-40B4-BE49-F238E27FC236}">
                <a16:creationId xmlns:a16="http://schemas.microsoft.com/office/drawing/2014/main" id="{34C890B2-8A34-48F9-853B-35FB85F4F506}"/>
              </a:ext>
            </a:extLst>
          </p:cNvPr>
          <p:cNvSpPr/>
          <p:nvPr/>
        </p:nvSpPr>
        <p:spPr>
          <a:xfrm>
            <a:off x="1133965" y="5776875"/>
            <a:ext cx="4933348" cy="733278"/>
          </a:xfrm>
          <a:prstGeom prst="rect">
            <a:avLst/>
          </a:prstGeom>
        </p:spPr>
        <p:txBody>
          <a:bodyPr wrap="square">
            <a:spAutoFit/>
          </a:bodyPr>
          <a:lstStyle/>
          <a:p>
            <a:pPr>
              <a:lnSpc>
                <a:spcPct val="120000"/>
              </a:lnSpc>
              <a:spcAft>
                <a:spcPts val="1000"/>
              </a:spcAft>
            </a:pPr>
            <a:r>
              <a:rPr lang="en-US" dirty="0">
                <a:ea typeface="Times New Roman" panose="02020603050405020304" pitchFamily="18" charset="0"/>
                <a:cs typeface="Times New Roman" panose="02020603050405020304" pitchFamily="18" charset="0"/>
              </a:rPr>
              <a:t>for the contact form; it is relevant for both contact with admins and download csv file</a:t>
            </a:r>
          </a:p>
        </p:txBody>
      </p:sp>
    </p:spTree>
    <p:extLst>
      <p:ext uri="{BB962C8B-B14F-4D97-AF65-F5344CB8AC3E}">
        <p14:creationId xmlns:p14="http://schemas.microsoft.com/office/powerpoint/2010/main" val="3806731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199D60B1-C151-4ADC-A710-84F6CB806A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
        <p:nvSpPr>
          <p:cNvPr id="5" name="Título 8">
            <a:extLst>
              <a:ext uri="{FF2B5EF4-FFF2-40B4-BE49-F238E27FC236}">
                <a16:creationId xmlns:a16="http://schemas.microsoft.com/office/drawing/2014/main" id="{7D44234B-4902-485A-9446-788A7DC468F2}"/>
              </a:ext>
            </a:extLst>
          </p:cNvPr>
          <p:cNvSpPr>
            <a:spLocks noGrp="1"/>
          </p:cNvSpPr>
          <p:nvPr>
            <p:ph type="title"/>
          </p:nvPr>
        </p:nvSpPr>
        <p:spPr>
          <a:xfrm>
            <a:off x="1223613" y="248633"/>
            <a:ext cx="7429499" cy="735153"/>
          </a:xfrm>
        </p:spPr>
        <p:txBody>
          <a:bodyPr/>
          <a:lstStyle/>
          <a:p>
            <a:r>
              <a:rPr lang="en-US" dirty="0" err="1"/>
              <a:t>Uml</a:t>
            </a:r>
            <a:r>
              <a:rPr lang="en-US" dirty="0"/>
              <a:t> </a:t>
            </a:r>
            <a:r>
              <a:rPr lang="en-US" cap="none" dirty="0"/>
              <a:t>Class Diagram</a:t>
            </a:r>
            <a:endParaRPr lang="en-US" dirty="0"/>
          </a:p>
        </p:txBody>
      </p:sp>
      <p:sp>
        <p:nvSpPr>
          <p:cNvPr id="6" name="Marcador de contenido 6">
            <a:extLst>
              <a:ext uri="{FF2B5EF4-FFF2-40B4-BE49-F238E27FC236}">
                <a16:creationId xmlns:a16="http://schemas.microsoft.com/office/drawing/2014/main" id="{891374F8-5316-4F34-B8D7-0E13AC44A9D7}"/>
              </a:ext>
            </a:extLst>
          </p:cNvPr>
          <p:cNvSpPr txBox="1">
            <a:spLocks/>
          </p:cNvSpPr>
          <p:nvPr/>
        </p:nvSpPr>
        <p:spPr>
          <a:xfrm>
            <a:off x="6905278" y="5785951"/>
            <a:ext cx="2604316" cy="56543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1800" dirty="0"/>
              <a:t>By Eric Jerez</a:t>
            </a:r>
          </a:p>
        </p:txBody>
      </p:sp>
      <p:pic>
        <p:nvPicPr>
          <p:cNvPr id="8" name="Imagen 7">
            <a:extLst>
              <a:ext uri="{FF2B5EF4-FFF2-40B4-BE49-F238E27FC236}">
                <a16:creationId xmlns:a16="http://schemas.microsoft.com/office/drawing/2014/main" id="{FB03C3B4-1B5E-49E5-A2CE-F1840A685CCC}"/>
              </a:ext>
            </a:extLst>
          </p:cNvPr>
          <p:cNvPicPr>
            <a:picLocks noChangeAspect="1"/>
          </p:cNvPicPr>
          <p:nvPr/>
        </p:nvPicPr>
        <p:blipFill>
          <a:blip r:embed="rId3"/>
          <a:stretch>
            <a:fillRect/>
          </a:stretch>
        </p:blipFill>
        <p:spPr>
          <a:xfrm>
            <a:off x="775988" y="903586"/>
            <a:ext cx="7642667" cy="4902887"/>
          </a:xfrm>
          <a:prstGeom prst="rect">
            <a:avLst/>
          </a:prstGeom>
          <a:ln>
            <a:noFill/>
          </a:ln>
          <a:effectLst>
            <a:outerShdw blurRad="292100" dist="139700" dir="2700000" algn="tl" rotWithShape="0">
              <a:srgbClr val="333333">
                <a:alpha val="65000"/>
              </a:srgbClr>
            </a:outerShdw>
          </a:effectLst>
        </p:spPr>
      </p:pic>
      <p:sp>
        <p:nvSpPr>
          <p:cNvPr id="9" name="Rectángulo 8">
            <a:extLst>
              <a:ext uri="{FF2B5EF4-FFF2-40B4-BE49-F238E27FC236}">
                <a16:creationId xmlns:a16="http://schemas.microsoft.com/office/drawing/2014/main" id="{774F3907-9EB9-472B-9BC9-48E8819239B0}"/>
              </a:ext>
            </a:extLst>
          </p:cNvPr>
          <p:cNvSpPr/>
          <p:nvPr/>
        </p:nvSpPr>
        <p:spPr>
          <a:xfrm>
            <a:off x="1223613" y="5806473"/>
            <a:ext cx="4572000" cy="400879"/>
          </a:xfrm>
          <a:prstGeom prst="rect">
            <a:avLst/>
          </a:prstGeom>
        </p:spPr>
        <p:txBody>
          <a:bodyPr wrap="square">
            <a:spAutoFit/>
          </a:bodyPr>
          <a:lstStyle/>
          <a:p>
            <a:pPr>
              <a:lnSpc>
                <a:spcPct val="120000"/>
              </a:lnSpc>
              <a:spcAft>
                <a:spcPts val="1000"/>
              </a:spcAft>
            </a:pPr>
            <a:r>
              <a:rPr lang="en-US" dirty="0">
                <a:ea typeface="Times New Roman" panose="02020603050405020304" pitchFamily="18" charset="0"/>
                <a:cs typeface="Times New Roman" panose="02020603050405020304" pitchFamily="18" charset="0"/>
              </a:rPr>
              <a:t>for </a:t>
            </a:r>
            <a:r>
              <a:rPr lang="en-US" dirty="0" err="1">
                <a:ea typeface="Times New Roman" panose="02020603050405020304" pitchFamily="18" charset="0"/>
                <a:cs typeface="Times New Roman" panose="02020603050405020304" pitchFamily="18" charset="0"/>
              </a:rPr>
              <a:t>Send_Contact_Email</a:t>
            </a:r>
            <a:endParaRPr lang="en-US" sz="1400"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2024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227358" y="329184"/>
            <a:ext cx="4237527" cy="881669"/>
          </a:xfrm>
        </p:spPr>
        <p:txBody>
          <a:bodyPr/>
          <a:lstStyle/>
          <a:p>
            <a:r>
              <a:rPr lang="en-US" altLang="en-US" dirty="0">
                <a:ea typeface="ＭＳ Ｐゴシック" pitchFamily="34" charset="-128"/>
              </a:rPr>
              <a:t>Problem definition</a:t>
            </a:r>
          </a:p>
        </p:txBody>
      </p:sp>
      <p:sp>
        <p:nvSpPr>
          <p:cNvPr id="3" name="Content Placeholder 2"/>
          <p:cNvSpPr>
            <a:spLocks noGrp="1"/>
          </p:cNvSpPr>
          <p:nvPr>
            <p:ph idx="1"/>
          </p:nvPr>
        </p:nvSpPr>
        <p:spPr>
          <a:xfrm>
            <a:off x="1158844" y="1324768"/>
            <a:ext cx="7367862" cy="4451343"/>
          </a:xfrm>
        </p:spPr>
        <p:txBody>
          <a:bodyPr>
            <a:normAutofit fontScale="85000" lnSpcReduction="20000"/>
          </a:bodyPr>
          <a:lstStyle/>
          <a:p>
            <a:pPr algn="just">
              <a:defRPr/>
            </a:pPr>
            <a:r>
              <a:rPr lang="en-US" sz="1800" dirty="0"/>
              <a:t>Whole Project:</a:t>
            </a:r>
          </a:p>
          <a:p>
            <a:pPr lvl="1" algn="just">
              <a:buFont typeface="Wingdings" panose="05000000000000000000" pitchFamily="2" charset="2"/>
              <a:buChar char="§"/>
              <a:defRPr/>
            </a:pPr>
            <a:r>
              <a:rPr lang="en-US" sz="2400" dirty="0">
                <a:ea typeface="ＭＳ Ｐゴシック"/>
              </a:rPr>
              <a:t>Create and Design an API so that the general public can have access to </a:t>
            </a:r>
            <a:r>
              <a:rPr lang="en-US" sz="2400" dirty="0"/>
              <a:t>data that is collected by sensors and gauges at various locations in Coral Gables, Florida. </a:t>
            </a:r>
          </a:p>
          <a:p>
            <a:pPr lvl="1" algn="just">
              <a:buFont typeface="Wingdings" panose="05000000000000000000" pitchFamily="2" charset="2"/>
              <a:buChar char="§"/>
              <a:defRPr/>
            </a:pPr>
            <a:r>
              <a:rPr lang="en-US" sz="2400" dirty="0"/>
              <a:t>Create a website to view and manage the data.</a:t>
            </a:r>
          </a:p>
          <a:p>
            <a:pPr marL="457200" lvl="1" indent="0">
              <a:buNone/>
              <a:defRPr/>
            </a:pPr>
            <a:endParaRPr lang="en-US" sz="1600" dirty="0"/>
          </a:p>
          <a:p>
            <a:pPr>
              <a:defRPr/>
            </a:pPr>
            <a:r>
              <a:rPr lang="is-IS" sz="1700" dirty="0"/>
              <a:t>Team Members Worked Together on:</a:t>
            </a:r>
          </a:p>
          <a:p>
            <a:pPr lvl="1">
              <a:buFont typeface="Wingdings" panose="05000000000000000000" pitchFamily="2" charset="2"/>
              <a:buChar char="ü"/>
              <a:defRPr/>
            </a:pPr>
            <a:r>
              <a:rPr lang="is-IS" sz="1700" dirty="0"/>
              <a:t>Admin authentication.</a:t>
            </a:r>
          </a:p>
          <a:p>
            <a:pPr lvl="1">
              <a:buFont typeface="Wingdings" panose="05000000000000000000" pitchFamily="2" charset="2"/>
              <a:buChar char="ü"/>
              <a:defRPr/>
            </a:pPr>
            <a:r>
              <a:rPr lang="is-IS" sz="1700" dirty="0"/>
              <a:t>Database creation, design, and optimization.</a:t>
            </a:r>
          </a:p>
          <a:p>
            <a:pPr lvl="1">
              <a:buFont typeface="Wingdings" panose="05000000000000000000" pitchFamily="2" charset="2"/>
              <a:buChar char="ü"/>
              <a:defRPr/>
            </a:pPr>
            <a:r>
              <a:rPr lang="is-IS" sz="1700" dirty="0"/>
              <a:t>Website management.</a:t>
            </a:r>
          </a:p>
          <a:p>
            <a:pPr lvl="1">
              <a:buFont typeface="Wingdings" panose="05000000000000000000" pitchFamily="2" charset="2"/>
              <a:buChar char="ü"/>
              <a:defRPr/>
            </a:pPr>
            <a:r>
              <a:rPr lang="is-IS" sz="1700" dirty="0"/>
              <a:t>User controls.</a:t>
            </a:r>
          </a:p>
          <a:p>
            <a:pPr lvl="1">
              <a:buFont typeface="Wingdings" panose="05000000000000000000" pitchFamily="2" charset="2"/>
              <a:buChar char="ü"/>
              <a:defRPr/>
            </a:pPr>
            <a:r>
              <a:rPr lang="is-IS" sz="1700" dirty="0"/>
              <a:t>Contact forms functionality.</a:t>
            </a:r>
          </a:p>
          <a:p>
            <a:pPr lvl="1">
              <a:buFont typeface="Wingdings" panose="05000000000000000000" pitchFamily="2" charset="2"/>
              <a:buChar char="ü"/>
              <a:defRPr/>
            </a:pPr>
            <a:r>
              <a:rPr lang="is-IS" sz="1700" dirty="0"/>
              <a:t>Filtering trhough database queries.</a:t>
            </a:r>
          </a:p>
          <a:p>
            <a:pPr lvl="1">
              <a:buFont typeface="Wingdings" panose="05000000000000000000" pitchFamily="2" charset="2"/>
              <a:buChar char="ü"/>
              <a:defRPr/>
            </a:pPr>
            <a:r>
              <a:rPr lang="is-IS" sz="1700" dirty="0"/>
              <a:t>API creation and implementation.</a:t>
            </a:r>
          </a:p>
          <a:p>
            <a:pPr marL="457200" lvl="1" indent="0">
              <a:buNone/>
              <a:defRPr/>
            </a:pPr>
            <a:endParaRPr lang="is-IS" sz="1600" dirty="0"/>
          </a:p>
          <a:p>
            <a:pPr lvl="1">
              <a:defRPr/>
            </a:pPr>
            <a:endParaRPr lang="en-US" sz="1600" dirty="0"/>
          </a:p>
        </p:txBody>
      </p:sp>
      <p:pic>
        <p:nvPicPr>
          <p:cNvPr id="4" name="Picture 8">
            <a:extLst>
              <a:ext uri="{FF2B5EF4-FFF2-40B4-BE49-F238E27FC236}">
                <a16:creationId xmlns:a16="http://schemas.microsoft.com/office/drawing/2014/main" id="{5FEF114D-D271-4AD0-85DD-522F4E8D0B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AE121D6B-A248-4C48-9225-1C3BF58858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9CEDC9F3-C5E9-4EF7-AC76-A24E28311569}"/>
              </a:ext>
            </a:extLst>
          </p:cNvPr>
          <p:cNvSpPr>
            <a:spLocks noGrp="1"/>
          </p:cNvSpPr>
          <p:nvPr>
            <p:ph type="title"/>
          </p:nvPr>
        </p:nvSpPr>
        <p:spPr>
          <a:xfrm>
            <a:off x="1164242" y="166268"/>
            <a:ext cx="7791499" cy="1043968"/>
          </a:xfrm>
        </p:spPr>
        <p:txBody>
          <a:bodyPr/>
          <a:lstStyle/>
          <a:p>
            <a:r>
              <a:rPr lang="en-US" dirty="0"/>
              <a:t>UML Sequence Diagram</a:t>
            </a:r>
          </a:p>
        </p:txBody>
      </p:sp>
      <p:sp>
        <p:nvSpPr>
          <p:cNvPr id="6" name="Marcador de contenido 6">
            <a:extLst>
              <a:ext uri="{FF2B5EF4-FFF2-40B4-BE49-F238E27FC236}">
                <a16:creationId xmlns:a16="http://schemas.microsoft.com/office/drawing/2014/main" id="{9D0E8521-FEC9-47FB-A022-9243654B5A1F}"/>
              </a:ext>
            </a:extLst>
          </p:cNvPr>
          <p:cNvSpPr txBox="1">
            <a:spLocks/>
          </p:cNvSpPr>
          <p:nvPr/>
        </p:nvSpPr>
        <p:spPr>
          <a:xfrm>
            <a:off x="6351425" y="5719016"/>
            <a:ext cx="2604316" cy="41574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buFont typeface="Arial" panose="020B0604020202020204" pitchFamily="34" charset="0"/>
              <a:buNone/>
            </a:pPr>
            <a:r>
              <a:rPr lang="en-US" sz="1800" dirty="0"/>
              <a:t>By Eric Jerez</a:t>
            </a:r>
          </a:p>
        </p:txBody>
      </p:sp>
      <p:pic>
        <p:nvPicPr>
          <p:cNvPr id="8" name="Imagen 7">
            <a:extLst>
              <a:ext uri="{FF2B5EF4-FFF2-40B4-BE49-F238E27FC236}">
                <a16:creationId xmlns:a16="http://schemas.microsoft.com/office/drawing/2014/main" id="{174B49AB-08AB-4B26-945D-DE62E7574062}"/>
              </a:ext>
            </a:extLst>
          </p:cNvPr>
          <p:cNvPicPr>
            <a:picLocks noChangeAspect="1"/>
          </p:cNvPicPr>
          <p:nvPr/>
        </p:nvPicPr>
        <p:blipFill>
          <a:blip r:embed="rId3"/>
          <a:stretch>
            <a:fillRect/>
          </a:stretch>
        </p:blipFill>
        <p:spPr>
          <a:xfrm>
            <a:off x="1007202" y="1018563"/>
            <a:ext cx="7129595" cy="4654041"/>
          </a:xfrm>
          <a:prstGeom prst="rect">
            <a:avLst/>
          </a:prstGeom>
          <a:ln>
            <a:noFill/>
          </a:ln>
          <a:effectLst>
            <a:outerShdw blurRad="292100" dist="139700" dir="2700000" algn="tl" rotWithShape="0">
              <a:srgbClr val="333333">
                <a:alpha val="65000"/>
              </a:srgbClr>
            </a:outerShdw>
          </a:effectLst>
        </p:spPr>
      </p:pic>
      <p:sp>
        <p:nvSpPr>
          <p:cNvPr id="9" name="Rectángulo 8">
            <a:extLst>
              <a:ext uri="{FF2B5EF4-FFF2-40B4-BE49-F238E27FC236}">
                <a16:creationId xmlns:a16="http://schemas.microsoft.com/office/drawing/2014/main" id="{35B419D8-8041-437C-A7E8-094E7E8934E3}"/>
              </a:ext>
            </a:extLst>
          </p:cNvPr>
          <p:cNvSpPr/>
          <p:nvPr/>
        </p:nvSpPr>
        <p:spPr>
          <a:xfrm>
            <a:off x="1164242" y="5765429"/>
            <a:ext cx="3031240" cy="369332"/>
          </a:xfrm>
          <a:prstGeom prst="rect">
            <a:avLst/>
          </a:prstGeom>
        </p:spPr>
        <p:txBody>
          <a:bodyPr wrap="square">
            <a:spAutoFit/>
          </a:bodyPr>
          <a:lstStyle/>
          <a:p>
            <a:r>
              <a:rPr lang="en-US" dirty="0">
                <a:ea typeface="Times New Roman" panose="02020603050405020304" pitchFamily="18" charset="0"/>
              </a:rPr>
              <a:t>for </a:t>
            </a:r>
            <a:r>
              <a:rPr lang="en-US" dirty="0" err="1">
                <a:ea typeface="Times New Roman" panose="02020603050405020304" pitchFamily="18" charset="0"/>
              </a:rPr>
              <a:t>Send_Contact_Email</a:t>
            </a:r>
            <a:endParaRPr lang="en-US" dirty="0"/>
          </a:p>
        </p:txBody>
      </p:sp>
    </p:spTree>
    <p:extLst>
      <p:ext uri="{BB962C8B-B14F-4D97-AF65-F5344CB8AC3E}">
        <p14:creationId xmlns:p14="http://schemas.microsoft.com/office/powerpoint/2010/main" val="2571970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5429" y="76200"/>
            <a:ext cx="6365512" cy="1036320"/>
          </a:xfrm>
        </p:spPr>
        <p:txBody>
          <a:bodyPr/>
          <a:lstStyle/>
          <a:p>
            <a:r>
              <a:rPr lang="en-US" dirty="0"/>
              <a:t>System Design: Architecture</a:t>
            </a:r>
          </a:p>
        </p:txBody>
      </p:sp>
      <p:sp>
        <p:nvSpPr>
          <p:cNvPr id="3" name="Content Placeholder 2"/>
          <p:cNvSpPr>
            <a:spLocks noGrp="1"/>
          </p:cNvSpPr>
          <p:nvPr>
            <p:ph idx="1"/>
          </p:nvPr>
        </p:nvSpPr>
        <p:spPr>
          <a:xfrm>
            <a:off x="1854065" y="932583"/>
            <a:ext cx="4117612" cy="609974"/>
          </a:xfrm>
        </p:spPr>
        <p:txBody>
          <a:bodyPr/>
          <a:lstStyle/>
          <a:p>
            <a:r>
              <a:rPr lang="en-US" dirty="0"/>
              <a:t>System decomposition</a:t>
            </a:r>
          </a:p>
          <a:p>
            <a:endParaRPr lang="en-US" dirty="0"/>
          </a:p>
        </p:txBody>
      </p:sp>
      <p:pic>
        <p:nvPicPr>
          <p:cNvPr id="4" name="Picture 8">
            <a:extLst>
              <a:ext uri="{FF2B5EF4-FFF2-40B4-BE49-F238E27FC236}">
                <a16:creationId xmlns:a16="http://schemas.microsoft.com/office/drawing/2014/main" id="{5CA24FA5-6837-42FB-9504-FF67EAA50D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a16="http://schemas.microsoft.com/office/drawing/2014/main" id="{C8E86AF0-21F0-4431-9CD5-790DA4A8ADC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854065" y="1563025"/>
            <a:ext cx="5208031" cy="45177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11570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5581F5-44AF-4D0A-AEE7-C4BBAF13E905}"/>
              </a:ext>
            </a:extLst>
          </p:cNvPr>
          <p:cNvSpPr>
            <a:spLocks noGrp="1"/>
          </p:cNvSpPr>
          <p:nvPr>
            <p:ph type="title"/>
          </p:nvPr>
        </p:nvSpPr>
        <p:spPr>
          <a:xfrm>
            <a:off x="1131739" y="38238"/>
            <a:ext cx="6313002" cy="1143000"/>
          </a:xfrm>
        </p:spPr>
        <p:txBody>
          <a:bodyPr/>
          <a:lstStyle/>
          <a:p>
            <a:r>
              <a:rPr lang="en-US" dirty="0"/>
              <a:t>System Design: Architecture</a:t>
            </a:r>
          </a:p>
        </p:txBody>
      </p:sp>
      <p:sp>
        <p:nvSpPr>
          <p:cNvPr id="3" name="Marcador de contenido 2">
            <a:extLst>
              <a:ext uri="{FF2B5EF4-FFF2-40B4-BE49-F238E27FC236}">
                <a16:creationId xmlns:a16="http://schemas.microsoft.com/office/drawing/2014/main" id="{31EB28A5-E71E-431A-84A6-F20757CA974B}"/>
              </a:ext>
            </a:extLst>
          </p:cNvPr>
          <p:cNvSpPr>
            <a:spLocks noGrp="1"/>
          </p:cNvSpPr>
          <p:nvPr>
            <p:ph idx="1"/>
          </p:nvPr>
        </p:nvSpPr>
        <p:spPr>
          <a:xfrm>
            <a:off x="1131739" y="846027"/>
            <a:ext cx="3078274" cy="670422"/>
          </a:xfrm>
        </p:spPr>
        <p:txBody>
          <a:bodyPr/>
          <a:lstStyle/>
          <a:p>
            <a:r>
              <a:rPr lang="en-US" dirty="0"/>
              <a:t>Architecture patterns</a:t>
            </a:r>
          </a:p>
        </p:txBody>
      </p:sp>
      <p:pic>
        <p:nvPicPr>
          <p:cNvPr id="5" name="Picture 1">
            <a:extLst>
              <a:ext uri="{FF2B5EF4-FFF2-40B4-BE49-F238E27FC236}">
                <a16:creationId xmlns:a16="http://schemas.microsoft.com/office/drawing/2014/main" id="{B7604770-5D17-48E9-990D-C06EBC3A646B}"/>
              </a:ext>
            </a:extLst>
          </p:cNvPr>
          <p:cNvPicPr/>
          <p:nvPr/>
        </p:nvPicPr>
        <p:blipFill>
          <a:blip r:embed="rId2"/>
          <a:stretch>
            <a:fillRect/>
          </a:stretch>
        </p:blipFill>
        <p:spPr>
          <a:xfrm>
            <a:off x="1131739" y="1409837"/>
            <a:ext cx="6991181" cy="4495663"/>
          </a:xfrm>
          <a:prstGeom prst="rect">
            <a:avLst/>
          </a:prstGeom>
          <a:ln>
            <a:noFill/>
          </a:ln>
          <a:effectLst>
            <a:outerShdw blurRad="292100" dist="139700" dir="2700000" algn="tl" rotWithShape="0">
              <a:srgbClr val="333333">
                <a:alpha val="65000"/>
              </a:srgbClr>
            </a:outerShdw>
          </a:effectLst>
        </p:spPr>
      </p:pic>
      <p:pic>
        <p:nvPicPr>
          <p:cNvPr id="6" name="Picture 8">
            <a:extLst>
              <a:ext uri="{FF2B5EF4-FFF2-40B4-BE49-F238E27FC236}">
                <a16:creationId xmlns:a16="http://schemas.microsoft.com/office/drawing/2014/main" id="{0205DA56-A5A0-49A9-AF37-E317B5347D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26743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6807" y="66327"/>
            <a:ext cx="6405801" cy="915887"/>
          </a:xfrm>
        </p:spPr>
        <p:txBody>
          <a:bodyPr/>
          <a:lstStyle/>
          <a:p>
            <a:r>
              <a:rPr lang="en-US" dirty="0"/>
              <a:t>System Design: Deployment</a:t>
            </a:r>
          </a:p>
        </p:txBody>
      </p:sp>
      <p:sp>
        <p:nvSpPr>
          <p:cNvPr id="3" name="Content Placeholder 2"/>
          <p:cNvSpPr>
            <a:spLocks noGrp="1"/>
          </p:cNvSpPr>
          <p:nvPr>
            <p:ph idx="1"/>
          </p:nvPr>
        </p:nvSpPr>
        <p:spPr>
          <a:xfrm>
            <a:off x="1136807" y="828098"/>
            <a:ext cx="4310301" cy="717357"/>
          </a:xfrm>
        </p:spPr>
        <p:txBody>
          <a:bodyPr/>
          <a:lstStyle/>
          <a:p>
            <a:r>
              <a:rPr lang="en-US" dirty="0"/>
              <a:t>System Deployment Diagram</a:t>
            </a:r>
          </a:p>
        </p:txBody>
      </p:sp>
      <p:pic>
        <p:nvPicPr>
          <p:cNvPr id="4" name="Picture 8">
            <a:extLst>
              <a:ext uri="{FF2B5EF4-FFF2-40B4-BE49-F238E27FC236}">
                <a16:creationId xmlns:a16="http://schemas.microsoft.com/office/drawing/2014/main" id="{F3B72166-14A3-4E1E-BCCB-F35AB1243F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78FBE16F-4389-4E49-99E8-571D468E2A2E}"/>
              </a:ext>
            </a:extLst>
          </p:cNvPr>
          <p:cNvPicPr/>
          <p:nvPr/>
        </p:nvPicPr>
        <p:blipFill>
          <a:blip r:embed="rId4"/>
          <a:stretch>
            <a:fillRect/>
          </a:stretch>
        </p:blipFill>
        <p:spPr>
          <a:xfrm>
            <a:off x="1136807" y="1338969"/>
            <a:ext cx="7194472" cy="47011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586912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E8AA222-CDDD-4A91-9EE5-3546EE6BD9C5}"/>
              </a:ext>
            </a:extLst>
          </p:cNvPr>
          <p:cNvSpPr>
            <a:spLocks noGrp="1"/>
          </p:cNvSpPr>
          <p:nvPr>
            <p:ph type="title"/>
          </p:nvPr>
        </p:nvSpPr>
        <p:spPr>
          <a:xfrm>
            <a:off x="1132686" y="180368"/>
            <a:ext cx="4054037" cy="703296"/>
          </a:xfrm>
        </p:spPr>
        <p:txBody>
          <a:bodyPr/>
          <a:lstStyle/>
          <a:p>
            <a:r>
              <a:rPr lang="en-US" dirty="0"/>
              <a:t>Persistent design</a:t>
            </a:r>
          </a:p>
        </p:txBody>
      </p:sp>
      <p:pic>
        <p:nvPicPr>
          <p:cNvPr id="5" name="Imagen 4">
            <a:extLst>
              <a:ext uri="{FF2B5EF4-FFF2-40B4-BE49-F238E27FC236}">
                <a16:creationId xmlns:a16="http://schemas.microsoft.com/office/drawing/2014/main" id="{D18D859B-58BC-4D1A-8419-A137D2064A3D}"/>
              </a:ext>
            </a:extLst>
          </p:cNvPr>
          <p:cNvPicPr>
            <a:picLocks noChangeAspect="1"/>
          </p:cNvPicPr>
          <p:nvPr/>
        </p:nvPicPr>
        <p:blipFill>
          <a:blip r:embed="rId2"/>
          <a:stretch>
            <a:fillRect/>
          </a:stretch>
        </p:blipFill>
        <p:spPr>
          <a:xfrm>
            <a:off x="2015735" y="810580"/>
            <a:ext cx="4592533" cy="5827365"/>
          </a:xfrm>
          <a:prstGeom prst="rect">
            <a:avLst/>
          </a:prstGeom>
          <a:ln>
            <a:noFill/>
          </a:ln>
          <a:effectLst>
            <a:outerShdw blurRad="292100" dist="139700" dir="2700000" algn="tl" rotWithShape="0">
              <a:srgbClr val="333333">
                <a:alpha val="65000"/>
              </a:srgbClr>
            </a:outerShdw>
          </a:effectLst>
        </p:spPr>
      </p:pic>
      <p:pic>
        <p:nvPicPr>
          <p:cNvPr id="6" name="Picture 8">
            <a:extLst>
              <a:ext uri="{FF2B5EF4-FFF2-40B4-BE49-F238E27FC236}">
                <a16:creationId xmlns:a16="http://schemas.microsoft.com/office/drawing/2014/main" id="{F19BB93F-8D06-46DF-AC62-EB046CAC31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90442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5741" y="151852"/>
            <a:ext cx="3554575" cy="1013012"/>
          </a:xfrm>
        </p:spPr>
        <p:txBody>
          <a:bodyPr/>
          <a:lstStyle/>
          <a:p>
            <a:r>
              <a:rPr lang="en-US" dirty="0"/>
              <a:t>System Design</a:t>
            </a:r>
          </a:p>
        </p:txBody>
      </p:sp>
      <p:sp>
        <p:nvSpPr>
          <p:cNvPr id="3" name="Content Placeholder 2"/>
          <p:cNvSpPr>
            <a:spLocks noGrp="1"/>
          </p:cNvSpPr>
          <p:nvPr>
            <p:ph idx="1"/>
          </p:nvPr>
        </p:nvSpPr>
        <p:spPr>
          <a:xfrm>
            <a:off x="819615" y="1658142"/>
            <a:ext cx="5043302" cy="3541714"/>
          </a:xfrm>
        </p:spPr>
        <p:txBody>
          <a:bodyPr>
            <a:normAutofit fontScale="92500"/>
          </a:bodyPr>
          <a:lstStyle/>
          <a:p>
            <a:pPr algn="just"/>
            <a:r>
              <a:rPr lang="en-US" sz="2800" dirty="0"/>
              <a:t>Security/Privacy</a:t>
            </a:r>
          </a:p>
          <a:p>
            <a:pPr lvl="1" algn="just"/>
            <a:r>
              <a:rPr lang="en-US" sz="2400" dirty="0"/>
              <a:t>The Admin Page uses Flask </a:t>
            </a:r>
            <a:r>
              <a:rPr lang="en-US" sz="2400" dirty="0" err="1"/>
              <a:t>HTTPAuth</a:t>
            </a:r>
            <a:r>
              <a:rPr lang="en-US" sz="2400" dirty="0"/>
              <a:t> as an authentication method.</a:t>
            </a:r>
          </a:p>
          <a:p>
            <a:pPr lvl="2" algn="just"/>
            <a:r>
              <a:rPr lang="en-US" sz="2000" dirty="0"/>
              <a:t>It combines HTTPBasicAuth and </a:t>
            </a:r>
            <a:r>
              <a:rPr lang="en-US" sz="2000" dirty="0" err="1"/>
              <a:t>HTTPTokenAuth</a:t>
            </a:r>
            <a:r>
              <a:rPr lang="en-US" sz="2000" dirty="0"/>
              <a:t> to create a more secure admin website.</a:t>
            </a:r>
          </a:p>
          <a:p>
            <a:pPr lvl="2" algn="just"/>
            <a:r>
              <a:rPr lang="en-US" sz="2000" dirty="0"/>
              <a:t>The password is also protected by a hashing function.</a:t>
            </a:r>
          </a:p>
        </p:txBody>
      </p:sp>
      <p:pic>
        <p:nvPicPr>
          <p:cNvPr id="4" name="Picture 8">
            <a:extLst>
              <a:ext uri="{FF2B5EF4-FFF2-40B4-BE49-F238E27FC236}">
                <a16:creationId xmlns:a16="http://schemas.microsoft.com/office/drawing/2014/main" id="{C157ABA1-47CA-41F1-8888-06F7D2936D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n 9">
            <a:extLst>
              <a:ext uri="{FF2B5EF4-FFF2-40B4-BE49-F238E27FC236}">
                <a16:creationId xmlns:a16="http://schemas.microsoft.com/office/drawing/2014/main" id="{1B91B3B4-4078-4CD4-A191-CDD1AC60D835}"/>
              </a:ext>
            </a:extLst>
          </p:cNvPr>
          <p:cNvPicPr>
            <a:picLocks noChangeAspect="1"/>
          </p:cNvPicPr>
          <p:nvPr/>
        </p:nvPicPr>
        <p:blipFill rotWithShape="1">
          <a:blip r:embed="rId4"/>
          <a:srcRect l="41020" t="3409" r="41430" b="78329"/>
          <a:stretch/>
        </p:blipFill>
        <p:spPr>
          <a:xfrm>
            <a:off x="6185648" y="2685602"/>
            <a:ext cx="2540352" cy="14867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96639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4466" y="0"/>
            <a:ext cx="8135937" cy="1044575"/>
          </a:xfrm>
        </p:spPr>
        <p:txBody>
          <a:bodyPr/>
          <a:lstStyle/>
          <a:p>
            <a:r>
              <a:rPr lang="en-US" dirty="0"/>
              <a:t>Main algorithm </a:t>
            </a:r>
          </a:p>
        </p:txBody>
      </p:sp>
      <p:pic>
        <p:nvPicPr>
          <p:cNvPr id="4" name="Picture 8">
            <a:extLst>
              <a:ext uri="{FF2B5EF4-FFF2-40B4-BE49-F238E27FC236}">
                <a16:creationId xmlns:a16="http://schemas.microsoft.com/office/drawing/2014/main" id="{6D6A483F-5A34-472E-931C-7EAB8DA048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n 11">
            <a:extLst>
              <a:ext uri="{FF2B5EF4-FFF2-40B4-BE49-F238E27FC236}">
                <a16:creationId xmlns:a16="http://schemas.microsoft.com/office/drawing/2014/main" id="{C0372DC0-3650-4337-914F-09D00DC2DEEC}"/>
              </a:ext>
            </a:extLst>
          </p:cNvPr>
          <p:cNvPicPr>
            <a:picLocks noChangeAspect="1"/>
          </p:cNvPicPr>
          <p:nvPr/>
        </p:nvPicPr>
        <p:blipFill>
          <a:blip r:embed="rId4"/>
          <a:stretch>
            <a:fillRect/>
          </a:stretch>
        </p:blipFill>
        <p:spPr>
          <a:xfrm>
            <a:off x="2810775" y="753961"/>
            <a:ext cx="5332764" cy="5350078"/>
          </a:xfrm>
          <a:prstGeom prst="rect">
            <a:avLst/>
          </a:prstGeom>
          <a:ln>
            <a:noFill/>
          </a:ln>
          <a:effectLst>
            <a:outerShdw blurRad="292100" dist="139700" dir="2700000" algn="tl" rotWithShape="0">
              <a:srgbClr val="333333">
                <a:alpha val="65000"/>
              </a:srgbClr>
            </a:outerShdw>
          </a:effectLst>
        </p:spPr>
      </p:pic>
      <p:sp>
        <p:nvSpPr>
          <p:cNvPr id="13" name="CuadroTexto 12">
            <a:extLst>
              <a:ext uri="{FF2B5EF4-FFF2-40B4-BE49-F238E27FC236}">
                <a16:creationId xmlns:a16="http://schemas.microsoft.com/office/drawing/2014/main" id="{5D3AC72B-0251-49F3-BC8A-3B061E5118BA}"/>
              </a:ext>
            </a:extLst>
          </p:cNvPr>
          <p:cNvSpPr txBox="1"/>
          <p:nvPr/>
        </p:nvSpPr>
        <p:spPr>
          <a:xfrm>
            <a:off x="436024" y="2775473"/>
            <a:ext cx="2495774" cy="830997"/>
          </a:xfrm>
          <a:prstGeom prst="rect">
            <a:avLst/>
          </a:prstGeom>
          <a:noFill/>
        </p:spPr>
        <p:txBody>
          <a:bodyPr wrap="square" rtlCol="0">
            <a:spAutoFit/>
          </a:bodyPr>
          <a:lstStyle/>
          <a:p>
            <a:r>
              <a:rPr lang="en-US" sz="2400" dirty="0"/>
              <a:t>Code related to uploading csv file.</a:t>
            </a:r>
          </a:p>
        </p:txBody>
      </p:sp>
    </p:spTree>
    <p:extLst>
      <p:ext uri="{BB962C8B-B14F-4D97-AF65-F5344CB8AC3E}">
        <p14:creationId xmlns:p14="http://schemas.microsoft.com/office/powerpoint/2010/main" val="356821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4466" y="0"/>
            <a:ext cx="8135937" cy="1044575"/>
          </a:xfrm>
        </p:spPr>
        <p:txBody>
          <a:bodyPr/>
          <a:lstStyle/>
          <a:p>
            <a:r>
              <a:rPr lang="en-US" dirty="0"/>
              <a:t>Main algorithm </a:t>
            </a:r>
          </a:p>
        </p:txBody>
      </p:sp>
      <p:pic>
        <p:nvPicPr>
          <p:cNvPr id="4" name="Picture 8">
            <a:extLst>
              <a:ext uri="{FF2B5EF4-FFF2-40B4-BE49-F238E27FC236}">
                <a16:creationId xmlns:a16="http://schemas.microsoft.com/office/drawing/2014/main" id="{6D6A483F-5A34-472E-931C-7EAB8DA048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n 10">
            <a:extLst>
              <a:ext uri="{FF2B5EF4-FFF2-40B4-BE49-F238E27FC236}">
                <a16:creationId xmlns:a16="http://schemas.microsoft.com/office/drawing/2014/main" id="{8A97B1C9-F28B-43BC-A030-F870EFDFCE0A}"/>
              </a:ext>
            </a:extLst>
          </p:cNvPr>
          <p:cNvPicPr>
            <a:picLocks noChangeAspect="1"/>
          </p:cNvPicPr>
          <p:nvPr/>
        </p:nvPicPr>
        <p:blipFill>
          <a:blip r:embed="rId4"/>
          <a:stretch>
            <a:fillRect/>
          </a:stretch>
        </p:blipFill>
        <p:spPr>
          <a:xfrm>
            <a:off x="1134466" y="959232"/>
            <a:ext cx="5308487" cy="2291127"/>
          </a:xfrm>
          <a:prstGeom prst="rect">
            <a:avLst/>
          </a:prstGeom>
          <a:ln>
            <a:noFill/>
          </a:ln>
          <a:effectLst>
            <a:outerShdw blurRad="292100" dist="139700" dir="2700000" algn="tl" rotWithShape="0">
              <a:srgbClr val="333333">
                <a:alpha val="65000"/>
              </a:srgbClr>
            </a:outerShdw>
          </a:effectLst>
        </p:spPr>
      </p:pic>
      <p:pic>
        <p:nvPicPr>
          <p:cNvPr id="14" name="Imagen 13">
            <a:extLst>
              <a:ext uri="{FF2B5EF4-FFF2-40B4-BE49-F238E27FC236}">
                <a16:creationId xmlns:a16="http://schemas.microsoft.com/office/drawing/2014/main" id="{73FD2415-84D0-4A83-8421-9878C670855D}"/>
              </a:ext>
            </a:extLst>
          </p:cNvPr>
          <p:cNvPicPr>
            <a:picLocks noChangeAspect="1"/>
          </p:cNvPicPr>
          <p:nvPr/>
        </p:nvPicPr>
        <p:blipFill rotWithShape="1">
          <a:blip r:embed="rId5"/>
          <a:srcRect r="174" b="5417"/>
          <a:stretch/>
        </p:blipFill>
        <p:spPr>
          <a:xfrm>
            <a:off x="1134466" y="3429000"/>
            <a:ext cx="6180734" cy="2723219"/>
          </a:xfrm>
          <a:prstGeom prst="rect">
            <a:avLst/>
          </a:prstGeom>
          <a:ln>
            <a:noFill/>
          </a:ln>
          <a:effectLst>
            <a:outerShdw blurRad="292100" dist="139700" dir="2700000" algn="tl" rotWithShape="0">
              <a:srgbClr val="333333">
                <a:alpha val="65000"/>
              </a:srgbClr>
            </a:outerShdw>
          </a:effectLst>
        </p:spPr>
      </p:pic>
      <p:sp>
        <p:nvSpPr>
          <p:cNvPr id="15" name="CuadroTexto 14">
            <a:extLst>
              <a:ext uri="{FF2B5EF4-FFF2-40B4-BE49-F238E27FC236}">
                <a16:creationId xmlns:a16="http://schemas.microsoft.com/office/drawing/2014/main" id="{F5DEF1A7-B299-49D5-85B2-878CA22169AC}"/>
              </a:ext>
            </a:extLst>
          </p:cNvPr>
          <p:cNvSpPr txBox="1"/>
          <p:nvPr/>
        </p:nvSpPr>
        <p:spPr>
          <a:xfrm>
            <a:off x="6726816" y="1887224"/>
            <a:ext cx="2061177" cy="1200329"/>
          </a:xfrm>
          <a:prstGeom prst="rect">
            <a:avLst/>
          </a:prstGeom>
          <a:noFill/>
        </p:spPr>
        <p:txBody>
          <a:bodyPr wrap="square" rtlCol="0">
            <a:spAutoFit/>
          </a:bodyPr>
          <a:lstStyle/>
          <a:p>
            <a:r>
              <a:rPr lang="en-US" sz="2400" dirty="0"/>
              <a:t>Code related to contact us email form.</a:t>
            </a:r>
          </a:p>
        </p:txBody>
      </p:sp>
    </p:spTree>
    <p:extLst>
      <p:ext uri="{BB962C8B-B14F-4D97-AF65-F5344CB8AC3E}">
        <p14:creationId xmlns:p14="http://schemas.microsoft.com/office/powerpoint/2010/main" val="6138676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8721" y="258183"/>
            <a:ext cx="2756718" cy="849918"/>
          </a:xfrm>
        </p:spPr>
        <p:txBody>
          <a:bodyPr/>
          <a:lstStyle/>
          <a:p>
            <a:r>
              <a:rPr lang="en-US" dirty="0"/>
              <a:t>Test Cases</a:t>
            </a:r>
          </a:p>
        </p:txBody>
      </p:sp>
      <p:sp>
        <p:nvSpPr>
          <p:cNvPr id="3" name="Content Placeholder 2"/>
          <p:cNvSpPr>
            <a:spLocks noGrp="1"/>
          </p:cNvSpPr>
          <p:nvPr>
            <p:ph idx="1"/>
          </p:nvPr>
        </p:nvSpPr>
        <p:spPr>
          <a:xfrm>
            <a:off x="1202660" y="2224911"/>
            <a:ext cx="7046258" cy="2408178"/>
          </a:xfrm>
        </p:spPr>
        <p:txBody>
          <a:bodyPr anchor="ctr">
            <a:noAutofit/>
          </a:bodyPr>
          <a:lstStyle/>
          <a:p>
            <a:pPr algn="just">
              <a:lnSpc>
                <a:spcPct val="100000"/>
              </a:lnSpc>
            </a:pPr>
            <a:r>
              <a:rPr lang="en-US" dirty="0"/>
              <a:t>Much of the system validation was done through user testing of the website functionality. Sending a contact email to the admins as well as downloading a .csv file after completing the company purpose form were tested directly on the website.</a:t>
            </a:r>
          </a:p>
          <a:p>
            <a:pPr marL="0" indent="0" algn="just">
              <a:lnSpc>
                <a:spcPct val="100000"/>
              </a:lnSpc>
              <a:buNone/>
            </a:pPr>
            <a:endParaRPr lang="en-US" dirty="0"/>
          </a:p>
          <a:p>
            <a:pPr algn="just">
              <a:lnSpc>
                <a:spcPct val="100000"/>
              </a:lnSpc>
            </a:pPr>
            <a:r>
              <a:rPr lang="en-US" dirty="0"/>
              <a:t>In some scenarios, it was beneficial to create test cases using Python’s </a:t>
            </a:r>
            <a:r>
              <a:rPr lang="en-US" dirty="0" err="1"/>
              <a:t>unittest</a:t>
            </a:r>
            <a:r>
              <a:rPr lang="en-US" dirty="0"/>
              <a:t> library, so that if changes were made to the code, the tests could easily be re-run.  </a:t>
            </a:r>
          </a:p>
        </p:txBody>
      </p:sp>
      <p:pic>
        <p:nvPicPr>
          <p:cNvPr id="4" name="Picture 8">
            <a:extLst>
              <a:ext uri="{FF2B5EF4-FFF2-40B4-BE49-F238E27FC236}">
                <a16:creationId xmlns:a16="http://schemas.microsoft.com/office/drawing/2014/main" id="{F2D0DA3B-88BD-49CF-B9B9-5ACCABFAAF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1044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947" y="204394"/>
            <a:ext cx="2756718" cy="849918"/>
          </a:xfrm>
        </p:spPr>
        <p:txBody>
          <a:bodyPr/>
          <a:lstStyle/>
          <a:p>
            <a:r>
              <a:rPr lang="en-US" dirty="0"/>
              <a:t>Test Cases</a:t>
            </a:r>
          </a:p>
        </p:txBody>
      </p:sp>
      <p:sp>
        <p:nvSpPr>
          <p:cNvPr id="3" name="Content Placeholder 2"/>
          <p:cNvSpPr>
            <a:spLocks noGrp="1"/>
          </p:cNvSpPr>
          <p:nvPr>
            <p:ph idx="1"/>
          </p:nvPr>
        </p:nvSpPr>
        <p:spPr>
          <a:xfrm>
            <a:off x="1141947" y="1170550"/>
            <a:ext cx="7301825" cy="344181"/>
          </a:xfrm>
        </p:spPr>
        <p:txBody>
          <a:bodyPr anchor="ctr">
            <a:noAutofit/>
          </a:bodyPr>
          <a:lstStyle/>
          <a:p>
            <a:pPr algn="just">
              <a:lnSpc>
                <a:spcPct val="100000"/>
              </a:lnSpc>
            </a:pPr>
            <a:r>
              <a:rPr lang="en-US" sz="1800" dirty="0"/>
              <a:t>Test cases for CSV file upload:</a:t>
            </a:r>
          </a:p>
          <a:p>
            <a:pPr algn="just"/>
            <a:endParaRPr lang="en-US" sz="1800" dirty="0"/>
          </a:p>
        </p:txBody>
      </p:sp>
      <p:pic>
        <p:nvPicPr>
          <p:cNvPr id="4" name="Picture 8">
            <a:extLst>
              <a:ext uri="{FF2B5EF4-FFF2-40B4-BE49-F238E27FC236}">
                <a16:creationId xmlns:a16="http://schemas.microsoft.com/office/drawing/2014/main" id="{F2D0DA3B-88BD-49CF-B9B9-5ACCABFAAF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a 4">
            <a:extLst>
              <a:ext uri="{FF2B5EF4-FFF2-40B4-BE49-F238E27FC236}">
                <a16:creationId xmlns:a16="http://schemas.microsoft.com/office/drawing/2014/main" id="{56F91EB2-0504-4B95-86B1-3000C26A4146}"/>
              </a:ext>
            </a:extLst>
          </p:cNvPr>
          <p:cNvGraphicFramePr>
            <a:graphicFrameLocks noGrp="1"/>
          </p:cNvGraphicFramePr>
          <p:nvPr>
            <p:extLst>
              <p:ext uri="{D42A27DB-BD31-4B8C-83A1-F6EECF244321}">
                <p14:modId xmlns:p14="http://schemas.microsoft.com/office/powerpoint/2010/main" val="2570330239"/>
              </p:ext>
            </p:extLst>
          </p:nvPr>
        </p:nvGraphicFramePr>
        <p:xfrm>
          <a:off x="864212" y="1620211"/>
          <a:ext cx="7579560" cy="4499689"/>
        </p:xfrm>
        <a:graphic>
          <a:graphicData uri="http://schemas.openxmlformats.org/drawingml/2006/table">
            <a:tbl>
              <a:tblPr firstRow="1" firstCol="1" bandRow="1">
                <a:tableStyleId>{5A111915-BE36-4E01-A7E5-04B1672EAD32}</a:tableStyleId>
              </a:tblPr>
              <a:tblGrid>
                <a:gridCol w="1290919">
                  <a:extLst>
                    <a:ext uri="{9D8B030D-6E8A-4147-A177-3AD203B41FA5}">
                      <a16:colId xmlns:a16="http://schemas.microsoft.com/office/drawing/2014/main" val="1367649472"/>
                    </a:ext>
                  </a:extLst>
                </a:gridCol>
                <a:gridCol w="2117270">
                  <a:extLst>
                    <a:ext uri="{9D8B030D-6E8A-4147-A177-3AD203B41FA5}">
                      <a16:colId xmlns:a16="http://schemas.microsoft.com/office/drawing/2014/main" val="2128870069"/>
                    </a:ext>
                  </a:extLst>
                </a:gridCol>
                <a:gridCol w="4171371">
                  <a:extLst>
                    <a:ext uri="{9D8B030D-6E8A-4147-A177-3AD203B41FA5}">
                      <a16:colId xmlns:a16="http://schemas.microsoft.com/office/drawing/2014/main" val="3107988107"/>
                    </a:ext>
                  </a:extLst>
                </a:gridCol>
              </a:tblGrid>
              <a:tr h="277475">
                <a:tc>
                  <a:txBody>
                    <a:bodyPr/>
                    <a:lstStyle/>
                    <a:p>
                      <a:pPr marL="0" marR="0">
                        <a:spcBef>
                          <a:spcPts val="0"/>
                        </a:spcBef>
                        <a:spcAft>
                          <a:spcPts val="0"/>
                        </a:spcAft>
                      </a:pPr>
                      <a:r>
                        <a:rPr lang="en-US" sz="1400" dirty="0">
                          <a:effectLst/>
                        </a:rPr>
                        <a:t>Test Case</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tc>
                  <a:txBody>
                    <a:bodyPr/>
                    <a:lstStyle/>
                    <a:p>
                      <a:pPr marL="0" marR="0">
                        <a:spcBef>
                          <a:spcPts val="0"/>
                        </a:spcBef>
                        <a:spcAft>
                          <a:spcPts val="0"/>
                        </a:spcAft>
                      </a:pPr>
                      <a:r>
                        <a:rPr lang="en-US" sz="1400" dirty="0">
                          <a:effectLst/>
                        </a:rPr>
                        <a:t>Purpose</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tc>
                  <a:txBody>
                    <a:bodyPr/>
                    <a:lstStyle/>
                    <a:p>
                      <a:pPr marL="0" marR="0">
                        <a:spcBef>
                          <a:spcPts val="0"/>
                        </a:spcBef>
                        <a:spcAft>
                          <a:spcPts val="0"/>
                        </a:spcAft>
                      </a:pPr>
                      <a:r>
                        <a:rPr lang="en-US" sz="1400" dirty="0">
                          <a:effectLst/>
                        </a:rPr>
                        <a:t>Expected Results</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extLst>
                  <a:ext uri="{0D108BD9-81ED-4DB2-BD59-A6C34878D82A}">
                    <a16:rowId xmlns:a16="http://schemas.microsoft.com/office/drawing/2014/main" val="467613955"/>
                  </a:ext>
                </a:extLst>
              </a:tr>
              <a:tr h="510449">
                <a:tc>
                  <a:txBody>
                    <a:bodyPr/>
                    <a:lstStyle/>
                    <a:p>
                      <a:pPr marL="0" marR="0" algn="just">
                        <a:spcBef>
                          <a:spcPts val="0"/>
                        </a:spcBef>
                        <a:spcAft>
                          <a:spcPts val="0"/>
                        </a:spcAft>
                      </a:pPr>
                      <a:r>
                        <a:rPr lang="en-US" sz="1400" dirty="0" err="1">
                          <a:effectLst/>
                        </a:rPr>
                        <a:t>test_add_data</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tc>
                  <a:txBody>
                    <a:bodyPr/>
                    <a:lstStyle/>
                    <a:p>
                      <a:pPr marL="0" marR="0" algn="just">
                        <a:spcBef>
                          <a:spcPts val="0"/>
                        </a:spcBef>
                        <a:spcAft>
                          <a:spcPts val="0"/>
                        </a:spcAft>
                      </a:pPr>
                      <a:r>
                        <a:rPr lang="en-US" sz="1400" dirty="0">
                          <a:effectLst/>
                        </a:rPr>
                        <a:t>Simply test if data can be uploaded via a CSV file.</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tc>
                  <a:txBody>
                    <a:bodyPr/>
                    <a:lstStyle/>
                    <a:p>
                      <a:pPr marL="0" marR="0" algn="just">
                        <a:spcBef>
                          <a:spcPts val="0"/>
                        </a:spcBef>
                        <a:spcAft>
                          <a:spcPts val="0"/>
                        </a:spcAft>
                      </a:pPr>
                      <a:r>
                        <a:rPr lang="en-US" sz="1400" dirty="0">
                          <a:effectLst/>
                        </a:rPr>
                        <a:t>The row of data from the CSV file should be in the database ‘reading’ table.</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extLst>
                  <a:ext uri="{0D108BD9-81ED-4DB2-BD59-A6C34878D82A}">
                    <a16:rowId xmlns:a16="http://schemas.microsoft.com/office/drawing/2014/main" val="2825351156"/>
                  </a:ext>
                </a:extLst>
              </a:tr>
              <a:tr h="927999">
                <a:tc>
                  <a:txBody>
                    <a:bodyPr/>
                    <a:lstStyle/>
                    <a:p>
                      <a:pPr marL="0" marR="0" algn="just">
                        <a:spcBef>
                          <a:spcPts val="0"/>
                        </a:spcBef>
                        <a:spcAft>
                          <a:spcPts val="0"/>
                        </a:spcAft>
                      </a:pPr>
                      <a:r>
                        <a:rPr lang="en-US" sz="1400" dirty="0" err="1">
                          <a:effectLst/>
                        </a:rPr>
                        <a:t>test_update</a:t>
                      </a:r>
                      <a:r>
                        <a:rPr lang="en-US" sz="1400" dirty="0">
                          <a:effectLst/>
                        </a:rPr>
                        <a:t>_</a:t>
                      </a:r>
                    </a:p>
                    <a:p>
                      <a:pPr marL="0" marR="0" algn="just">
                        <a:spcBef>
                          <a:spcPts val="0"/>
                        </a:spcBef>
                        <a:spcAft>
                          <a:spcPts val="0"/>
                        </a:spcAft>
                      </a:pPr>
                      <a:r>
                        <a:rPr lang="en-US" sz="1400" dirty="0">
                          <a:effectLst/>
                        </a:rPr>
                        <a:t>data</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tc>
                  <a:txBody>
                    <a:bodyPr/>
                    <a:lstStyle/>
                    <a:p>
                      <a:pPr marL="0" marR="0" algn="just">
                        <a:spcBef>
                          <a:spcPts val="0"/>
                        </a:spcBef>
                        <a:spcAft>
                          <a:spcPts val="0"/>
                        </a:spcAft>
                      </a:pPr>
                      <a:r>
                        <a:rPr lang="en-US" sz="1400" dirty="0">
                          <a:effectLst/>
                        </a:rPr>
                        <a:t>Test if uploading data with duplicate timestamps produces expected results.</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tc>
                  <a:txBody>
                    <a:bodyPr/>
                    <a:lstStyle/>
                    <a:p>
                      <a:pPr marL="0" marR="0" algn="just">
                        <a:spcBef>
                          <a:spcPts val="0"/>
                        </a:spcBef>
                        <a:spcAft>
                          <a:spcPts val="0"/>
                        </a:spcAft>
                      </a:pPr>
                      <a:r>
                        <a:rPr lang="en-US" sz="1400" dirty="0">
                          <a:effectLst/>
                        </a:rPr>
                        <a:t>There should be a same number of rows at the end, the only difference being that values under the duplicate timestamp are updated with the values from the recently uploaded data.</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extLst>
                  <a:ext uri="{0D108BD9-81ED-4DB2-BD59-A6C34878D82A}">
                    <a16:rowId xmlns:a16="http://schemas.microsoft.com/office/drawing/2014/main" val="1498073285"/>
                  </a:ext>
                </a:extLst>
              </a:tr>
              <a:tr h="825435">
                <a:tc>
                  <a:txBody>
                    <a:bodyPr/>
                    <a:lstStyle/>
                    <a:p>
                      <a:pPr marL="0" marR="0" algn="just">
                        <a:spcBef>
                          <a:spcPts val="0"/>
                        </a:spcBef>
                        <a:spcAft>
                          <a:spcPts val="0"/>
                        </a:spcAft>
                      </a:pPr>
                      <a:r>
                        <a:rPr lang="en-US" sz="1400" dirty="0" err="1">
                          <a:effectLst/>
                        </a:rPr>
                        <a:t>test_add_data_with_error</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tc>
                  <a:txBody>
                    <a:bodyPr/>
                    <a:lstStyle/>
                    <a:p>
                      <a:pPr marL="0" marR="0" algn="just">
                        <a:spcBef>
                          <a:spcPts val="0"/>
                        </a:spcBef>
                        <a:spcAft>
                          <a:spcPts val="0"/>
                        </a:spcAft>
                      </a:pPr>
                      <a:r>
                        <a:rPr lang="en-US" sz="1400">
                          <a:effectLst/>
                        </a:rPr>
                        <a:t>Test that uploading a CSV file with invalid data values does not have any adverse effects.</a:t>
                      </a:r>
                      <a:endParaRPr lang="en-US" sz="140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tc>
                  <a:txBody>
                    <a:bodyPr/>
                    <a:lstStyle/>
                    <a:p>
                      <a:pPr marL="0" marR="0" algn="just">
                        <a:spcBef>
                          <a:spcPts val="0"/>
                        </a:spcBef>
                        <a:spcAft>
                          <a:spcPts val="0"/>
                        </a:spcAft>
                      </a:pPr>
                      <a:r>
                        <a:rPr lang="en-US" sz="1400">
                          <a:effectLst/>
                        </a:rPr>
                        <a:t>CSV file should be scanned to the end, and database insertions should complete without error. The invalid data values should be inserted as NULL into the database.</a:t>
                      </a:r>
                      <a:endParaRPr lang="en-US" sz="140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extLst>
                  <a:ext uri="{0D108BD9-81ED-4DB2-BD59-A6C34878D82A}">
                    <a16:rowId xmlns:a16="http://schemas.microsoft.com/office/drawing/2014/main" val="3529420729"/>
                  </a:ext>
                </a:extLst>
              </a:tr>
              <a:tr h="582228">
                <a:tc>
                  <a:txBody>
                    <a:bodyPr/>
                    <a:lstStyle/>
                    <a:p>
                      <a:pPr marL="0" marR="0" algn="just">
                        <a:spcBef>
                          <a:spcPts val="0"/>
                        </a:spcBef>
                        <a:spcAft>
                          <a:spcPts val="0"/>
                        </a:spcAft>
                      </a:pPr>
                      <a:r>
                        <a:rPr lang="en-US" sz="1400">
                          <a:effectLst/>
                        </a:rPr>
                        <a:t>test_multiple_rows</a:t>
                      </a:r>
                      <a:endParaRPr lang="en-US" sz="140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tc>
                  <a:txBody>
                    <a:bodyPr/>
                    <a:lstStyle/>
                    <a:p>
                      <a:pPr marL="0" marR="0" algn="just">
                        <a:spcBef>
                          <a:spcPts val="0"/>
                        </a:spcBef>
                        <a:spcAft>
                          <a:spcPts val="0"/>
                        </a:spcAft>
                      </a:pPr>
                      <a:r>
                        <a:rPr lang="en-US" sz="1400">
                          <a:effectLst/>
                        </a:rPr>
                        <a:t>Test that multiple rows can be added to the CSV file.</a:t>
                      </a:r>
                      <a:endParaRPr lang="en-US" sz="140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tc>
                  <a:txBody>
                    <a:bodyPr/>
                    <a:lstStyle/>
                    <a:p>
                      <a:pPr marL="0" marR="0" algn="just">
                        <a:spcBef>
                          <a:spcPts val="0"/>
                        </a:spcBef>
                        <a:spcAft>
                          <a:spcPts val="0"/>
                        </a:spcAft>
                      </a:pPr>
                      <a:r>
                        <a:rPr lang="en-US" sz="1400">
                          <a:effectLst/>
                        </a:rPr>
                        <a:t>If the CSV file contains more than one row of data, they should all be added to the database table.</a:t>
                      </a:r>
                      <a:endParaRPr lang="en-US" sz="140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extLst>
                  <a:ext uri="{0D108BD9-81ED-4DB2-BD59-A6C34878D82A}">
                    <a16:rowId xmlns:a16="http://schemas.microsoft.com/office/drawing/2014/main" val="4255311657"/>
                  </a:ext>
                </a:extLst>
              </a:tr>
              <a:tr h="1190741">
                <a:tc>
                  <a:txBody>
                    <a:bodyPr/>
                    <a:lstStyle/>
                    <a:p>
                      <a:pPr marL="0" marR="0" algn="just">
                        <a:spcBef>
                          <a:spcPts val="0"/>
                        </a:spcBef>
                        <a:spcAft>
                          <a:spcPts val="0"/>
                        </a:spcAft>
                      </a:pPr>
                      <a:r>
                        <a:rPr lang="en-US" sz="1400" dirty="0" err="1">
                          <a:effectLst/>
                        </a:rPr>
                        <a:t>test_different</a:t>
                      </a:r>
                      <a:r>
                        <a:rPr lang="en-US" sz="1400" dirty="0">
                          <a:effectLst/>
                        </a:rPr>
                        <a:t>_</a:t>
                      </a:r>
                    </a:p>
                    <a:p>
                      <a:pPr marL="0" marR="0" algn="just">
                        <a:spcBef>
                          <a:spcPts val="0"/>
                        </a:spcBef>
                        <a:spcAft>
                          <a:spcPts val="0"/>
                        </a:spcAft>
                      </a:pPr>
                      <a:r>
                        <a:rPr lang="en-US" sz="1400" dirty="0" err="1">
                          <a:effectLst/>
                        </a:rPr>
                        <a:t>column_lengths</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tc>
                  <a:txBody>
                    <a:bodyPr/>
                    <a:lstStyle/>
                    <a:p>
                      <a:pPr marL="0" marR="0" algn="just">
                        <a:spcBef>
                          <a:spcPts val="0"/>
                        </a:spcBef>
                        <a:spcAft>
                          <a:spcPts val="0"/>
                        </a:spcAft>
                      </a:pPr>
                      <a:r>
                        <a:rPr lang="en-US" sz="1400" dirty="0">
                          <a:effectLst/>
                        </a:rPr>
                        <a:t>Test whether uploading CSV files with missing or excess data values works.</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tc>
                  <a:txBody>
                    <a:bodyPr/>
                    <a:lstStyle/>
                    <a:p>
                      <a:pPr marL="0" marR="0" algn="just">
                        <a:spcBef>
                          <a:spcPts val="0"/>
                        </a:spcBef>
                        <a:spcAft>
                          <a:spcPts val="0"/>
                        </a:spcAft>
                      </a:pPr>
                      <a:r>
                        <a:rPr lang="en-US" sz="1400" dirty="0">
                          <a:effectLst/>
                        </a:rPr>
                        <a:t>If a row in the CSV file has missing columns, the missing columns should appear as NULL in the database. If a row in the CSV file has excess columns, those should be ignored and not inserted into the database. CSV file upload should complete with success.</a:t>
                      </a:r>
                      <a:endParaRPr lang="en-US" sz="1400" dirty="0">
                        <a:effectLst/>
                        <a:latin typeface="Times New Roman" panose="02020603050405020304" pitchFamily="18" charset="0"/>
                        <a:ea typeface="Times New Roman" panose="02020603050405020304" pitchFamily="18" charset="0"/>
                      </a:endParaRPr>
                    </a:p>
                  </a:txBody>
                  <a:tcPr marL="47470" marR="47470" marT="47470" marB="47470">
                    <a:cell3D prstMaterial="dkEdge">
                      <a:bevel w="25400" h="25400" prst="angle"/>
                      <a:lightRig rig="flood" dir="t"/>
                    </a:cell3D>
                  </a:tcPr>
                </a:tc>
                <a:extLst>
                  <a:ext uri="{0D108BD9-81ED-4DB2-BD59-A6C34878D82A}">
                    <a16:rowId xmlns:a16="http://schemas.microsoft.com/office/drawing/2014/main" val="628478120"/>
                  </a:ext>
                </a:extLst>
              </a:tr>
            </a:tbl>
          </a:graphicData>
        </a:graphic>
      </p:graphicFrame>
    </p:spTree>
    <p:extLst>
      <p:ext uri="{BB962C8B-B14F-4D97-AF65-F5344CB8AC3E}">
        <p14:creationId xmlns:p14="http://schemas.microsoft.com/office/powerpoint/2010/main" val="1233530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3229" y="223409"/>
            <a:ext cx="5011340" cy="586395"/>
          </a:xfrm>
        </p:spPr>
        <p:txBody>
          <a:bodyPr/>
          <a:lstStyle/>
          <a:p>
            <a:r>
              <a:rPr lang="en-US" dirty="0">
                <a:ea typeface="+mj-lt"/>
                <a:cs typeface="+mj-lt"/>
              </a:rPr>
              <a:t>Project Management</a:t>
            </a:r>
            <a:endParaRPr lang="en-US" dirty="0"/>
          </a:p>
        </p:txBody>
      </p:sp>
      <p:pic>
        <p:nvPicPr>
          <p:cNvPr id="4" name="Picture 8">
            <a:extLst>
              <a:ext uri="{FF2B5EF4-FFF2-40B4-BE49-F238E27FC236}">
                <a16:creationId xmlns:a16="http://schemas.microsoft.com/office/drawing/2014/main" id="{C37B92FC-C291-4040-975A-1F2D4EF2EB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846FB417-4F8F-4D1B-89AA-BD6D57495A1B}"/>
              </a:ext>
            </a:extLst>
          </p:cNvPr>
          <p:cNvSpPr txBox="1"/>
          <p:nvPr/>
        </p:nvSpPr>
        <p:spPr>
          <a:xfrm>
            <a:off x="1128214" y="5967411"/>
            <a:ext cx="6444521" cy="400110"/>
          </a:xfrm>
          <a:prstGeom prst="rect">
            <a:avLst/>
          </a:prstGeom>
          <a:noFill/>
        </p:spPr>
        <p:txBody>
          <a:bodyPr wrap="square" rtlCol="0">
            <a:spAutoFit/>
          </a:bodyPr>
          <a:lstStyle/>
          <a:p>
            <a:r>
              <a:rPr lang="en-US" sz="2000" b="1" dirty="0"/>
              <a:t>Gantt Chart representing work flow during the semester</a:t>
            </a:r>
          </a:p>
        </p:txBody>
      </p:sp>
      <p:pic>
        <p:nvPicPr>
          <p:cNvPr id="7" name="Imagen 6">
            <a:extLst>
              <a:ext uri="{FF2B5EF4-FFF2-40B4-BE49-F238E27FC236}">
                <a16:creationId xmlns:a16="http://schemas.microsoft.com/office/drawing/2014/main" id="{B7FAE092-4BA3-42C0-BB36-B10021B3D378}"/>
              </a:ext>
            </a:extLst>
          </p:cNvPr>
          <p:cNvPicPr>
            <a:picLocks noChangeAspect="1"/>
          </p:cNvPicPr>
          <p:nvPr/>
        </p:nvPicPr>
        <p:blipFill>
          <a:blip r:embed="rId4"/>
          <a:stretch>
            <a:fillRect/>
          </a:stretch>
        </p:blipFill>
        <p:spPr>
          <a:xfrm>
            <a:off x="290512" y="880915"/>
            <a:ext cx="8562975" cy="508649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354475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2097" y="258838"/>
            <a:ext cx="2200906" cy="929881"/>
          </a:xfrm>
        </p:spPr>
        <p:txBody>
          <a:bodyPr/>
          <a:lstStyle/>
          <a:p>
            <a:r>
              <a:rPr lang="en-US" dirty="0"/>
              <a:t>Summary</a:t>
            </a:r>
          </a:p>
        </p:txBody>
      </p:sp>
      <p:sp>
        <p:nvSpPr>
          <p:cNvPr id="3" name="Content Placeholder 2"/>
          <p:cNvSpPr>
            <a:spLocks noGrp="1"/>
          </p:cNvSpPr>
          <p:nvPr>
            <p:ph idx="1"/>
          </p:nvPr>
        </p:nvSpPr>
        <p:spPr>
          <a:xfrm>
            <a:off x="580265" y="1162378"/>
            <a:ext cx="6992470" cy="2331150"/>
          </a:xfrm>
        </p:spPr>
        <p:txBody>
          <a:bodyPr>
            <a:normAutofit/>
          </a:bodyPr>
          <a:lstStyle/>
          <a:p>
            <a:pPr lvl="1" algn="just">
              <a:defRPr/>
            </a:pPr>
            <a:r>
              <a:rPr lang="en-US" sz="2400" dirty="0"/>
              <a:t>We created and designed an API that will let the general public have easy access to the data collected by sensors and gauges at various locations in Coral Gables, Florida. </a:t>
            </a:r>
          </a:p>
          <a:p>
            <a:pPr lvl="2"/>
            <a:endParaRPr lang="en-US" sz="2000" dirty="0"/>
          </a:p>
        </p:txBody>
      </p:sp>
      <p:pic>
        <p:nvPicPr>
          <p:cNvPr id="4" name="Picture 8">
            <a:extLst>
              <a:ext uri="{FF2B5EF4-FFF2-40B4-BE49-F238E27FC236}">
                <a16:creationId xmlns:a16="http://schemas.microsoft.com/office/drawing/2014/main" id="{C49AFC45-26E1-4603-B84B-6FC69AE7B7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a:extLst>
              <a:ext uri="{FF2B5EF4-FFF2-40B4-BE49-F238E27FC236}">
                <a16:creationId xmlns:a16="http://schemas.microsoft.com/office/drawing/2014/main" id="{83040A3F-88AF-4D00-9FF9-0C0D791D3213}"/>
              </a:ext>
            </a:extLst>
          </p:cNvPr>
          <p:cNvPicPr>
            <a:picLocks noChangeAspect="1"/>
          </p:cNvPicPr>
          <p:nvPr/>
        </p:nvPicPr>
        <p:blipFill rotWithShape="1">
          <a:blip r:embed="rId4"/>
          <a:srcRect l="5764" t="8077" r="5238" b="5913"/>
          <a:stretch/>
        </p:blipFill>
        <p:spPr>
          <a:xfrm>
            <a:off x="2797084" y="3111881"/>
            <a:ext cx="5535510" cy="3009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778740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0979" y="2066331"/>
            <a:ext cx="4882042" cy="3310097"/>
          </a:xfrm>
        </p:spPr>
        <p:txBody>
          <a:bodyPr>
            <a:normAutofit/>
          </a:bodyPr>
          <a:lstStyle/>
          <a:p>
            <a:r>
              <a:rPr lang="en-US" dirty="0"/>
              <a:t>Please feel free to contact us</a:t>
            </a:r>
          </a:p>
          <a:p>
            <a:pPr lvl="1">
              <a:buFont typeface="Wingdings" panose="05000000000000000000" pitchFamily="2" charset="2"/>
              <a:buChar char="ü"/>
            </a:pPr>
            <a:r>
              <a:rPr lang="en-US" dirty="0"/>
              <a:t>Edward Gil</a:t>
            </a:r>
          </a:p>
          <a:p>
            <a:pPr lvl="2"/>
            <a:r>
              <a:rPr lang="en-US" dirty="0"/>
              <a:t>Email: </a:t>
            </a:r>
            <a:r>
              <a:rPr lang="en-US" dirty="0">
                <a:hlinkClick r:id="rId3"/>
              </a:rPr>
              <a:t>egil023@fiu.edu</a:t>
            </a:r>
            <a:endParaRPr lang="en-US" dirty="0"/>
          </a:p>
          <a:p>
            <a:pPr lvl="2"/>
            <a:r>
              <a:rPr lang="en-US" dirty="0"/>
              <a:t>Phone Number: 786-393-4165</a:t>
            </a:r>
          </a:p>
          <a:p>
            <a:pPr lvl="1">
              <a:buFont typeface="Wingdings" panose="05000000000000000000" pitchFamily="2" charset="2"/>
              <a:buChar char="ü"/>
            </a:pPr>
            <a:r>
              <a:rPr lang="en-US" dirty="0"/>
              <a:t>Eric Jerez</a:t>
            </a:r>
          </a:p>
          <a:p>
            <a:pPr lvl="2"/>
            <a:r>
              <a:rPr lang="en-US" dirty="0"/>
              <a:t>Email: </a:t>
            </a:r>
            <a:r>
              <a:rPr lang="en-US" dirty="0">
                <a:hlinkClick r:id="rId4"/>
              </a:rPr>
              <a:t>ejere004@fiu.edu</a:t>
            </a:r>
            <a:endParaRPr lang="en-US" dirty="0"/>
          </a:p>
          <a:p>
            <a:pPr lvl="2"/>
            <a:r>
              <a:rPr lang="en-US" dirty="0"/>
              <a:t>Phone Number: 305-753-0850</a:t>
            </a:r>
          </a:p>
          <a:p>
            <a:pPr marL="914400" lvl="2" indent="0">
              <a:buNone/>
            </a:pPr>
            <a:endParaRPr lang="en-US" dirty="0"/>
          </a:p>
        </p:txBody>
      </p:sp>
      <p:pic>
        <p:nvPicPr>
          <p:cNvPr id="4" name="Picture 8">
            <a:extLst>
              <a:ext uri="{FF2B5EF4-FFF2-40B4-BE49-F238E27FC236}">
                <a16:creationId xmlns:a16="http://schemas.microsoft.com/office/drawing/2014/main" id="{C49AFC45-26E1-4603-B84B-6FC69AE7B7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88B944D6-0420-44BB-BF86-A83B83323503}"/>
              </a:ext>
            </a:extLst>
          </p:cNvPr>
          <p:cNvSpPr/>
          <p:nvPr/>
        </p:nvSpPr>
        <p:spPr>
          <a:xfrm>
            <a:off x="2537853" y="5561072"/>
            <a:ext cx="4068293" cy="923330"/>
          </a:xfrm>
          <a:prstGeom prst="rect">
            <a:avLst/>
          </a:prstGeom>
          <a:noFill/>
        </p:spPr>
        <p:txBody>
          <a:bodyPr wrap="none" lIns="91440" tIns="45720" rIns="91440" bIns="45720">
            <a:spAutoFit/>
            <a:scene3d>
              <a:camera prst="perspectiveRight"/>
              <a:lightRig rig="threePt" dir="t"/>
            </a:scene3d>
          </a:bodyPr>
          <a:lstStyle/>
          <a:p>
            <a:pPr algn="ctr"/>
            <a:r>
              <a:rPr lang="es-ES" sz="5400" b="1" spc="50" dirty="0">
                <a:ln w="0">
                  <a:solidFill>
                    <a:schemeClr val="tx2">
                      <a:lumMod val="75000"/>
                    </a:schemeClr>
                  </a:solidFill>
                </a:ln>
                <a:solidFill>
                  <a:schemeClr val="bg2"/>
                </a:solidFill>
                <a:effectLst>
                  <a:innerShdw blurRad="63500" dist="50800" dir="13500000">
                    <a:srgbClr val="000000">
                      <a:alpha val="50000"/>
                    </a:srgbClr>
                  </a:innerShdw>
                </a:effectLst>
              </a:rPr>
              <a:t>	THANK YOU!</a:t>
            </a:r>
          </a:p>
        </p:txBody>
      </p:sp>
      <p:sp>
        <p:nvSpPr>
          <p:cNvPr id="8" name="Rectángulo 7">
            <a:extLst>
              <a:ext uri="{FF2B5EF4-FFF2-40B4-BE49-F238E27FC236}">
                <a16:creationId xmlns:a16="http://schemas.microsoft.com/office/drawing/2014/main" id="{E0BFB05B-8ED8-4B4C-87FF-C2BBE3B16B0D}"/>
              </a:ext>
            </a:extLst>
          </p:cNvPr>
          <p:cNvSpPr/>
          <p:nvPr/>
        </p:nvSpPr>
        <p:spPr>
          <a:xfrm>
            <a:off x="2130979" y="958357"/>
            <a:ext cx="4882042" cy="923330"/>
          </a:xfrm>
          <a:prstGeom prst="rect">
            <a:avLst/>
          </a:prstGeom>
          <a:noFill/>
        </p:spPr>
        <p:txBody>
          <a:bodyPr wrap="none" lIns="91440" tIns="45720" rIns="91440" bIns="45720">
            <a:spAutoFit/>
            <a:scene3d>
              <a:camera prst="perspectiveRight"/>
              <a:lightRig rig="threePt" dir="t"/>
            </a:scene3d>
          </a:bodyPr>
          <a:lstStyle/>
          <a:p>
            <a:pPr algn="ctr"/>
            <a:r>
              <a:rPr lang="es-ES" sz="5400" b="1" spc="50" dirty="0">
                <a:ln w="0">
                  <a:solidFill>
                    <a:schemeClr val="tx2">
                      <a:lumMod val="75000"/>
                    </a:schemeClr>
                  </a:solidFill>
                </a:ln>
                <a:solidFill>
                  <a:schemeClr val="bg2"/>
                </a:solidFill>
                <a:effectLst>
                  <a:innerShdw blurRad="63500" dist="50800" dir="13500000">
                    <a:srgbClr val="000000">
                      <a:alpha val="50000"/>
                    </a:srgbClr>
                  </a:innerShdw>
                </a:effectLst>
              </a:rPr>
              <a:t>	</a:t>
            </a:r>
            <a:r>
              <a:rPr lang="es-ES" sz="5400" b="1" spc="50" dirty="0" err="1">
                <a:ln w="0">
                  <a:solidFill>
                    <a:schemeClr val="tx2">
                      <a:lumMod val="75000"/>
                    </a:schemeClr>
                  </a:solidFill>
                </a:ln>
                <a:solidFill>
                  <a:schemeClr val="bg2"/>
                </a:solidFill>
                <a:effectLst>
                  <a:innerShdw blurRad="63500" dist="50800" dir="13500000">
                    <a:srgbClr val="000000">
                      <a:alpha val="50000"/>
                    </a:srgbClr>
                  </a:innerShdw>
                </a:effectLst>
              </a:rPr>
              <a:t>Any</a:t>
            </a:r>
            <a:r>
              <a:rPr lang="es-ES" sz="5400" b="1" spc="50" dirty="0">
                <a:ln w="0">
                  <a:solidFill>
                    <a:schemeClr val="tx2">
                      <a:lumMod val="75000"/>
                    </a:schemeClr>
                  </a:solidFill>
                </a:ln>
                <a:solidFill>
                  <a:schemeClr val="bg2"/>
                </a:solidFill>
                <a:effectLst>
                  <a:innerShdw blurRad="63500" dist="50800" dir="13500000">
                    <a:srgbClr val="000000">
                      <a:alpha val="50000"/>
                    </a:srgbClr>
                  </a:innerShdw>
                </a:effectLst>
              </a:rPr>
              <a:t> </a:t>
            </a:r>
            <a:r>
              <a:rPr lang="es-ES" sz="5400" b="1" spc="50" dirty="0" err="1">
                <a:ln w="0">
                  <a:solidFill>
                    <a:schemeClr val="tx2">
                      <a:lumMod val="75000"/>
                    </a:schemeClr>
                  </a:solidFill>
                </a:ln>
                <a:solidFill>
                  <a:schemeClr val="bg2"/>
                </a:solidFill>
                <a:effectLst>
                  <a:innerShdw blurRad="63500" dist="50800" dir="13500000">
                    <a:srgbClr val="000000">
                      <a:alpha val="50000"/>
                    </a:srgbClr>
                  </a:innerShdw>
                </a:effectLst>
              </a:rPr>
              <a:t>questions</a:t>
            </a:r>
            <a:r>
              <a:rPr lang="es-ES" sz="5400" b="1" spc="50" dirty="0">
                <a:ln w="0">
                  <a:solidFill>
                    <a:schemeClr val="tx2">
                      <a:lumMod val="75000"/>
                    </a:schemeClr>
                  </a:solidFill>
                </a:ln>
                <a:solidFill>
                  <a:schemeClr val="bg2"/>
                </a:solidFill>
                <a:effectLst>
                  <a:innerShdw blurRad="63500" dist="50800" dir="13500000">
                    <a:srgbClr val="000000">
                      <a:alpha val="50000"/>
                    </a:srgbClr>
                  </a:innerShdw>
                </a:effectLst>
              </a:rPr>
              <a:t>?</a:t>
            </a:r>
          </a:p>
        </p:txBody>
      </p:sp>
    </p:spTree>
    <p:extLst>
      <p:ext uri="{BB962C8B-B14F-4D97-AF65-F5344CB8AC3E}">
        <p14:creationId xmlns:p14="http://schemas.microsoft.com/office/powerpoint/2010/main" val="1324941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9818" y="295153"/>
            <a:ext cx="3178877" cy="457200"/>
          </a:xfrm>
        </p:spPr>
        <p:txBody>
          <a:bodyPr>
            <a:normAutofit fontScale="90000"/>
          </a:bodyPr>
          <a:lstStyle/>
          <a:p>
            <a:r>
              <a:rPr lang="en-US" dirty="0"/>
              <a:t>User Stories </a:t>
            </a:r>
          </a:p>
        </p:txBody>
      </p:sp>
      <p:pic>
        <p:nvPicPr>
          <p:cNvPr id="4" name="Picture 8">
            <a:extLst>
              <a:ext uri="{FF2B5EF4-FFF2-40B4-BE49-F238E27FC236}">
                <a16:creationId xmlns:a16="http://schemas.microsoft.com/office/drawing/2014/main" id="{1EE742AE-2CCF-4C77-B9E4-B8B5FD40C2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43300"/>
            <a:ext cx="1691839" cy="30708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Tabla 12">
            <a:extLst>
              <a:ext uri="{FF2B5EF4-FFF2-40B4-BE49-F238E27FC236}">
                <a16:creationId xmlns:a16="http://schemas.microsoft.com/office/drawing/2014/main" id="{24108D90-B2DA-41F5-9C88-9FA45C7A9CA3}"/>
              </a:ext>
            </a:extLst>
          </p:cNvPr>
          <p:cNvGraphicFramePr>
            <a:graphicFrameLocks noGrp="1"/>
          </p:cNvGraphicFramePr>
          <p:nvPr>
            <p:extLst>
              <p:ext uri="{D42A27DB-BD31-4B8C-83A1-F6EECF244321}">
                <p14:modId xmlns:p14="http://schemas.microsoft.com/office/powerpoint/2010/main" val="1126796181"/>
              </p:ext>
            </p:extLst>
          </p:nvPr>
        </p:nvGraphicFramePr>
        <p:xfrm>
          <a:off x="1113576" y="923454"/>
          <a:ext cx="7305079" cy="5365775"/>
        </p:xfrm>
        <a:graphic>
          <a:graphicData uri="http://schemas.openxmlformats.org/drawingml/2006/table">
            <a:tbl>
              <a:tblPr firstRow="1" bandRow="1">
                <a:tableStyleId>{BDBED569-4797-4DF1-A0F4-6AAB3CD982D8}</a:tableStyleId>
              </a:tblPr>
              <a:tblGrid>
                <a:gridCol w="7305079">
                  <a:extLst>
                    <a:ext uri="{9D8B030D-6E8A-4147-A177-3AD203B41FA5}">
                      <a16:colId xmlns:a16="http://schemas.microsoft.com/office/drawing/2014/main" val="2295575984"/>
                    </a:ext>
                  </a:extLst>
                </a:gridCol>
              </a:tblGrid>
              <a:tr h="554395">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1: As a developer, I would like to fully understand the code that is already available, so that we can know what parts of the code need to be changed or improved.</a:t>
                      </a:r>
                      <a:endParaRPr lang="en-US" sz="1200" b="0" dirty="0"/>
                    </a:p>
                  </a:txBody>
                  <a:tcPr anchor="ctr"/>
                </a:tc>
                <a:extLst>
                  <a:ext uri="{0D108BD9-81ED-4DB2-BD59-A6C34878D82A}">
                    <a16:rowId xmlns:a16="http://schemas.microsoft.com/office/drawing/2014/main" val="3963910699"/>
                  </a:ext>
                </a:extLst>
              </a:tr>
              <a:tr h="642016">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2: As a developer, I will research about the data that is being collected by the sensors and analyze the graphics, so that we can have a better understanding about what the project entails and also look for ways of improvement.</a:t>
                      </a:r>
                      <a:endParaRPr lang="en-US" sz="1200" b="0" dirty="0"/>
                    </a:p>
                  </a:txBody>
                  <a:tcPr anchor="ctr"/>
                </a:tc>
                <a:extLst>
                  <a:ext uri="{0D108BD9-81ED-4DB2-BD59-A6C34878D82A}">
                    <a16:rowId xmlns:a16="http://schemas.microsoft.com/office/drawing/2014/main" val="168528912"/>
                  </a:ext>
                </a:extLst>
              </a:tr>
              <a:tr h="754543">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3: As a developer, I want to research all of the necessary software that will be used for the project and solutions for a website host and data repository, so that we can begin working on the development of the project, keeping in mind efficiency and cost-effectiveness.</a:t>
                      </a:r>
                      <a:endParaRPr lang="en-US" sz="1200" b="0" dirty="0"/>
                    </a:p>
                  </a:txBody>
                  <a:tcPr anchor="ctr"/>
                </a:tc>
                <a:extLst>
                  <a:ext uri="{0D108BD9-81ED-4DB2-BD59-A6C34878D82A}">
                    <a16:rowId xmlns:a16="http://schemas.microsoft.com/office/drawing/2014/main" val="2651609762"/>
                  </a:ext>
                </a:extLst>
              </a:tr>
              <a:tr h="716093">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4: As a user, I want the website landing page to show graphs of recent boat clearance, water depth, and water salinity for Blue Road, so that I could conveniently check if there is enough clearance to pass under the bridges at Blue Road. </a:t>
                      </a:r>
                      <a:endParaRPr lang="en-US" sz="1200" b="0" dirty="0"/>
                    </a:p>
                  </a:txBody>
                  <a:tcPr anchor="ctr"/>
                </a:tc>
                <a:extLst>
                  <a:ext uri="{0D108BD9-81ED-4DB2-BD59-A6C34878D82A}">
                    <a16:rowId xmlns:a16="http://schemas.microsoft.com/office/drawing/2014/main" val="1539064906"/>
                  </a:ext>
                </a:extLst>
              </a:tr>
              <a:tr h="716093">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5: As a user, I want the website landing page to show graphs of recent boat clearance, water depth, and water salinity for Islands of Cocoplum, so that I could conveniently check if there is enough clearance to pass under the bridges at Cocoplum.</a:t>
                      </a:r>
                      <a:endParaRPr lang="en-US" sz="1200" b="0" dirty="0"/>
                    </a:p>
                  </a:txBody>
                  <a:tcPr anchor="ctr"/>
                </a:tc>
                <a:extLst>
                  <a:ext uri="{0D108BD9-81ED-4DB2-BD59-A6C34878D82A}">
                    <a16:rowId xmlns:a16="http://schemas.microsoft.com/office/drawing/2014/main" val="3002830364"/>
                  </a:ext>
                </a:extLst>
              </a:tr>
              <a:tr h="48269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6: As a user, I want the landing page graphs to update in real-time, so that I do not have to constantly refresh the page to see if there are new changes.</a:t>
                      </a:r>
                      <a:endParaRPr lang="en-US" sz="1200" b="0" dirty="0"/>
                    </a:p>
                  </a:txBody>
                  <a:tcPr anchor="ctr"/>
                </a:tc>
                <a:extLst>
                  <a:ext uri="{0D108BD9-81ED-4DB2-BD59-A6C34878D82A}">
                    <a16:rowId xmlns:a16="http://schemas.microsoft.com/office/drawing/2014/main" val="2113292487"/>
                  </a:ext>
                </a:extLst>
              </a:tr>
              <a:tr h="458583">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7: As a developer, I want to host the website in a performant and cost-effective manner, so that the website is reasonably responsive, without being expensive to host.</a:t>
                      </a:r>
                      <a:endParaRPr lang="en-US" sz="1200" b="0" dirty="0"/>
                    </a:p>
                  </a:txBody>
                  <a:tcPr anchor="ctr"/>
                </a:tc>
                <a:extLst>
                  <a:ext uri="{0D108BD9-81ED-4DB2-BD59-A6C34878D82A}">
                    <a16:rowId xmlns:a16="http://schemas.microsoft.com/office/drawing/2014/main" val="1685958395"/>
                  </a:ext>
                </a:extLst>
              </a:tr>
              <a:tr h="0">
                <a:tc>
                  <a:txBody>
                    <a:bodyPr/>
                    <a:lstStyle/>
                    <a:p>
                      <a:pPr algn="just" fontAlgn="base"/>
                      <a:r>
                        <a:rPr lang="en-US" sz="1200" b="0" kern="1200" dirty="0">
                          <a:solidFill>
                            <a:schemeClr val="tx1"/>
                          </a:solidFill>
                          <a:effectLst/>
                          <a:latin typeface="+mn-lt"/>
                          <a:ea typeface="+mn-ea"/>
                          <a:cs typeface="+mn-cs"/>
                        </a:rPr>
                        <a:t>User Story 8: As a user, I want the website to have a customized layout for mobile, so that it is not cumbersome to scroll through and view the graphs.</a:t>
                      </a:r>
                    </a:p>
                  </a:txBody>
                  <a:tcPr anchor="ctr"/>
                </a:tc>
                <a:extLst>
                  <a:ext uri="{0D108BD9-81ED-4DB2-BD59-A6C34878D82A}">
                    <a16:rowId xmlns:a16="http://schemas.microsoft.com/office/drawing/2014/main" val="1336356485"/>
                  </a:ext>
                </a:extLst>
              </a:tr>
              <a:tr h="29208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9: As a developer, I want to create a design for the database that will store the sensor data.</a:t>
                      </a:r>
                      <a:endParaRPr lang="en-US" sz="1200" b="0" dirty="0"/>
                    </a:p>
                  </a:txBody>
                  <a:tcPr anchor="ctr"/>
                </a:tc>
                <a:extLst>
                  <a:ext uri="{0D108BD9-81ED-4DB2-BD59-A6C34878D82A}">
                    <a16:rowId xmlns:a16="http://schemas.microsoft.com/office/drawing/2014/main" val="3275562339"/>
                  </a:ext>
                </a:extLst>
              </a:tr>
              <a:tr h="29208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10: As a developer, I want to use the database design to create the necessary tables.</a:t>
                      </a:r>
                      <a:endParaRPr lang="en-US" sz="1200" b="0" dirty="0"/>
                    </a:p>
                  </a:txBody>
                  <a:tcPr anchor="ctr"/>
                </a:tc>
                <a:extLst>
                  <a:ext uri="{0D108BD9-81ED-4DB2-BD59-A6C34878D82A}">
                    <a16:rowId xmlns:a16="http://schemas.microsoft.com/office/drawing/2014/main" val="2562003491"/>
                  </a:ext>
                </a:extLst>
              </a:tr>
            </a:tbl>
          </a:graphicData>
        </a:graphic>
      </p:graphicFrame>
    </p:spTree>
    <p:extLst>
      <p:ext uri="{BB962C8B-B14F-4D97-AF65-F5344CB8AC3E}">
        <p14:creationId xmlns:p14="http://schemas.microsoft.com/office/powerpoint/2010/main" val="138143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8872" y="286100"/>
            <a:ext cx="3178877" cy="457200"/>
          </a:xfrm>
        </p:spPr>
        <p:txBody>
          <a:bodyPr>
            <a:normAutofit fontScale="90000"/>
          </a:bodyPr>
          <a:lstStyle/>
          <a:p>
            <a:r>
              <a:rPr lang="en-US" dirty="0"/>
              <a:t>User Stories </a:t>
            </a:r>
          </a:p>
        </p:txBody>
      </p:sp>
      <p:pic>
        <p:nvPicPr>
          <p:cNvPr id="4" name="Picture 8">
            <a:extLst>
              <a:ext uri="{FF2B5EF4-FFF2-40B4-BE49-F238E27FC236}">
                <a16:creationId xmlns:a16="http://schemas.microsoft.com/office/drawing/2014/main" id="{1EE742AE-2CCF-4C77-B9E4-B8B5FD40C2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43300"/>
            <a:ext cx="1691839" cy="30708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Tabla 12">
            <a:extLst>
              <a:ext uri="{FF2B5EF4-FFF2-40B4-BE49-F238E27FC236}">
                <a16:creationId xmlns:a16="http://schemas.microsoft.com/office/drawing/2014/main" id="{24108D90-B2DA-41F5-9C88-9FA45C7A9CA3}"/>
              </a:ext>
            </a:extLst>
          </p:cNvPr>
          <p:cNvGraphicFramePr>
            <a:graphicFrameLocks noGrp="1"/>
          </p:cNvGraphicFramePr>
          <p:nvPr>
            <p:extLst>
              <p:ext uri="{D42A27DB-BD31-4B8C-83A1-F6EECF244321}">
                <p14:modId xmlns:p14="http://schemas.microsoft.com/office/powerpoint/2010/main" val="1193337309"/>
              </p:ext>
            </p:extLst>
          </p:nvPr>
        </p:nvGraphicFramePr>
        <p:xfrm>
          <a:off x="1086416" y="814813"/>
          <a:ext cx="7332239" cy="5427429"/>
        </p:xfrm>
        <a:graphic>
          <a:graphicData uri="http://schemas.openxmlformats.org/drawingml/2006/table">
            <a:tbl>
              <a:tblPr firstRow="1" bandRow="1">
                <a:tableStyleId>{BDBED569-4797-4DF1-A0F4-6AAB3CD982D8}</a:tableStyleId>
              </a:tblPr>
              <a:tblGrid>
                <a:gridCol w="7332239">
                  <a:extLst>
                    <a:ext uri="{9D8B030D-6E8A-4147-A177-3AD203B41FA5}">
                      <a16:colId xmlns:a16="http://schemas.microsoft.com/office/drawing/2014/main" val="2295575984"/>
                    </a:ext>
                  </a:extLst>
                </a:gridCol>
              </a:tblGrid>
              <a:tr h="547274">
                <a:tc>
                  <a:txBody>
                    <a:bodyPr/>
                    <a:lstStyle/>
                    <a:p>
                      <a:pPr algn="just" fontAlgn="base"/>
                      <a:r>
                        <a:rPr lang="en-US" sz="1200" b="0" kern="1200" dirty="0">
                          <a:solidFill>
                            <a:schemeClr val="tx1"/>
                          </a:solidFill>
                          <a:effectLst/>
                          <a:latin typeface="+mn-lt"/>
                          <a:ea typeface="+mn-ea"/>
                          <a:cs typeface="+mn-cs"/>
                        </a:rPr>
                        <a:t>User Story 11: As a developer, I want to research good API designs and practices.</a:t>
                      </a:r>
                    </a:p>
                  </a:txBody>
                  <a:tcPr anchor="ctr"/>
                </a:tc>
                <a:extLst>
                  <a:ext uri="{0D108BD9-81ED-4DB2-BD59-A6C34878D82A}">
                    <a16:rowId xmlns:a16="http://schemas.microsoft.com/office/drawing/2014/main" val="3963910699"/>
                  </a:ext>
                </a:extLst>
              </a:tr>
              <a:tr h="579842">
                <a:tc>
                  <a:txBody>
                    <a:bodyPr/>
                    <a:lstStyle/>
                    <a:p>
                      <a:pPr algn="just" fontAlgn="base"/>
                      <a:r>
                        <a:rPr lang="en-US" sz="1200" b="0" kern="1200" dirty="0">
                          <a:solidFill>
                            <a:schemeClr val="tx1"/>
                          </a:solidFill>
                          <a:effectLst/>
                          <a:latin typeface="+mn-lt"/>
                          <a:ea typeface="+mn-ea"/>
                          <a:cs typeface="+mn-cs"/>
                        </a:rPr>
                        <a:t>User Story 12: As a developer, I want to design an API and detail what kind of calls a user can make to it, and the format that the data will be returned in.</a:t>
                      </a:r>
                    </a:p>
                  </a:txBody>
                  <a:tcPr anchor="ctr"/>
                </a:tc>
                <a:extLst>
                  <a:ext uri="{0D108BD9-81ED-4DB2-BD59-A6C34878D82A}">
                    <a16:rowId xmlns:a16="http://schemas.microsoft.com/office/drawing/2014/main" val="168528912"/>
                  </a:ext>
                </a:extLst>
              </a:tr>
              <a:tr h="430820">
                <a:tc>
                  <a:txBody>
                    <a:bodyPr/>
                    <a:lstStyle/>
                    <a:p>
                      <a:pPr algn="just" fontAlgn="base"/>
                      <a:r>
                        <a:rPr lang="en-US" sz="1200" b="0" kern="1200" dirty="0">
                          <a:solidFill>
                            <a:schemeClr val="tx1"/>
                          </a:solidFill>
                          <a:effectLst/>
                          <a:latin typeface="+mn-lt"/>
                          <a:ea typeface="+mn-ea"/>
                          <a:cs typeface="+mn-cs"/>
                        </a:rPr>
                        <a:t>User Story 13: As a developer, I want to investigate how to run a backend flask API and database on FIU’s SERC server.</a:t>
                      </a:r>
                    </a:p>
                  </a:txBody>
                  <a:tcPr anchor="ctr"/>
                </a:tc>
                <a:extLst>
                  <a:ext uri="{0D108BD9-81ED-4DB2-BD59-A6C34878D82A}">
                    <a16:rowId xmlns:a16="http://schemas.microsoft.com/office/drawing/2014/main" val="2651609762"/>
                  </a:ext>
                </a:extLst>
              </a:tr>
              <a:tr h="601664">
                <a:tc>
                  <a:txBody>
                    <a:bodyPr/>
                    <a:lstStyle/>
                    <a:p>
                      <a:pPr algn="just" fontAlgn="base"/>
                      <a:r>
                        <a:rPr lang="en-US" sz="1200" b="0" kern="1200" dirty="0">
                          <a:solidFill>
                            <a:schemeClr val="tx1"/>
                          </a:solidFill>
                          <a:effectLst/>
                          <a:latin typeface="+mn-lt"/>
                          <a:ea typeface="+mn-ea"/>
                          <a:cs typeface="+mn-cs"/>
                        </a:rPr>
                        <a:t>User Story 14: As a developer, I want to write stored procedures and a script to take data from a CSV file and correctly input the data into the database. </a:t>
                      </a:r>
                    </a:p>
                  </a:txBody>
                  <a:tcPr anchor="ctr"/>
                </a:tc>
                <a:extLst>
                  <a:ext uri="{0D108BD9-81ED-4DB2-BD59-A6C34878D82A}">
                    <a16:rowId xmlns:a16="http://schemas.microsoft.com/office/drawing/2014/main" val="1539064906"/>
                  </a:ext>
                </a:extLst>
              </a:tr>
              <a:tr h="706895">
                <a:tc>
                  <a:txBody>
                    <a:bodyPr/>
                    <a:lstStyle/>
                    <a:p>
                      <a:pPr algn="just" fontAlgn="base"/>
                      <a:r>
                        <a:rPr lang="en-US" sz="1200" b="0" kern="1200" dirty="0">
                          <a:solidFill>
                            <a:schemeClr val="tx1"/>
                          </a:solidFill>
                          <a:effectLst/>
                          <a:latin typeface="+mn-lt"/>
                          <a:ea typeface="+mn-ea"/>
                          <a:cs typeface="+mn-cs"/>
                        </a:rPr>
                        <a:t>User Story 15: As a user, I want to be able to call an API function that takes a location, and start and end date, and get the sensor data for the specified date range in an easy-to-use JSON format, so that I can integrate that data into my own applications.</a:t>
                      </a:r>
                    </a:p>
                  </a:txBody>
                  <a:tcPr anchor="ctr"/>
                </a:tc>
                <a:extLst>
                  <a:ext uri="{0D108BD9-81ED-4DB2-BD59-A6C34878D82A}">
                    <a16:rowId xmlns:a16="http://schemas.microsoft.com/office/drawing/2014/main" val="3002830364"/>
                  </a:ext>
                </a:extLst>
              </a:tr>
              <a:tr h="569365">
                <a:tc>
                  <a:txBody>
                    <a:bodyPr/>
                    <a:lstStyle/>
                    <a:p>
                      <a:pPr algn="just" fontAlgn="base"/>
                      <a:r>
                        <a:rPr lang="en-US" sz="1200" b="0" kern="1200" dirty="0">
                          <a:solidFill>
                            <a:schemeClr val="tx1"/>
                          </a:solidFill>
                          <a:effectLst/>
                          <a:latin typeface="+mn-lt"/>
                          <a:ea typeface="+mn-ea"/>
                          <a:cs typeface="+mn-cs"/>
                        </a:rPr>
                        <a:t>User Story 16: As a user, I want the graphs on the landing page to show a week’s worth of data, so that I can scroll back and see data for previous days.</a:t>
                      </a:r>
                    </a:p>
                  </a:txBody>
                  <a:tcPr anchor="ctr"/>
                </a:tc>
                <a:extLst>
                  <a:ext uri="{0D108BD9-81ED-4DB2-BD59-A6C34878D82A}">
                    <a16:rowId xmlns:a16="http://schemas.microsoft.com/office/drawing/2014/main" val="2113292487"/>
                  </a:ext>
                </a:extLst>
              </a:tr>
              <a:tr h="491297">
                <a:tc>
                  <a:txBody>
                    <a:bodyPr/>
                    <a:lstStyle/>
                    <a:p>
                      <a:pPr algn="just" fontAlgn="base"/>
                      <a:r>
                        <a:rPr lang="en-US" sz="1200" b="0" kern="1200" dirty="0">
                          <a:solidFill>
                            <a:schemeClr val="tx1"/>
                          </a:solidFill>
                          <a:effectLst/>
                          <a:latin typeface="+mn-lt"/>
                          <a:ea typeface="+mn-ea"/>
                          <a:cs typeface="+mn-cs"/>
                        </a:rPr>
                        <a:t>User Story 17: As a user, I want the graphs to load after the landing page appears on the screen, so that I don’t have to wait many seconds wondering whether the website is working or not.</a:t>
                      </a:r>
                    </a:p>
                  </a:txBody>
                  <a:tcPr anchor="ctr"/>
                </a:tc>
                <a:extLst>
                  <a:ext uri="{0D108BD9-81ED-4DB2-BD59-A6C34878D82A}">
                    <a16:rowId xmlns:a16="http://schemas.microsoft.com/office/drawing/2014/main" val="1685958395"/>
                  </a:ext>
                </a:extLst>
              </a:tr>
              <a:tr h="687816">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18: As a user, I want to be able to ask for a limit on the number of results of an API call, so that it is not difficult to work with the data if there are a large number of results.</a:t>
                      </a:r>
                      <a:endParaRPr lang="en-US" sz="1200" b="0" dirty="0"/>
                    </a:p>
                  </a:txBody>
                  <a:tcPr anchor="ctr"/>
                </a:tc>
                <a:extLst>
                  <a:ext uri="{0D108BD9-81ED-4DB2-BD59-A6C34878D82A}">
                    <a16:rowId xmlns:a16="http://schemas.microsoft.com/office/drawing/2014/main" val="1336356485"/>
                  </a:ext>
                </a:extLst>
              </a:tr>
              <a:tr h="294779">
                <a:tc>
                  <a:txBody>
                    <a:bodyPr/>
                    <a:lstStyle/>
                    <a:p>
                      <a:pPr algn="just" fontAlgn="base"/>
                      <a:r>
                        <a:rPr lang="en-US" sz="1200" b="0" kern="1200" dirty="0">
                          <a:solidFill>
                            <a:schemeClr val="tx1"/>
                          </a:solidFill>
                          <a:effectLst/>
                          <a:latin typeface="+mn-lt"/>
                          <a:ea typeface="+mn-ea"/>
                          <a:cs typeface="+mn-cs"/>
                        </a:rPr>
                        <a:t>User Story 19: As a developer, I want to index the data table, so that retrieval queries are performed faster. </a:t>
                      </a:r>
                    </a:p>
                  </a:txBody>
                  <a:tcPr anchor="ctr"/>
                </a:tc>
                <a:extLst>
                  <a:ext uri="{0D108BD9-81ED-4DB2-BD59-A6C34878D82A}">
                    <a16:rowId xmlns:a16="http://schemas.microsoft.com/office/drawing/2014/main" val="3275562339"/>
                  </a:ext>
                </a:extLst>
              </a:tr>
              <a:tr h="491297">
                <a:tc>
                  <a:txBody>
                    <a:bodyPr/>
                    <a:lstStyle/>
                    <a:p>
                      <a:pPr algn="just" fontAlgn="base"/>
                      <a:r>
                        <a:rPr lang="en-US" sz="1200" b="0" kern="1200" dirty="0">
                          <a:solidFill>
                            <a:schemeClr val="tx1"/>
                          </a:solidFill>
                          <a:effectLst/>
                          <a:latin typeface="+mn-lt"/>
                          <a:ea typeface="+mn-ea"/>
                          <a:cs typeface="+mn-cs"/>
                        </a:rPr>
                        <a:t>User Story 20: As a developer, I want to integrate the API and database, so that the API is fetching data from the real database instead of the local test-database.</a:t>
                      </a:r>
                    </a:p>
                  </a:txBody>
                  <a:tcPr anchor="ctr"/>
                </a:tc>
                <a:extLst>
                  <a:ext uri="{0D108BD9-81ED-4DB2-BD59-A6C34878D82A}">
                    <a16:rowId xmlns:a16="http://schemas.microsoft.com/office/drawing/2014/main" val="2562003491"/>
                  </a:ext>
                </a:extLst>
              </a:tr>
            </a:tbl>
          </a:graphicData>
        </a:graphic>
      </p:graphicFrame>
    </p:spTree>
    <p:extLst>
      <p:ext uri="{BB962C8B-B14F-4D97-AF65-F5344CB8AC3E}">
        <p14:creationId xmlns:p14="http://schemas.microsoft.com/office/powerpoint/2010/main" val="1165183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8872" y="286100"/>
            <a:ext cx="3178877" cy="457200"/>
          </a:xfrm>
        </p:spPr>
        <p:txBody>
          <a:bodyPr>
            <a:normAutofit fontScale="90000"/>
          </a:bodyPr>
          <a:lstStyle/>
          <a:p>
            <a:r>
              <a:rPr lang="en-US" dirty="0"/>
              <a:t>User Stories </a:t>
            </a:r>
          </a:p>
        </p:txBody>
      </p:sp>
      <p:pic>
        <p:nvPicPr>
          <p:cNvPr id="4" name="Picture 8">
            <a:extLst>
              <a:ext uri="{FF2B5EF4-FFF2-40B4-BE49-F238E27FC236}">
                <a16:creationId xmlns:a16="http://schemas.microsoft.com/office/drawing/2014/main" id="{1EE742AE-2CCF-4C77-B9E4-B8B5FD40C2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43300"/>
            <a:ext cx="1691839" cy="30708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Tabla 12">
            <a:extLst>
              <a:ext uri="{FF2B5EF4-FFF2-40B4-BE49-F238E27FC236}">
                <a16:creationId xmlns:a16="http://schemas.microsoft.com/office/drawing/2014/main" id="{24108D90-B2DA-41F5-9C88-9FA45C7A9CA3}"/>
              </a:ext>
            </a:extLst>
          </p:cNvPr>
          <p:cNvGraphicFramePr>
            <a:graphicFrameLocks noGrp="1"/>
          </p:cNvGraphicFramePr>
          <p:nvPr>
            <p:extLst>
              <p:ext uri="{D42A27DB-BD31-4B8C-83A1-F6EECF244321}">
                <p14:modId xmlns:p14="http://schemas.microsoft.com/office/powerpoint/2010/main" val="151653702"/>
              </p:ext>
            </p:extLst>
          </p:nvPr>
        </p:nvGraphicFramePr>
        <p:xfrm>
          <a:off x="1104523" y="878186"/>
          <a:ext cx="7314133" cy="5219322"/>
        </p:xfrm>
        <a:graphic>
          <a:graphicData uri="http://schemas.openxmlformats.org/drawingml/2006/table">
            <a:tbl>
              <a:tblPr firstRow="1" bandRow="1">
                <a:tableStyleId>{BDBED569-4797-4DF1-A0F4-6AAB3CD982D8}</a:tableStyleId>
              </a:tblPr>
              <a:tblGrid>
                <a:gridCol w="7314133">
                  <a:extLst>
                    <a:ext uri="{9D8B030D-6E8A-4147-A177-3AD203B41FA5}">
                      <a16:colId xmlns:a16="http://schemas.microsoft.com/office/drawing/2014/main" val="2295575984"/>
                    </a:ext>
                  </a:extLst>
                </a:gridCol>
              </a:tblGrid>
              <a:tr h="563575">
                <a:tc>
                  <a:txBody>
                    <a:bodyPr/>
                    <a:lstStyle/>
                    <a:p>
                      <a:pPr algn="just" fontAlgn="base"/>
                      <a:r>
                        <a:rPr lang="en-US" sz="1200" b="0" kern="1200" dirty="0">
                          <a:solidFill>
                            <a:schemeClr val="tx1"/>
                          </a:solidFill>
                          <a:effectLst/>
                          <a:latin typeface="+mn-lt"/>
                          <a:ea typeface="+mn-ea"/>
                          <a:cs typeface="+mn-cs"/>
                        </a:rPr>
                        <a:t>User Story 21: As a user, I want the API to return timestamps in EST time instead of UTC, so that it is easier to work with date ranges, since the sensors are located in EST time zone.</a:t>
                      </a:r>
                    </a:p>
                  </a:txBody>
                  <a:tcPr anchor="ctr"/>
                </a:tc>
                <a:extLst>
                  <a:ext uri="{0D108BD9-81ED-4DB2-BD59-A6C34878D82A}">
                    <a16:rowId xmlns:a16="http://schemas.microsoft.com/office/drawing/2014/main" val="3963910699"/>
                  </a:ext>
                </a:extLst>
              </a:tr>
              <a:tr h="597113">
                <a:tc>
                  <a:txBody>
                    <a:bodyPr/>
                    <a:lstStyle/>
                    <a:p>
                      <a:pPr algn="just" fontAlgn="base"/>
                      <a:r>
                        <a:rPr lang="en-US" sz="1200" b="0" kern="1200" dirty="0">
                          <a:solidFill>
                            <a:schemeClr val="tx1"/>
                          </a:solidFill>
                          <a:effectLst/>
                          <a:latin typeface="+mn-lt"/>
                          <a:ea typeface="+mn-ea"/>
                          <a:cs typeface="+mn-cs"/>
                        </a:rPr>
                        <a:t>User Story 22: As the website owner, I want to display an FIU image on the website, so that users can know that the sensor data belongs to and is provided by FIU.</a:t>
                      </a:r>
                    </a:p>
                  </a:txBody>
                  <a:tcPr anchor="ctr"/>
                </a:tc>
                <a:extLst>
                  <a:ext uri="{0D108BD9-81ED-4DB2-BD59-A6C34878D82A}">
                    <a16:rowId xmlns:a16="http://schemas.microsoft.com/office/drawing/2014/main" val="168528912"/>
                  </a:ext>
                </a:extLst>
              </a:tr>
              <a:tr h="472305">
                <a:tc>
                  <a:txBody>
                    <a:bodyPr/>
                    <a:lstStyle/>
                    <a:p>
                      <a:pPr algn="just" fontAlgn="base"/>
                      <a:r>
                        <a:rPr lang="en-US" sz="1200" b="0" kern="1200" dirty="0">
                          <a:solidFill>
                            <a:schemeClr val="tx1"/>
                          </a:solidFill>
                          <a:effectLst/>
                          <a:latin typeface="+mn-lt"/>
                          <a:ea typeface="+mn-ea"/>
                          <a:cs typeface="+mn-cs"/>
                        </a:rPr>
                        <a:t>User Story 23: As a developer, I want to set up the connection of the API to the remote </a:t>
                      </a:r>
                      <a:r>
                        <a:rPr lang="en-US" sz="1200" b="0" kern="1200" dirty="0" err="1">
                          <a:solidFill>
                            <a:schemeClr val="tx1"/>
                          </a:solidFill>
                          <a:effectLst/>
                          <a:latin typeface="+mn-lt"/>
                          <a:ea typeface="+mn-ea"/>
                          <a:cs typeface="+mn-cs"/>
                        </a:rPr>
                        <a:t>postgresql</a:t>
                      </a:r>
                      <a:r>
                        <a:rPr lang="en-US" sz="1200" b="0" kern="1200" dirty="0">
                          <a:solidFill>
                            <a:schemeClr val="tx1"/>
                          </a:solidFill>
                          <a:effectLst/>
                          <a:latin typeface="+mn-lt"/>
                          <a:ea typeface="+mn-ea"/>
                          <a:cs typeface="+mn-cs"/>
                        </a:rPr>
                        <a:t> database.</a:t>
                      </a:r>
                    </a:p>
                  </a:txBody>
                  <a:tcPr anchor="ctr"/>
                </a:tc>
                <a:extLst>
                  <a:ext uri="{0D108BD9-81ED-4DB2-BD59-A6C34878D82A}">
                    <a16:rowId xmlns:a16="http://schemas.microsoft.com/office/drawing/2014/main" val="2651609762"/>
                  </a:ext>
                </a:extLst>
              </a:tr>
              <a:tr h="516948">
                <a:tc>
                  <a:txBody>
                    <a:bodyPr/>
                    <a:lstStyle/>
                    <a:p>
                      <a:pPr algn="just" fontAlgn="base"/>
                      <a:r>
                        <a:rPr lang="en-US" sz="1200" b="0" kern="1200" dirty="0">
                          <a:solidFill>
                            <a:schemeClr val="tx1"/>
                          </a:solidFill>
                          <a:effectLst/>
                          <a:latin typeface="+mn-lt"/>
                          <a:ea typeface="+mn-ea"/>
                          <a:cs typeface="+mn-cs"/>
                        </a:rPr>
                        <a:t>User Story 24: As a developer, I want to set up our database tables on the remote </a:t>
                      </a:r>
                      <a:r>
                        <a:rPr lang="en-US" sz="1200" b="0" kern="1200" dirty="0" err="1">
                          <a:solidFill>
                            <a:schemeClr val="tx1"/>
                          </a:solidFill>
                          <a:effectLst/>
                          <a:latin typeface="+mn-lt"/>
                          <a:ea typeface="+mn-ea"/>
                          <a:cs typeface="+mn-cs"/>
                        </a:rPr>
                        <a:t>postgresql</a:t>
                      </a:r>
                      <a:r>
                        <a:rPr lang="en-US" sz="1200" b="0" kern="1200" dirty="0">
                          <a:solidFill>
                            <a:schemeClr val="tx1"/>
                          </a:solidFill>
                          <a:effectLst/>
                          <a:latin typeface="+mn-lt"/>
                          <a:ea typeface="+mn-ea"/>
                          <a:cs typeface="+mn-cs"/>
                        </a:rPr>
                        <a:t> database that is located on the CREST server.</a:t>
                      </a:r>
                    </a:p>
                  </a:txBody>
                  <a:tcPr anchor="ctr"/>
                </a:tc>
                <a:extLst>
                  <a:ext uri="{0D108BD9-81ED-4DB2-BD59-A6C34878D82A}">
                    <a16:rowId xmlns:a16="http://schemas.microsoft.com/office/drawing/2014/main" val="1539064906"/>
                  </a:ext>
                </a:extLst>
              </a:tr>
              <a:tr h="461561">
                <a:tc>
                  <a:txBody>
                    <a:bodyPr/>
                    <a:lstStyle/>
                    <a:p>
                      <a:pPr algn="just" fontAlgn="base"/>
                      <a:r>
                        <a:rPr lang="en-US" sz="1200" b="0" kern="1200" dirty="0">
                          <a:solidFill>
                            <a:schemeClr val="tx1"/>
                          </a:solidFill>
                          <a:effectLst/>
                          <a:latin typeface="+mn-lt"/>
                          <a:ea typeface="+mn-ea"/>
                          <a:cs typeface="+mn-cs"/>
                        </a:rPr>
                        <a:t>User Story 25: As a user, I want to access the provisional data from </a:t>
                      </a:r>
                      <a:r>
                        <a:rPr lang="en-US" sz="1200" b="0" kern="1200" dirty="0" err="1">
                          <a:solidFill>
                            <a:schemeClr val="tx1"/>
                          </a:solidFill>
                          <a:effectLst/>
                          <a:latin typeface="+mn-lt"/>
                          <a:ea typeface="+mn-ea"/>
                          <a:cs typeface="+mn-cs"/>
                        </a:rPr>
                        <a:t>HydroVu</a:t>
                      </a:r>
                      <a:r>
                        <a:rPr lang="en-US" sz="1200" b="0" kern="1200" dirty="0">
                          <a:solidFill>
                            <a:schemeClr val="tx1"/>
                          </a:solidFill>
                          <a:effectLst/>
                          <a:latin typeface="+mn-lt"/>
                          <a:ea typeface="+mn-ea"/>
                          <a:cs typeface="+mn-cs"/>
                        </a:rPr>
                        <a:t> through the new API.</a:t>
                      </a:r>
                    </a:p>
                  </a:txBody>
                  <a:tcPr anchor="ctr"/>
                </a:tc>
                <a:extLst>
                  <a:ext uri="{0D108BD9-81ED-4DB2-BD59-A6C34878D82A}">
                    <a16:rowId xmlns:a16="http://schemas.microsoft.com/office/drawing/2014/main" val="3002830364"/>
                  </a:ext>
                </a:extLst>
              </a:tr>
              <a:tr h="480024">
                <a:tc>
                  <a:txBody>
                    <a:bodyPr/>
                    <a:lstStyle/>
                    <a:p>
                      <a:pPr algn="just" fontAlgn="base"/>
                      <a:r>
                        <a:rPr lang="en-US" sz="1200" b="0" kern="1200" dirty="0">
                          <a:solidFill>
                            <a:schemeClr val="tx1"/>
                          </a:solidFill>
                          <a:effectLst/>
                          <a:latin typeface="+mn-lt"/>
                          <a:ea typeface="+mn-ea"/>
                          <a:cs typeface="+mn-cs"/>
                        </a:rPr>
                        <a:t>User Story 26: As a user, I want the provisional data in the database to be updated at least once every 24 hours.</a:t>
                      </a:r>
                    </a:p>
                  </a:txBody>
                  <a:tcPr anchor="ctr"/>
                </a:tc>
                <a:extLst>
                  <a:ext uri="{0D108BD9-81ED-4DB2-BD59-A6C34878D82A}">
                    <a16:rowId xmlns:a16="http://schemas.microsoft.com/office/drawing/2014/main" val="2113292487"/>
                  </a:ext>
                </a:extLst>
              </a:tr>
              <a:tr h="564622">
                <a:tc>
                  <a:txBody>
                    <a:bodyPr/>
                    <a:lstStyle/>
                    <a:p>
                      <a:pPr algn="just" fontAlgn="base"/>
                      <a:r>
                        <a:rPr lang="en-US" sz="1200" b="0" kern="1200" dirty="0">
                          <a:solidFill>
                            <a:schemeClr val="tx1"/>
                          </a:solidFill>
                          <a:effectLst/>
                          <a:latin typeface="+mn-lt"/>
                          <a:ea typeface="+mn-ea"/>
                          <a:cs typeface="+mn-cs"/>
                        </a:rPr>
                        <a:t>User Story 27: As a user, I do not want provisional data to be available in the API if it falls out of an expected range, so that I do not use incorrect data.</a:t>
                      </a:r>
                    </a:p>
                  </a:txBody>
                  <a:tcPr anchor="ctr"/>
                </a:tc>
                <a:extLst>
                  <a:ext uri="{0D108BD9-81ED-4DB2-BD59-A6C34878D82A}">
                    <a16:rowId xmlns:a16="http://schemas.microsoft.com/office/drawing/2014/main" val="1685958395"/>
                  </a:ext>
                </a:extLst>
              </a:tr>
              <a:tr h="635437">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28: As a user, I do not want provisional data to be shown on the website visual graphs if it falls out of an expected range, so that I do not see incorrect spikes on the graphs.</a:t>
                      </a:r>
                      <a:endParaRPr lang="en-US" sz="1200" b="0" dirty="0"/>
                    </a:p>
                  </a:txBody>
                  <a:tcPr anchor="ctr"/>
                </a:tc>
                <a:extLst>
                  <a:ext uri="{0D108BD9-81ED-4DB2-BD59-A6C34878D82A}">
                    <a16:rowId xmlns:a16="http://schemas.microsoft.com/office/drawing/2014/main" val="1336356485"/>
                  </a:ext>
                </a:extLst>
              </a:tr>
              <a:tr h="461561">
                <a:tc>
                  <a:txBody>
                    <a:bodyPr/>
                    <a:lstStyle/>
                    <a:p>
                      <a:pPr algn="just" fontAlgn="base"/>
                      <a:r>
                        <a:rPr lang="en-US" sz="1200" b="0" kern="1200" dirty="0">
                          <a:solidFill>
                            <a:schemeClr val="tx1"/>
                          </a:solidFill>
                          <a:effectLst/>
                          <a:latin typeface="+mn-lt"/>
                          <a:ea typeface="+mn-ea"/>
                          <a:cs typeface="+mn-cs"/>
                        </a:rPr>
                        <a:t>User Story 29: As a developer, I want to integrate the CREST buoy API into the new Tide Aware API.</a:t>
                      </a:r>
                    </a:p>
                  </a:txBody>
                  <a:tcPr anchor="ctr"/>
                </a:tc>
                <a:extLst>
                  <a:ext uri="{0D108BD9-81ED-4DB2-BD59-A6C34878D82A}">
                    <a16:rowId xmlns:a16="http://schemas.microsoft.com/office/drawing/2014/main" val="3275562339"/>
                  </a:ext>
                </a:extLst>
              </a:tr>
              <a:tr h="466176">
                <a:tc>
                  <a:txBody>
                    <a:bodyPr/>
                    <a:lstStyle/>
                    <a:p>
                      <a:pPr algn="just" fontAlgn="base"/>
                      <a:r>
                        <a:rPr lang="en-US" sz="1200" b="0" kern="1200" dirty="0">
                          <a:solidFill>
                            <a:schemeClr val="tx1"/>
                          </a:solidFill>
                          <a:effectLst/>
                          <a:latin typeface="+mn-lt"/>
                          <a:ea typeface="+mn-ea"/>
                          <a:cs typeface="+mn-cs"/>
                        </a:rPr>
                        <a:t>User Story 30: As a user, I want to see links to ‘coral gables smart city hub’, ‘wetland ecosystems research lab’, and ‘about the project’, so that I can learn more about what the project is about and how the sensor data will be used.</a:t>
                      </a:r>
                    </a:p>
                  </a:txBody>
                  <a:tcPr anchor="ctr"/>
                </a:tc>
                <a:extLst>
                  <a:ext uri="{0D108BD9-81ED-4DB2-BD59-A6C34878D82A}">
                    <a16:rowId xmlns:a16="http://schemas.microsoft.com/office/drawing/2014/main" val="2562003491"/>
                  </a:ext>
                </a:extLst>
              </a:tr>
            </a:tbl>
          </a:graphicData>
        </a:graphic>
      </p:graphicFrame>
    </p:spTree>
    <p:extLst>
      <p:ext uri="{BB962C8B-B14F-4D97-AF65-F5344CB8AC3E}">
        <p14:creationId xmlns:p14="http://schemas.microsoft.com/office/powerpoint/2010/main" val="1552048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8872" y="286100"/>
            <a:ext cx="3178877" cy="457200"/>
          </a:xfrm>
        </p:spPr>
        <p:txBody>
          <a:bodyPr>
            <a:normAutofit fontScale="90000"/>
          </a:bodyPr>
          <a:lstStyle/>
          <a:p>
            <a:r>
              <a:rPr lang="en-US" dirty="0"/>
              <a:t>User Stories </a:t>
            </a:r>
          </a:p>
        </p:txBody>
      </p:sp>
      <p:pic>
        <p:nvPicPr>
          <p:cNvPr id="4" name="Picture 8">
            <a:extLst>
              <a:ext uri="{FF2B5EF4-FFF2-40B4-BE49-F238E27FC236}">
                <a16:creationId xmlns:a16="http://schemas.microsoft.com/office/drawing/2014/main" id="{1EE742AE-2CCF-4C77-B9E4-B8B5FD40C2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43300"/>
            <a:ext cx="1691839" cy="30708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Tabla 12">
            <a:extLst>
              <a:ext uri="{FF2B5EF4-FFF2-40B4-BE49-F238E27FC236}">
                <a16:creationId xmlns:a16="http://schemas.microsoft.com/office/drawing/2014/main" id="{24108D90-B2DA-41F5-9C88-9FA45C7A9CA3}"/>
              </a:ext>
            </a:extLst>
          </p:cNvPr>
          <p:cNvGraphicFramePr>
            <a:graphicFrameLocks noGrp="1"/>
          </p:cNvGraphicFramePr>
          <p:nvPr>
            <p:extLst>
              <p:ext uri="{D42A27DB-BD31-4B8C-83A1-F6EECF244321}">
                <p14:modId xmlns:p14="http://schemas.microsoft.com/office/powerpoint/2010/main" val="3972519002"/>
              </p:ext>
            </p:extLst>
          </p:nvPr>
        </p:nvGraphicFramePr>
        <p:xfrm>
          <a:off x="1122630" y="835182"/>
          <a:ext cx="7296025" cy="5508118"/>
        </p:xfrm>
        <a:graphic>
          <a:graphicData uri="http://schemas.openxmlformats.org/drawingml/2006/table">
            <a:tbl>
              <a:tblPr firstRow="1" bandRow="1">
                <a:tableStyleId>{BDBED569-4797-4DF1-A0F4-6AAB3CD982D8}</a:tableStyleId>
              </a:tblPr>
              <a:tblGrid>
                <a:gridCol w="7296025">
                  <a:extLst>
                    <a:ext uri="{9D8B030D-6E8A-4147-A177-3AD203B41FA5}">
                      <a16:colId xmlns:a16="http://schemas.microsoft.com/office/drawing/2014/main" val="2295575984"/>
                    </a:ext>
                  </a:extLst>
                </a:gridCol>
              </a:tblGrid>
              <a:tr h="473883">
                <a:tc>
                  <a:txBody>
                    <a:bodyPr/>
                    <a:lstStyle/>
                    <a:p>
                      <a:pPr algn="just" fontAlgn="base"/>
                      <a:r>
                        <a:rPr lang="en-US" sz="1200" b="0" kern="1200" dirty="0">
                          <a:solidFill>
                            <a:schemeClr val="tx1"/>
                          </a:solidFill>
                          <a:effectLst/>
                          <a:latin typeface="+mn-lt"/>
                          <a:ea typeface="+mn-ea"/>
                          <a:cs typeface="+mn-cs"/>
                        </a:rPr>
                        <a:t>User Story 31: As a user, I want to have a way to contact project owners through a ‘contact us’ page, so that I can send comments or questions.</a:t>
                      </a:r>
                    </a:p>
                  </a:txBody>
                  <a:tcPr anchor="ctr"/>
                </a:tc>
                <a:extLst>
                  <a:ext uri="{0D108BD9-81ED-4DB2-BD59-A6C34878D82A}">
                    <a16:rowId xmlns:a16="http://schemas.microsoft.com/office/drawing/2014/main" val="3963910699"/>
                  </a:ext>
                </a:extLst>
              </a:tr>
              <a:tr h="585615">
                <a:tc>
                  <a:txBody>
                    <a:bodyPr/>
                    <a:lstStyle/>
                    <a:p>
                      <a:pPr algn="just" fontAlgn="base"/>
                      <a:r>
                        <a:rPr lang="en-US" sz="1200" b="0" kern="1200" dirty="0">
                          <a:solidFill>
                            <a:schemeClr val="tx1"/>
                          </a:solidFill>
                          <a:effectLst/>
                          <a:latin typeface="+mn-lt"/>
                          <a:ea typeface="+mn-ea"/>
                          <a:cs typeface="+mn-cs"/>
                        </a:rPr>
                        <a:t>User Story 32: As a user, I want the website to have a page that provides a GUI interface to view API data in a data visualization page, so that it is easier to visualize and query the data.</a:t>
                      </a:r>
                    </a:p>
                  </a:txBody>
                  <a:tcPr anchor="ctr"/>
                </a:tc>
                <a:extLst>
                  <a:ext uri="{0D108BD9-81ED-4DB2-BD59-A6C34878D82A}">
                    <a16:rowId xmlns:a16="http://schemas.microsoft.com/office/drawing/2014/main" val="168528912"/>
                  </a:ext>
                </a:extLst>
              </a:tr>
              <a:tr h="500801">
                <a:tc>
                  <a:txBody>
                    <a:bodyPr/>
                    <a:lstStyle/>
                    <a:p>
                      <a:pPr algn="just" fontAlgn="base"/>
                      <a:r>
                        <a:rPr lang="en-US" sz="1200" b="0" kern="1200" dirty="0">
                          <a:solidFill>
                            <a:schemeClr val="tx1"/>
                          </a:solidFill>
                          <a:effectLst/>
                          <a:latin typeface="+mn-lt"/>
                          <a:ea typeface="+mn-ea"/>
                          <a:cs typeface="+mn-cs"/>
                        </a:rPr>
                        <a:t>User Story 33: As a user, I want the data visualization page to have graphical datetime pickers, so that I do not have to manually type the date ranges that I want to view data for.</a:t>
                      </a:r>
                    </a:p>
                  </a:txBody>
                  <a:tcPr anchor="ctr"/>
                </a:tc>
                <a:extLst>
                  <a:ext uri="{0D108BD9-81ED-4DB2-BD59-A6C34878D82A}">
                    <a16:rowId xmlns:a16="http://schemas.microsoft.com/office/drawing/2014/main" val="2651609762"/>
                  </a:ext>
                </a:extLst>
              </a:tr>
              <a:tr h="552261">
                <a:tc>
                  <a:txBody>
                    <a:bodyPr/>
                    <a:lstStyle/>
                    <a:p>
                      <a:pPr algn="just" fontAlgn="base"/>
                      <a:r>
                        <a:rPr lang="en-US" sz="1200" b="0" kern="1200" dirty="0">
                          <a:solidFill>
                            <a:schemeClr val="tx1"/>
                          </a:solidFill>
                          <a:effectLst/>
                          <a:latin typeface="+mn-lt"/>
                          <a:ea typeface="+mn-ea"/>
                          <a:cs typeface="+mn-cs"/>
                        </a:rPr>
                        <a:t>User Story 34: As a user, I want to be able to select multiple parameters and view graphs for them simultaneously, so that it is easier to view and compare the data for a bridge.</a:t>
                      </a:r>
                    </a:p>
                  </a:txBody>
                  <a:tcPr anchor="ctr"/>
                </a:tc>
                <a:extLst>
                  <a:ext uri="{0D108BD9-81ED-4DB2-BD59-A6C34878D82A}">
                    <a16:rowId xmlns:a16="http://schemas.microsoft.com/office/drawing/2014/main" val="1539064906"/>
                  </a:ext>
                </a:extLst>
              </a:tr>
              <a:tr h="633742">
                <a:tc>
                  <a:txBody>
                    <a:bodyPr/>
                    <a:lstStyle/>
                    <a:p>
                      <a:pPr algn="just" fontAlgn="base"/>
                      <a:r>
                        <a:rPr lang="en-US" sz="1200" b="0" kern="1200" dirty="0">
                          <a:solidFill>
                            <a:schemeClr val="tx1"/>
                          </a:solidFill>
                          <a:effectLst/>
                          <a:latin typeface="+mn-lt"/>
                          <a:ea typeface="+mn-ea"/>
                          <a:cs typeface="+mn-cs"/>
                        </a:rPr>
                        <a:t>User Story 35: As a user, I want to be able to download the data that is shown in the data visualization page in a csv format, so that I can store the data on my computer and use it when needed.</a:t>
                      </a:r>
                    </a:p>
                  </a:txBody>
                  <a:tcPr anchor="ctr"/>
                </a:tc>
                <a:extLst>
                  <a:ext uri="{0D108BD9-81ED-4DB2-BD59-A6C34878D82A}">
                    <a16:rowId xmlns:a16="http://schemas.microsoft.com/office/drawing/2014/main" val="3002830364"/>
                  </a:ext>
                </a:extLst>
              </a:tr>
              <a:tr h="603547">
                <a:tc>
                  <a:txBody>
                    <a:bodyPr/>
                    <a:lstStyle/>
                    <a:p>
                      <a:pPr algn="just" fontAlgn="base"/>
                      <a:r>
                        <a:rPr lang="en-US" sz="1200" b="0" kern="1200" dirty="0">
                          <a:solidFill>
                            <a:schemeClr val="tx1"/>
                          </a:solidFill>
                          <a:effectLst/>
                          <a:latin typeface="+mn-lt"/>
                          <a:ea typeface="+mn-ea"/>
                          <a:cs typeface="+mn-cs"/>
                        </a:rPr>
                        <a:t>User Story 36: As a project owner, I want users to enter their name, email, organization, and purpose before downloading a csv file from the data visualization page, so that I can see who and what the data is being used for.</a:t>
                      </a:r>
                    </a:p>
                  </a:txBody>
                  <a:tcPr anchor="ctr"/>
                </a:tc>
                <a:extLst>
                  <a:ext uri="{0D108BD9-81ED-4DB2-BD59-A6C34878D82A}">
                    <a16:rowId xmlns:a16="http://schemas.microsoft.com/office/drawing/2014/main" val="2113292487"/>
                  </a:ext>
                </a:extLst>
              </a:tr>
              <a:tr h="568876">
                <a:tc>
                  <a:txBody>
                    <a:bodyPr/>
                    <a:lstStyle/>
                    <a:p>
                      <a:pPr algn="just" fontAlgn="base"/>
                      <a:r>
                        <a:rPr lang="en-US" sz="1200" b="0" kern="1200" dirty="0">
                          <a:solidFill>
                            <a:schemeClr val="tx1"/>
                          </a:solidFill>
                          <a:effectLst/>
                          <a:latin typeface="+mn-lt"/>
                          <a:ea typeface="+mn-ea"/>
                          <a:cs typeface="+mn-cs"/>
                        </a:rPr>
                        <a:t>User Story 37: As a user, I want the map on the website home page to be changed from street view to satellite view, so that it is easier to see the surroundings of the bridge location.</a:t>
                      </a:r>
                    </a:p>
                  </a:txBody>
                  <a:tcPr anchor="ctr"/>
                </a:tc>
                <a:extLst>
                  <a:ext uri="{0D108BD9-81ED-4DB2-BD59-A6C34878D82A}">
                    <a16:rowId xmlns:a16="http://schemas.microsoft.com/office/drawing/2014/main" val="1685958395"/>
                  </a:ext>
                </a:extLst>
              </a:tr>
              <a:tr h="52561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38: As a project manager, I want to log onto an admin page of the website with authentication, so that I can manage different aspects of the website and API data. </a:t>
                      </a:r>
                      <a:endParaRPr lang="en-US" sz="1200" b="0" dirty="0"/>
                    </a:p>
                  </a:txBody>
                  <a:tcPr anchor="ctr"/>
                </a:tc>
                <a:extLst>
                  <a:ext uri="{0D108BD9-81ED-4DB2-BD59-A6C34878D82A}">
                    <a16:rowId xmlns:a16="http://schemas.microsoft.com/office/drawing/2014/main" val="1336356485"/>
                  </a:ext>
                </a:extLst>
              </a:tr>
              <a:tr h="606582">
                <a:tc>
                  <a:txBody>
                    <a:bodyPr/>
                    <a:lstStyle/>
                    <a:p>
                      <a:pPr algn="just" fontAlgn="base"/>
                      <a:r>
                        <a:rPr lang="en-US" sz="1200" b="0" kern="1200" dirty="0">
                          <a:solidFill>
                            <a:schemeClr val="tx1"/>
                          </a:solidFill>
                          <a:effectLst/>
                          <a:latin typeface="+mn-lt"/>
                          <a:ea typeface="+mn-ea"/>
                          <a:cs typeface="+mn-cs"/>
                        </a:rPr>
                        <a:t>User Story 39: As a project manager, I want to be able to upload a csv file of corrected sensor data, so that it can be saved into the database and users can access it through the API.</a:t>
                      </a:r>
                    </a:p>
                  </a:txBody>
                  <a:tcPr anchor="ctr"/>
                </a:tc>
                <a:extLst>
                  <a:ext uri="{0D108BD9-81ED-4DB2-BD59-A6C34878D82A}">
                    <a16:rowId xmlns:a16="http://schemas.microsoft.com/office/drawing/2014/main" val="3275562339"/>
                  </a:ext>
                </a:extLst>
              </a:tr>
              <a:tr h="291200">
                <a:tc>
                  <a:txBody>
                    <a:bodyPr/>
                    <a:lstStyle/>
                    <a:p>
                      <a:pPr algn="just" fontAlgn="base"/>
                      <a:r>
                        <a:rPr lang="en-US" sz="1200" b="0" kern="1200" dirty="0">
                          <a:solidFill>
                            <a:schemeClr val="tx1"/>
                          </a:solidFill>
                          <a:effectLst/>
                          <a:latin typeface="+mn-lt"/>
                          <a:ea typeface="+mn-ea"/>
                          <a:cs typeface="+mn-cs"/>
                        </a:rPr>
                        <a:t>User Story 40: As a project manager, I want to be able to select a date range to delete data from the database, so that I can remove data that may have accidentally or incorrectly been uploaded.</a:t>
                      </a:r>
                    </a:p>
                  </a:txBody>
                  <a:tcPr anchor="ctr"/>
                </a:tc>
                <a:extLst>
                  <a:ext uri="{0D108BD9-81ED-4DB2-BD59-A6C34878D82A}">
                    <a16:rowId xmlns:a16="http://schemas.microsoft.com/office/drawing/2014/main" val="2562003491"/>
                  </a:ext>
                </a:extLst>
              </a:tr>
            </a:tbl>
          </a:graphicData>
        </a:graphic>
      </p:graphicFrame>
    </p:spTree>
    <p:extLst>
      <p:ext uri="{BB962C8B-B14F-4D97-AF65-F5344CB8AC3E}">
        <p14:creationId xmlns:p14="http://schemas.microsoft.com/office/powerpoint/2010/main" val="902246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8872" y="286100"/>
            <a:ext cx="3178877" cy="457200"/>
          </a:xfrm>
        </p:spPr>
        <p:txBody>
          <a:bodyPr>
            <a:normAutofit fontScale="90000"/>
          </a:bodyPr>
          <a:lstStyle/>
          <a:p>
            <a:r>
              <a:rPr lang="en-US" dirty="0"/>
              <a:t>User Stories </a:t>
            </a:r>
          </a:p>
        </p:txBody>
      </p:sp>
      <p:pic>
        <p:nvPicPr>
          <p:cNvPr id="4" name="Picture 8">
            <a:extLst>
              <a:ext uri="{FF2B5EF4-FFF2-40B4-BE49-F238E27FC236}">
                <a16:creationId xmlns:a16="http://schemas.microsoft.com/office/drawing/2014/main" id="{1EE742AE-2CCF-4C77-B9E4-B8B5FD40C2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43300"/>
            <a:ext cx="1691839" cy="30708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Tabla 12">
            <a:extLst>
              <a:ext uri="{FF2B5EF4-FFF2-40B4-BE49-F238E27FC236}">
                <a16:creationId xmlns:a16="http://schemas.microsoft.com/office/drawing/2014/main" id="{24108D90-B2DA-41F5-9C88-9FA45C7A9CA3}"/>
              </a:ext>
            </a:extLst>
          </p:cNvPr>
          <p:cNvGraphicFramePr>
            <a:graphicFrameLocks noGrp="1"/>
          </p:cNvGraphicFramePr>
          <p:nvPr>
            <p:extLst>
              <p:ext uri="{D42A27DB-BD31-4B8C-83A1-F6EECF244321}">
                <p14:modId xmlns:p14="http://schemas.microsoft.com/office/powerpoint/2010/main" val="1233537366"/>
              </p:ext>
            </p:extLst>
          </p:nvPr>
        </p:nvGraphicFramePr>
        <p:xfrm>
          <a:off x="1188872" y="828246"/>
          <a:ext cx="7229783" cy="5201508"/>
        </p:xfrm>
        <a:graphic>
          <a:graphicData uri="http://schemas.openxmlformats.org/drawingml/2006/table">
            <a:tbl>
              <a:tblPr firstRow="1" bandRow="1">
                <a:tableStyleId>{BDBED569-4797-4DF1-A0F4-6AAB3CD982D8}</a:tableStyleId>
              </a:tblPr>
              <a:tblGrid>
                <a:gridCol w="7229783">
                  <a:extLst>
                    <a:ext uri="{9D8B030D-6E8A-4147-A177-3AD203B41FA5}">
                      <a16:colId xmlns:a16="http://schemas.microsoft.com/office/drawing/2014/main" val="2295575984"/>
                    </a:ext>
                  </a:extLst>
                </a:gridCol>
              </a:tblGrid>
              <a:tr h="576228">
                <a:tc>
                  <a:txBody>
                    <a:bodyPr/>
                    <a:lstStyle/>
                    <a:p>
                      <a:pPr algn="just" fontAlgn="base"/>
                      <a:r>
                        <a:rPr lang="en-US" sz="1200" b="0" kern="1200" dirty="0">
                          <a:solidFill>
                            <a:schemeClr val="tx1"/>
                          </a:solidFill>
                          <a:effectLst/>
                          <a:latin typeface="+mn-lt"/>
                          <a:ea typeface="+mn-ea"/>
                          <a:cs typeface="+mn-cs"/>
                        </a:rPr>
                        <a:t>User Story 41: As a project manager, I want to be able to change the data source for the two bridges on the website homepage, so that it can be kept up to date when the sensors are redeployed.</a:t>
                      </a:r>
                    </a:p>
                  </a:txBody>
                  <a:tcPr anchor="ctr"/>
                </a:tc>
                <a:extLst>
                  <a:ext uri="{0D108BD9-81ED-4DB2-BD59-A6C34878D82A}">
                    <a16:rowId xmlns:a16="http://schemas.microsoft.com/office/drawing/2014/main" val="3963910699"/>
                  </a:ext>
                </a:extLst>
              </a:tr>
              <a:tr h="610518">
                <a:tc>
                  <a:txBody>
                    <a:bodyPr/>
                    <a:lstStyle/>
                    <a:p>
                      <a:pPr algn="just" fontAlgn="base"/>
                      <a:r>
                        <a:rPr lang="en-US" sz="1200" b="0" kern="1200" dirty="0">
                          <a:solidFill>
                            <a:schemeClr val="tx1"/>
                          </a:solidFill>
                          <a:effectLst/>
                          <a:latin typeface="+mn-lt"/>
                          <a:ea typeface="+mn-ea"/>
                          <a:cs typeface="+mn-cs"/>
                        </a:rPr>
                        <a:t>User Story 42: As a user, I want to view what calls are available in the API as well as the parameters, and format that the data is returned in, so that I can correctly call the API functions.</a:t>
                      </a:r>
                    </a:p>
                  </a:txBody>
                  <a:tcPr anchor="ctr"/>
                </a:tc>
                <a:extLst>
                  <a:ext uri="{0D108BD9-81ED-4DB2-BD59-A6C34878D82A}">
                    <a16:rowId xmlns:a16="http://schemas.microsoft.com/office/drawing/2014/main" val="168528912"/>
                  </a:ext>
                </a:extLst>
              </a:tr>
              <a:tr h="732587">
                <a:tc>
                  <a:txBody>
                    <a:bodyPr/>
                    <a:lstStyle/>
                    <a:p>
                      <a:pPr algn="just" fontAlgn="base"/>
                      <a:r>
                        <a:rPr lang="en-US" sz="1200" b="0" kern="1200" dirty="0">
                          <a:solidFill>
                            <a:schemeClr val="tx1"/>
                          </a:solidFill>
                          <a:effectLst/>
                          <a:latin typeface="+mn-lt"/>
                          <a:ea typeface="+mn-ea"/>
                          <a:cs typeface="+mn-cs"/>
                        </a:rPr>
                        <a:t>User Story 43: As a project manager, I want to be able to add, delete, or edit rows in the database from a graphical interface through the website, so that adding or modifying data for the locations and parameters can be convenient and easy to do.</a:t>
                      </a:r>
                    </a:p>
                  </a:txBody>
                  <a:tcPr anchor="ctr"/>
                </a:tc>
                <a:extLst>
                  <a:ext uri="{0D108BD9-81ED-4DB2-BD59-A6C34878D82A}">
                    <a16:rowId xmlns:a16="http://schemas.microsoft.com/office/drawing/2014/main" val="2651609762"/>
                  </a:ext>
                </a:extLst>
              </a:tr>
              <a:tr h="518699">
                <a:tc>
                  <a:txBody>
                    <a:bodyPr/>
                    <a:lstStyle/>
                    <a:p>
                      <a:pPr algn="just" fontAlgn="base"/>
                      <a:r>
                        <a:rPr lang="en-US" sz="1200" b="0" kern="1200" dirty="0">
                          <a:solidFill>
                            <a:schemeClr val="tx1"/>
                          </a:solidFill>
                          <a:effectLst/>
                          <a:latin typeface="+mn-lt"/>
                          <a:ea typeface="+mn-ea"/>
                          <a:cs typeface="+mn-cs"/>
                        </a:rPr>
                        <a:t>User Story 44: As a developer, I want to finish fixing any bugs in the code, and finish refactoring and commenting the code.</a:t>
                      </a:r>
                    </a:p>
                  </a:txBody>
                  <a:tcPr anchor="ctr"/>
                </a:tc>
                <a:extLst>
                  <a:ext uri="{0D108BD9-81ED-4DB2-BD59-A6C34878D82A}">
                    <a16:rowId xmlns:a16="http://schemas.microsoft.com/office/drawing/2014/main" val="1539064906"/>
                  </a:ext>
                </a:extLst>
              </a:tr>
              <a:tr h="468129">
                <a:tc>
                  <a:txBody>
                    <a:bodyPr/>
                    <a:lstStyle/>
                    <a:p>
                      <a:pPr algn="just" fontAlgn="base"/>
                      <a:r>
                        <a:rPr lang="en-US" sz="1200" b="0" kern="1200" dirty="0">
                          <a:solidFill>
                            <a:schemeClr val="tx1"/>
                          </a:solidFill>
                          <a:effectLst/>
                          <a:latin typeface="+mn-lt"/>
                          <a:ea typeface="+mn-ea"/>
                          <a:cs typeface="+mn-cs"/>
                        </a:rPr>
                        <a:t>User Story 45: As a developer, I want to create a use case, class, and sequence diagram.</a:t>
                      </a:r>
                    </a:p>
                  </a:txBody>
                  <a:tcPr anchor="ctr"/>
                </a:tc>
                <a:extLst>
                  <a:ext uri="{0D108BD9-81ED-4DB2-BD59-A6C34878D82A}">
                    <a16:rowId xmlns:a16="http://schemas.microsoft.com/office/drawing/2014/main" val="3002830364"/>
                  </a:ext>
                </a:extLst>
              </a:tr>
              <a:tr h="452674">
                <a:tc>
                  <a:txBody>
                    <a:bodyPr/>
                    <a:lstStyle/>
                    <a:p>
                      <a:pPr algn="just" fontAlgn="base"/>
                      <a:r>
                        <a:rPr lang="en-US" sz="1200" b="0" kern="1200" dirty="0">
                          <a:solidFill>
                            <a:schemeClr val="tx1"/>
                          </a:solidFill>
                          <a:effectLst/>
                          <a:latin typeface="+mn-lt"/>
                          <a:ea typeface="+mn-ea"/>
                          <a:cs typeface="+mn-cs"/>
                        </a:rPr>
                        <a:t>User Story 46: As a developer, I want to create a poster for the project.</a:t>
                      </a:r>
                    </a:p>
                  </a:txBody>
                  <a:tcPr anchor="ctr"/>
                </a:tc>
                <a:extLst>
                  <a:ext uri="{0D108BD9-81ED-4DB2-BD59-A6C34878D82A}">
                    <a16:rowId xmlns:a16="http://schemas.microsoft.com/office/drawing/2014/main" val="2113292487"/>
                  </a:ext>
                </a:extLst>
              </a:tr>
              <a:tr h="470780">
                <a:tc>
                  <a:txBody>
                    <a:bodyPr/>
                    <a:lstStyle/>
                    <a:p>
                      <a:pPr algn="just" fontAlgn="base"/>
                      <a:r>
                        <a:rPr lang="en-US" sz="1200" b="0" kern="1200" dirty="0">
                          <a:solidFill>
                            <a:schemeClr val="tx1"/>
                          </a:solidFill>
                          <a:effectLst/>
                          <a:latin typeface="+mn-lt"/>
                          <a:ea typeface="+mn-ea"/>
                          <a:cs typeface="+mn-cs"/>
                        </a:rPr>
                        <a:t>User Story 47: As a developer, I want to work on the final project presentation slides.</a:t>
                      </a:r>
                    </a:p>
                  </a:txBody>
                  <a:tcPr anchor="ctr"/>
                </a:tc>
                <a:extLst>
                  <a:ext uri="{0D108BD9-81ED-4DB2-BD59-A6C34878D82A}">
                    <a16:rowId xmlns:a16="http://schemas.microsoft.com/office/drawing/2014/main" val="1685958395"/>
                  </a:ext>
                </a:extLst>
              </a:tr>
              <a:tr h="488887">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User Story 48: As a developer, I want to complete the user manual, installation/maintenance, and shortcomings/</a:t>
                      </a:r>
                      <a:r>
                        <a:rPr lang="en-US" sz="1200" b="0" kern="1200" dirty="0" err="1">
                          <a:solidFill>
                            <a:schemeClr val="tx1"/>
                          </a:solidFill>
                          <a:effectLst/>
                          <a:latin typeface="+mn-lt"/>
                          <a:ea typeface="+mn-ea"/>
                          <a:cs typeface="+mn-cs"/>
                        </a:rPr>
                        <a:t>wishlist</a:t>
                      </a:r>
                      <a:r>
                        <a:rPr lang="en-US" sz="1200" b="0" kern="1200" dirty="0">
                          <a:solidFill>
                            <a:schemeClr val="tx1"/>
                          </a:solidFill>
                          <a:effectLst/>
                          <a:latin typeface="+mn-lt"/>
                          <a:ea typeface="+mn-ea"/>
                          <a:cs typeface="+mn-cs"/>
                        </a:rPr>
                        <a:t> documents.</a:t>
                      </a:r>
                      <a:endParaRPr lang="en-US" sz="1200" b="0" dirty="0"/>
                    </a:p>
                  </a:txBody>
                  <a:tcPr anchor="ctr"/>
                </a:tc>
                <a:extLst>
                  <a:ext uri="{0D108BD9-81ED-4DB2-BD59-A6C34878D82A}">
                    <a16:rowId xmlns:a16="http://schemas.microsoft.com/office/drawing/2014/main" val="1336356485"/>
                  </a:ext>
                </a:extLst>
              </a:tr>
              <a:tr h="579422">
                <a:tc>
                  <a:txBody>
                    <a:bodyPr/>
                    <a:lstStyle/>
                    <a:p>
                      <a:pPr algn="just" fontAlgn="base"/>
                      <a:r>
                        <a:rPr lang="en-US" sz="1200" b="0" kern="1200" dirty="0">
                          <a:solidFill>
                            <a:schemeClr val="tx1"/>
                          </a:solidFill>
                          <a:effectLst/>
                          <a:latin typeface="+mn-lt"/>
                          <a:ea typeface="+mn-ea"/>
                          <a:cs typeface="+mn-cs"/>
                        </a:rPr>
                        <a:t>User Story 49: As a developer, I want to record the videos for introduction to the software solution, how to use the software solution, how to install and maintain the software solution, and the shortcomings.</a:t>
                      </a:r>
                    </a:p>
                  </a:txBody>
                  <a:tcPr anchor="ctr"/>
                </a:tc>
                <a:extLst>
                  <a:ext uri="{0D108BD9-81ED-4DB2-BD59-A6C34878D82A}">
                    <a16:rowId xmlns:a16="http://schemas.microsoft.com/office/drawing/2014/main" val="3275562339"/>
                  </a:ext>
                </a:extLst>
              </a:tr>
              <a:tr h="303584">
                <a:tc>
                  <a:txBody>
                    <a:bodyPr/>
                    <a:lstStyle/>
                    <a:p>
                      <a:pPr algn="just" fontAlgn="base"/>
                      <a:r>
                        <a:rPr lang="en-US" sz="1200" b="0" kern="1200" dirty="0">
                          <a:solidFill>
                            <a:schemeClr val="tx1"/>
                          </a:solidFill>
                          <a:effectLst/>
                          <a:latin typeface="+mn-lt"/>
                          <a:ea typeface="+mn-ea"/>
                          <a:cs typeface="+mn-cs"/>
                        </a:rPr>
                        <a:t>User Story 50: As a developer, I want to work on the final project documentation file.</a:t>
                      </a:r>
                    </a:p>
                  </a:txBody>
                  <a:tcPr anchor="ctr"/>
                </a:tc>
                <a:extLst>
                  <a:ext uri="{0D108BD9-81ED-4DB2-BD59-A6C34878D82A}">
                    <a16:rowId xmlns:a16="http://schemas.microsoft.com/office/drawing/2014/main" val="2562003491"/>
                  </a:ext>
                </a:extLst>
              </a:tr>
            </a:tbl>
          </a:graphicData>
        </a:graphic>
      </p:graphicFrame>
    </p:spTree>
    <p:extLst>
      <p:ext uri="{BB962C8B-B14F-4D97-AF65-F5344CB8AC3E}">
        <p14:creationId xmlns:p14="http://schemas.microsoft.com/office/powerpoint/2010/main" val="3524732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7073" y="310590"/>
            <a:ext cx="2079812" cy="760491"/>
          </a:xfrm>
        </p:spPr>
        <p:txBody>
          <a:bodyPr>
            <a:normAutofit fontScale="90000"/>
          </a:bodyPr>
          <a:lstStyle/>
          <a:p>
            <a:r>
              <a:rPr lang="en-US" dirty="0"/>
              <a:t>Use Case Diagram</a:t>
            </a:r>
          </a:p>
        </p:txBody>
      </p:sp>
      <p:sp>
        <p:nvSpPr>
          <p:cNvPr id="4" name="Content Placeholder 3">
            <a:extLst>
              <a:ext uri="{FF2B5EF4-FFF2-40B4-BE49-F238E27FC236}">
                <a16:creationId xmlns:a16="http://schemas.microsoft.com/office/drawing/2014/main" id="{AC2785CF-92DF-40C2-8A3F-4D6ED0BDB553}"/>
              </a:ext>
            </a:extLst>
          </p:cNvPr>
          <p:cNvSpPr>
            <a:spLocks noGrp="1"/>
          </p:cNvSpPr>
          <p:nvPr>
            <p:ph idx="1"/>
          </p:nvPr>
        </p:nvSpPr>
        <p:spPr>
          <a:xfrm>
            <a:off x="1045689" y="2641211"/>
            <a:ext cx="2185908" cy="1237470"/>
          </a:xfrm>
        </p:spPr>
        <p:txBody>
          <a:bodyPr>
            <a:normAutofit fontScale="92500" lnSpcReduction="20000"/>
          </a:bodyPr>
          <a:lstStyle/>
          <a:p>
            <a:pPr marL="0" indent="0" algn="ctr">
              <a:buNone/>
            </a:pPr>
            <a:r>
              <a:rPr lang="en-US" sz="2600" dirty="0">
                <a:ea typeface="ＭＳ Ｐゴシック"/>
              </a:rPr>
              <a:t>Use Case Diagram for the whole project</a:t>
            </a:r>
          </a:p>
          <a:p>
            <a:pPr marL="0" indent="0">
              <a:buNone/>
            </a:pPr>
            <a:endParaRPr lang="en-US" sz="2000" b="1" dirty="0">
              <a:ea typeface="ＭＳ Ｐゴシック"/>
            </a:endParaRPr>
          </a:p>
          <a:p>
            <a:pPr marL="0" indent="0">
              <a:buNone/>
            </a:pPr>
            <a:endParaRPr lang="en-US" sz="2000" b="1" dirty="0">
              <a:ea typeface="ＭＳ Ｐゴシック"/>
            </a:endParaRPr>
          </a:p>
          <a:p>
            <a:pPr marL="0" indent="0">
              <a:buNone/>
            </a:pPr>
            <a:endParaRPr lang="en-US" sz="2000" b="1" dirty="0">
              <a:ea typeface="ＭＳ Ｐゴシック"/>
            </a:endParaRPr>
          </a:p>
          <a:p>
            <a:pPr marL="0" indent="0">
              <a:buNone/>
            </a:pPr>
            <a:endParaRPr lang="en-US" sz="2000" b="1" dirty="0">
              <a:ea typeface="ＭＳ Ｐゴシック"/>
            </a:endParaRPr>
          </a:p>
        </p:txBody>
      </p:sp>
      <p:pic>
        <p:nvPicPr>
          <p:cNvPr id="5" name="Picture 8">
            <a:extLst>
              <a:ext uri="{FF2B5EF4-FFF2-40B4-BE49-F238E27FC236}">
                <a16:creationId xmlns:a16="http://schemas.microsoft.com/office/drawing/2014/main" id="{D0F13736-040E-4F27-9571-8CAAE12259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816" y="6330860"/>
            <a:ext cx="1691839" cy="307085"/>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a:extLst>
              <a:ext uri="{FF2B5EF4-FFF2-40B4-BE49-F238E27FC236}">
                <a16:creationId xmlns:a16="http://schemas.microsoft.com/office/drawing/2014/main" id="{8B9203A6-FCC6-4ACC-8CB9-36912EFBB11B}"/>
              </a:ext>
            </a:extLst>
          </p:cNvPr>
          <p:cNvPicPr>
            <a:picLocks noChangeAspect="1"/>
          </p:cNvPicPr>
          <p:nvPr/>
        </p:nvPicPr>
        <p:blipFill rotWithShape="1">
          <a:blip r:embed="rId4"/>
          <a:srcRect l="3877" t="7884" r="2436" b="330"/>
          <a:stretch/>
        </p:blipFill>
        <p:spPr>
          <a:xfrm>
            <a:off x="4171132" y="310590"/>
            <a:ext cx="3605795" cy="58987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5423831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o">
  <a:themeElements>
    <a:clrScheme name="Personalizado 14">
      <a:dk1>
        <a:sysClr val="windowText" lastClr="000000"/>
      </a:dk1>
      <a:lt1>
        <a:srgbClr val="000000"/>
      </a:lt1>
      <a:dk2>
        <a:srgbClr val="0099FF"/>
      </a:dk2>
      <a:lt2>
        <a:srgbClr val="004C7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o">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o">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59C6E6-617C-410E-96D3-A958D65030A7}">
  <ds:schemaRefs>
    <ds:schemaRef ds:uri="5d610656-f6da-46b1-9092-422d3feedac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74A6060-EB5B-4CCB-8E5A-959FF51FEA0C}">
  <ds:schemaRefs>
    <ds:schemaRef ds:uri="5d610656-f6da-46b1-9092-422d3feedac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E1D62C6-6236-4D5D-86F2-C65497B6A62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TM04033919[[fn=Circuito]]</Template>
  <TotalTime>1708</TotalTime>
  <Words>3126</Words>
  <Application>Microsoft Office PowerPoint</Application>
  <PresentationFormat>Presentación en pantalla (4:3)</PresentationFormat>
  <Paragraphs>216</Paragraphs>
  <Slides>31</Slides>
  <Notes>21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31</vt:i4>
      </vt:variant>
    </vt:vector>
  </HeadingPairs>
  <TitlesOfParts>
    <vt:vector size="39" baseType="lpstr">
      <vt:lpstr>Arial</vt:lpstr>
      <vt:lpstr>Calibri</vt:lpstr>
      <vt:lpstr>Cambria</vt:lpstr>
      <vt:lpstr>Symbol</vt:lpstr>
      <vt:lpstr>Times New Roman</vt:lpstr>
      <vt:lpstr>Tw Cen MT</vt:lpstr>
      <vt:lpstr>Wingdings</vt:lpstr>
      <vt:lpstr>Circuito</vt:lpstr>
      <vt:lpstr>Tide aware at coral gables   Team Member(s): Edward gil                         eric jerez Product Owner(s): Austin Pezoldt                  Professor: Masoud Sadjadi  School of Computing and Information Sciences Florida International University</vt:lpstr>
      <vt:lpstr>Problem definition</vt:lpstr>
      <vt:lpstr>Project Management</vt:lpstr>
      <vt:lpstr>User Stories </vt:lpstr>
      <vt:lpstr>User Stories </vt:lpstr>
      <vt:lpstr>User Stories </vt:lpstr>
      <vt:lpstr>User Stories </vt:lpstr>
      <vt:lpstr>User Stories </vt:lpstr>
      <vt:lpstr>Use Case Diagram</vt:lpstr>
      <vt:lpstr>Uml Class Diagram  for the whole project </vt:lpstr>
      <vt:lpstr>Use Case</vt:lpstr>
      <vt:lpstr>Presentación de PowerPoint</vt:lpstr>
      <vt:lpstr>UML Use Case Diagram </vt:lpstr>
      <vt:lpstr>Uml Class Diagram</vt:lpstr>
      <vt:lpstr>UML Sequence Diagram</vt:lpstr>
      <vt:lpstr>Use Case</vt:lpstr>
      <vt:lpstr>Presentación de PowerPoint</vt:lpstr>
      <vt:lpstr>UML Use Case Diagram </vt:lpstr>
      <vt:lpstr>Uml Class Diagram</vt:lpstr>
      <vt:lpstr>UML Sequence Diagram</vt:lpstr>
      <vt:lpstr>System Design: Architecture</vt:lpstr>
      <vt:lpstr>System Design: Architecture</vt:lpstr>
      <vt:lpstr>System Design: Deployment</vt:lpstr>
      <vt:lpstr>Persistent design</vt:lpstr>
      <vt:lpstr>System Design</vt:lpstr>
      <vt:lpstr>Main algorithm </vt:lpstr>
      <vt:lpstr>Main algorithm </vt:lpstr>
      <vt:lpstr>Test Cases</vt:lpstr>
      <vt:lpstr>Test Cases</vt:lpstr>
      <vt:lpstr>Summary</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lastModifiedBy>Eric Jerez</cp:lastModifiedBy>
  <cp:revision>62</cp:revision>
  <cp:lastPrinted>2008-09-19T17:51:48Z</cp:lastPrinted>
  <dcterms:created xsi:type="dcterms:W3CDTF">2013-04-25T14:14:17Z</dcterms:created>
  <dcterms:modified xsi:type="dcterms:W3CDTF">2020-04-28T03:41:05Z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0x0101005CCB4381D0D49049A3E375464706030D</vt:lpwstr>
  </property>
</Properties>
</file>