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CC9900"/>
    <a:srgbClr val="CEE5FF"/>
    <a:srgbClr val="C7E1FF"/>
    <a:srgbClr val="DEE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21" d="100"/>
          <a:sy n="21" d="100"/>
        </p:scale>
        <p:origin x="1024" y="-276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C70A1A-79F3-4555-9BD2-1B4F42E32C4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0B17EB0F-66EA-4915-A021-617C376B453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A5165567-5CF0-4283-B74C-CE2192F0F06D}" type="datetime1">
              <a:rPr lang="en-US" altLang="en-US"/>
              <a:pPr>
                <a:defRPr/>
              </a:pPr>
              <a:t>4/22/2020</a:t>
            </a:fld>
            <a:endParaRPr lang="en-US" altLang="en-US"/>
          </a:p>
        </p:txBody>
      </p:sp>
      <p:sp>
        <p:nvSpPr>
          <p:cNvPr id="4" name="Slide Image Placeholder 3">
            <a:extLst>
              <a:ext uri="{FF2B5EF4-FFF2-40B4-BE49-F238E27FC236}">
                <a16:creationId xmlns:a16="http://schemas.microsoft.com/office/drawing/2014/main" id="{858C810A-4BDC-46F6-8762-3656F6148BB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AC4D3F5-0611-4E74-AE49-26CFA8BB640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DCA8595-FF41-484E-A691-1CE20284A19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C142ADCD-CB08-43A1-802E-DDA0D4FBD30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912F9D9-A12F-416C-A2B4-A6AD5A473F7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18F748C4-2740-467A-ABCD-FA4C2AF2B0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14DFCF7F-9972-4671-B0EB-C4CDD3AB67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316B7CC-AC6F-4907-A622-0AAB9CC68D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188D57E-10A9-4D31-A5DF-F4C954683356}"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507E231-4E7C-46A2-A781-BD8744501B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FE3BC7D-3289-4B28-ADF2-6970DFBF18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86F9478-3142-4F81-96D4-2FB93A8563BF}"/>
              </a:ext>
            </a:extLst>
          </p:cNvPr>
          <p:cNvSpPr>
            <a:spLocks noGrp="1" noChangeArrowheads="1"/>
          </p:cNvSpPr>
          <p:nvPr>
            <p:ph type="sldNum" sz="quarter" idx="12"/>
          </p:nvPr>
        </p:nvSpPr>
        <p:spPr>
          <a:ln/>
        </p:spPr>
        <p:txBody>
          <a:bodyPr/>
          <a:lstStyle>
            <a:lvl1pPr>
              <a:defRPr/>
            </a:lvl1pPr>
          </a:lstStyle>
          <a:p>
            <a:pPr>
              <a:defRPr/>
            </a:pPr>
            <a:fld id="{533B8AA8-D287-4F21-A325-8E464F014104}" type="slidenum">
              <a:rPr lang="en-US" altLang="en-US"/>
              <a:pPr>
                <a:defRPr/>
              </a:pPr>
              <a:t>‹#›</a:t>
            </a:fld>
            <a:endParaRPr lang="en-US" altLang="en-US"/>
          </a:p>
        </p:txBody>
      </p:sp>
    </p:spTree>
    <p:extLst>
      <p:ext uri="{BB962C8B-B14F-4D97-AF65-F5344CB8AC3E}">
        <p14:creationId xmlns:p14="http://schemas.microsoft.com/office/powerpoint/2010/main" val="1039497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AF3CCFB-8D4D-458A-89BC-E642B365A4D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14C58BD-5C80-450C-AE9A-46B25EBE3F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150C511-0C1D-4237-A7AB-AFD577D7A038}"/>
              </a:ext>
            </a:extLst>
          </p:cNvPr>
          <p:cNvSpPr>
            <a:spLocks noGrp="1" noChangeArrowheads="1"/>
          </p:cNvSpPr>
          <p:nvPr>
            <p:ph type="sldNum" sz="quarter" idx="12"/>
          </p:nvPr>
        </p:nvSpPr>
        <p:spPr>
          <a:ln/>
        </p:spPr>
        <p:txBody>
          <a:bodyPr/>
          <a:lstStyle>
            <a:lvl1pPr>
              <a:defRPr/>
            </a:lvl1pPr>
          </a:lstStyle>
          <a:p>
            <a:pPr>
              <a:defRPr/>
            </a:pPr>
            <a:fld id="{C71031F3-2412-415C-B7D6-E274E88CC51F}" type="slidenum">
              <a:rPr lang="en-US" altLang="en-US"/>
              <a:pPr>
                <a:defRPr/>
              </a:pPr>
              <a:t>‹#›</a:t>
            </a:fld>
            <a:endParaRPr lang="en-US" altLang="en-US"/>
          </a:p>
        </p:txBody>
      </p:sp>
    </p:spTree>
    <p:extLst>
      <p:ext uri="{BB962C8B-B14F-4D97-AF65-F5344CB8AC3E}">
        <p14:creationId xmlns:p14="http://schemas.microsoft.com/office/powerpoint/2010/main" val="3712899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987AD68-64E3-491A-B929-CF8FA9C037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163657B-129B-43ED-B5D2-292E6B0888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9F81AB2-BDB6-44CC-99D9-71D84A1A1BA4}"/>
              </a:ext>
            </a:extLst>
          </p:cNvPr>
          <p:cNvSpPr>
            <a:spLocks noGrp="1" noChangeArrowheads="1"/>
          </p:cNvSpPr>
          <p:nvPr>
            <p:ph type="sldNum" sz="quarter" idx="12"/>
          </p:nvPr>
        </p:nvSpPr>
        <p:spPr>
          <a:ln/>
        </p:spPr>
        <p:txBody>
          <a:bodyPr/>
          <a:lstStyle>
            <a:lvl1pPr>
              <a:defRPr/>
            </a:lvl1pPr>
          </a:lstStyle>
          <a:p>
            <a:pPr>
              <a:defRPr/>
            </a:pPr>
            <a:fld id="{BF8CD77F-2776-41DB-8960-53E06EE1844B}" type="slidenum">
              <a:rPr lang="en-US" altLang="en-US"/>
              <a:pPr>
                <a:defRPr/>
              </a:pPr>
              <a:t>‹#›</a:t>
            </a:fld>
            <a:endParaRPr lang="en-US" altLang="en-US"/>
          </a:p>
        </p:txBody>
      </p:sp>
    </p:spTree>
    <p:extLst>
      <p:ext uri="{BB962C8B-B14F-4D97-AF65-F5344CB8AC3E}">
        <p14:creationId xmlns:p14="http://schemas.microsoft.com/office/powerpoint/2010/main" val="2573144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C54BE65-2D3E-447C-A7AC-76E49225D62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8152159-84C4-4F87-BCF1-E4C1E7807E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79A140F-60CD-430D-B7CD-306725771033}"/>
              </a:ext>
            </a:extLst>
          </p:cNvPr>
          <p:cNvSpPr>
            <a:spLocks noGrp="1" noChangeArrowheads="1"/>
          </p:cNvSpPr>
          <p:nvPr>
            <p:ph type="sldNum" sz="quarter" idx="12"/>
          </p:nvPr>
        </p:nvSpPr>
        <p:spPr>
          <a:ln/>
        </p:spPr>
        <p:txBody>
          <a:bodyPr/>
          <a:lstStyle>
            <a:lvl1pPr>
              <a:defRPr/>
            </a:lvl1pPr>
          </a:lstStyle>
          <a:p>
            <a:pPr>
              <a:defRPr/>
            </a:pPr>
            <a:fld id="{EC313448-E2E1-488B-BAAD-C337ED225D07}" type="slidenum">
              <a:rPr lang="en-US" altLang="en-US"/>
              <a:pPr>
                <a:defRPr/>
              </a:pPr>
              <a:t>‹#›</a:t>
            </a:fld>
            <a:endParaRPr lang="en-US" altLang="en-US"/>
          </a:p>
        </p:txBody>
      </p:sp>
    </p:spTree>
    <p:extLst>
      <p:ext uri="{BB962C8B-B14F-4D97-AF65-F5344CB8AC3E}">
        <p14:creationId xmlns:p14="http://schemas.microsoft.com/office/powerpoint/2010/main" val="2561896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DA8F949-402A-4138-93FD-3B23594B3A4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443303E-EDBF-476E-9E60-90EE2048E1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7AD9EF6-B8E6-4E77-A2B2-50543CCD2FFD}"/>
              </a:ext>
            </a:extLst>
          </p:cNvPr>
          <p:cNvSpPr>
            <a:spLocks noGrp="1" noChangeArrowheads="1"/>
          </p:cNvSpPr>
          <p:nvPr>
            <p:ph type="sldNum" sz="quarter" idx="12"/>
          </p:nvPr>
        </p:nvSpPr>
        <p:spPr>
          <a:ln/>
        </p:spPr>
        <p:txBody>
          <a:bodyPr/>
          <a:lstStyle>
            <a:lvl1pPr>
              <a:defRPr/>
            </a:lvl1pPr>
          </a:lstStyle>
          <a:p>
            <a:pPr>
              <a:defRPr/>
            </a:pPr>
            <a:fld id="{EC4F1D9C-EB0E-416B-8006-BC9C8C40C729}" type="slidenum">
              <a:rPr lang="en-US" altLang="en-US"/>
              <a:pPr>
                <a:defRPr/>
              </a:pPr>
              <a:t>‹#›</a:t>
            </a:fld>
            <a:endParaRPr lang="en-US" altLang="en-US"/>
          </a:p>
        </p:txBody>
      </p:sp>
    </p:spTree>
    <p:extLst>
      <p:ext uri="{BB962C8B-B14F-4D97-AF65-F5344CB8AC3E}">
        <p14:creationId xmlns:p14="http://schemas.microsoft.com/office/powerpoint/2010/main" val="1203380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002B112-D926-4721-BF35-0F91CB6DE81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23CDFA3-832D-4B39-BD9A-AE017D46D4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6002F16-8C4A-4869-BEE4-31B5BDD0E9DA}"/>
              </a:ext>
            </a:extLst>
          </p:cNvPr>
          <p:cNvSpPr>
            <a:spLocks noGrp="1" noChangeArrowheads="1"/>
          </p:cNvSpPr>
          <p:nvPr>
            <p:ph type="sldNum" sz="quarter" idx="12"/>
          </p:nvPr>
        </p:nvSpPr>
        <p:spPr>
          <a:ln/>
        </p:spPr>
        <p:txBody>
          <a:bodyPr/>
          <a:lstStyle>
            <a:lvl1pPr>
              <a:defRPr/>
            </a:lvl1pPr>
          </a:lstStyle>
          <a:p>
            <a:pPr>
              <a:defRPr/>
            </a:pPr>
            <a:fld id="{BC95BE3A-31C0-4757-8439-8AF000D3E773}" type="slidenum">
              <a:rPr lang="en-US" altLang="en-US"/>
              <a:pPr>
                <a:defRPr/>
              </a:pPr>
              <a:t>‹#›</a:t>
            </a:fld>
            <a:endParaRPr lang="en-US" altLang="en-US"/>
          </a:p>
        </p:txBody>
      </p:sp>
    </p:spTree>
    <p:extLst>
      <p:ext uri="{BB962C8B-B14F-4D97-AF65-F5344CB8AC3E}">
        <p14:creationId xmlns:p14="http://schemas.microsoft.com/office/powerpoint/2010/main" val="2487772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9F8BE0F-036B-4340-A57A-DCEA9F39EF3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3CF73459-6CDD-41B5-9DE8-E075236064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63DE596-3815-4CBC-9F97-33DE84C51621}"/>
              </a:ext>
            </a:extLst>
          </p:cNvPr>
          <p:cNvSpPr>
            <a:spLocks noGrp="1" noChangeArrowheads="1"/>
          </p:cNvSpPr>
          <p:nvPr>
            <p:ph type="sldNum" sz="quarter" idx="12"/>
          </p:nvPr>
        </p:nvSpPr>
        <p:spPr>
          <a:ln/>
        </p:spPr>
        <p:txBody>
          <a:bodyPr/>
          <a:lstStyle>
            <a:lvl1pPr>
              <a:defRPr/>
            </a:lvl1pPr>
          </a:lstStyle>
          <a:p>
            <a:pPr>
              <a:defRPr/>
            </a:pPr>
            <a:fld id="{095564D3-DB32-4BDE-845F-840959FD825C}" type="slidenum">
              <a:rPr lang="en-US" altLang="en-US"/>
              <a:pPr>
                <a:defRPr/>
              </a:pPr>
              <a:t>‹#›</a:t>
            </a:fld>
            <a:endParaRPr lang="en-US" altLang="en-US"/>
          </a:p>
        </p:txBody>
      </p:sp>
    </p:spTree>
    <p:extLst>
      <p:ext uri="{BB962C8B-B14F-4D97-AF65-F5344CB8AC3E}">
        <p14:creationId xmlns:p14="http://schemas.microsoft.com/office/powerpoint/2010/main" val="189463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3CE034D-2CC4-48F6-B05B-55B9E2DE68D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8EF7EC46-C6E4-495E-AABE-3617BD138A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7516D60-A875-4A7F-B682-EC779773DAD3}"/>
              </a:ext>
            </a:extLst>
          </p:cNvPr>
          <p:cNvSpPr>
            <a:spLocks noGrp="1" noChangeArrowheads="1"/>
          </p:cNvSpPr>
          <p:nvPr>
            <p:ph type="sldNum" sz="quarter" idx="12"/>
          </p:nvPr>
        </p:nvSpPr>
        <p:spPr>
          <a:ln/>
        </p:spPr>
        <p:txBody>
          <a:bodyPr/>
          <a:lstStyle>
            <a:lvl1pPr>
              <a:defRPr/>
            </a:lvl1pPr>
          </a:lstStyle>
          <a:p>
            <a:pPr>
              <a:defRPr/>
            </a:pPr>
            <a:fld id="{5D71B845-04D8-4CD7-97B5-B43EF23397A0}" type="slidenum">
              <a:rPr lang="en-US" altLang="en-US"/>
              <a:pPr>
                <a:defRPr/>
              </a:pPr>
              <a:t>‹#›</a:t>
            </a:fld>
            <a:endParaRPr lang="en-US" altLang="en-US"/>
          </a:p>
        </p:txBody>
      </p:sp>
    </p:spTree>
    <p:extLst>
      <p:ext uri="{BB962C8B-B14F-4D97-AF65-F5344CB8AC3E}">
        <p14:creationId xmlns:p14="http://schemas.microsoft.com/office/powerpoint/2010/main" val="617486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F29DA9-58A3-4B60-9246-F1354D9707F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ADD4E6F-7074-4C59-9811-DF9134D244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0806F79-9E4C-4303-BD76-13B5BA92BFAB}"/>
              </a:ext>
            </a:extLst>
          </p:cNvPr>
          <p:cNvSpPr>
            <a:spLocks noGrp="1" noChangeArrowheads="1"/>
          </p:cNvSpPr>
          <p:nvPr>
            <p:ph type="sldNum" sz="quarter" idx="12"/>
          </p:nvPr>
        </p:nvSpPr>
        <p:spPr>
          <a:ln/>
        </p:spPr>
        <p:txBody>
          <a:bodyPr/>
          <a:lstStyle>
            <a:lvl1pPr>
              <a:defRPr/>
            </a:lvl1pPr>
          </a:lstStyle>
          <a:p>
            <a:pPr>
              <a:defRPr/>
            </a:pPr>
            <a:fld id="{FE36D6B0-6D45-40A4-AE45-611C981AD494}" type="slidenum">
              <a:rPr lang="en-US" altLang="en-US"/>
              <a:pPr>
                <a:defRPr/>
              </a:pPr>
              <a:t>‹#›</a:t>
            </a:fld>
            <a:endParaRPr lang="en-US" altLang="en-US"/>
          </a:p>
        </p:txBody>
      </p:sp>
    </p:spTree>
    <p:extLst>
      <p:ext uri="{BB962C8B-B14F-4D97-AF65-F5344CB8AC3E}">
        <p14:creationId xmlns:p14="http://schemas.microsoft.com/office/powerpoint/2010/main" val="1888983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997F58E-29A8-42D0-ADF8-B93138414B3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408B700-D324-42EC-8165-56AEF9636A8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554DBC4-E21F-48DA-ADE9-A32B54103A6E}"/>
              </a:ext>
            </a:extLst>
          </p:cNvPr>
          <p:cNvSpPr>
            <a:spLocks noGrp="1" noChangeArrowheads="1"/>
          </p:cNvSpPr>
          <p:nvPr>
            <p:ph type="sldNum" sz="quarter" idx="12"/>
          </p:nvPr>
        </p:nvSpPr>
        <p:spPr>
          <a:ln/>
        </p:spPr>
        <p:txBody>
          <a:bodyPr/>
          <a:lstStyle>
            <a:lvl1pPr>
              <a:defRPr/>
            </a:lvl1pPr>
          </a:lstStyle>
          <a:p>
            <a:pPr>
              <a:defRPr/>
            </a:pPr>
            <a:fld id="{585B0ED8-8F2B-4C07-96BD-C169FA10BBBF}" type="slidenum">
              <a:rPr lang="en-US" altLang="en-US"/>
              <a:pPr>
                <a:defRPr/>
              </a:pPr>
              <a:t>‹#›</a:t>
            </a:fld>
            <a:endParaRPr lang="en-US" altLang="en-US"/>
          </a:p>
        </p:txBody>
      </p:sp>
    </p:spTree>
    <p:extLst>
      <p:ext uri="{BB962C8B-B14F-4D97-AF65-F5344CB8AC3E}">
        <p14:creationId xmlns:p14="http://schemas.microsoft.com/office/powerpoint/2010/main" val="3006391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EDE7347-7946-4697-9C03-112B7A64D6B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1211462-3745-4D74-8D6D-05C494FE99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664E431-7469-471A-A05F-274FDCD81E9C}"/>
              </a:ext>
            </a:extLst>
          </p:cNvPr>
          <p:cNvSpPr>
            <a:spLocks noGrp="1" noChangeArrowheads="1"/>
          </p:cNvSpPr>
          <p:nvPr>
            <p:ph type="sldNum" sz="quarter" idx="12"/>
          </p:nvPr>
        </p:nvSpPr>
        <p:spPr>
          <a:ln/>
        </p:spPr>
        <p:txBody>
          <a:bodyPr/>
          <a:lstStyle>
            <a:lvl1pPr>
              <a:defRPr/>
            </a:lvl1pPr>
          </a:lstStyle>
          <a:p>
            <a:pPr>
              <a:defRPr/>
            </a:pPr>
            <a:fld id="{D0915FC1-3C3F-4493-BDE7-BCBE9855DCFB}" type="slidenum">
              <a:rPr lang="en-US" altLang="en-US"/>
              <a:pPr>
                <a:defRPr/>
              </a:pPr>
              <a:t>‹#›</a:t>
            </a:fld>
            <a:endParaRPr lang="en-US" altLang="en-US"/>
          </a:p>
        </p:txBody>
      </p:sp>
    </p:spTree>
    <p:extLst>
      <p:ext uri="{BB962C8B-B14F-4D97-AF65-F5344CB8AC3E}">
        <p14:creationId xmlns:p14="http://schemas.microsoft.com/office/powerpoint/2010/main" val="2744658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3A63DE3-CF42-4238-84B8-0E924D76F148}"/>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20DBF651-2855-4B47-8C05-59F1BD4264A9}"/>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89356A2E-DB1A-4F28-BA11-41D97543A9C9}"/>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4CE7CC40-0A95-498D-A69A-49AE33337B5C}"/>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AEACC46F-44AC-4331-955F-D497974CB8A3}"/>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A253A930-8E98-4A12-A8ED-77A88AA296E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C7E1FF"/>
            </a:gs>
          </a:gsLst>
          <a:lin ang="16200000"/>
        </a:gradFill>
        <a:effectLst/>
      </p:bgPr>
    </p:bg>
    <p:spTree>
      <p:nvGrpSpPr>
        <p:cNvPr id="1" name=""/>
        <p:cNvGrpSpPr/>
        <p:nvPr/>
      </p:nvGrpSpPr>
      <p:grpSpPr>
        <a:xfrm>
          <a:off x="0" y="0"/>
          <a:ext cx="0" cy="0"/>
          <a:chOff x="0" y="0"/>
          <a:chExt cx="0" cy="0"/>
        </a:xfrm>
      </p:grpSpPr>
      <p:sp>
        <p:nvSpPr>
          <p:cNvPr id="3074" name="Text Box 12">
            <a:extLst>
              <a:ext uri="{FF2B5EF4-FFF2-40B4-BE49-F238E27FC236}">
                <a16:creationId xmlns:a16="http://schemas.microsoft.com/office/drawing/2014/main" id="{776C1C9F-B53E-4A71-8626-33B06CDAC87E}"/>
              </a:ext>
            </a:extLst>
          </p:cNvPr>
          <p:cNvSpPr txBox="1">
            <a:spLocks noChangeArrowheads="1"/>
          </p:cNvSpPr>
          <p:nvPr/>
        </p:nvSpPr>
        <p:spPr bwMode="auto">
          <a:xfrm>
            <a:off x="6561138" y="2581275"/>
            <a:ext cx="19346862"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7200" b="1" dirty="0" err="1">
                <a:solidFill>
                  <a:srgbClr val="081E3F"/>
                </a:solidFill>
              </a:rPr>
              <a:t>SkillCourt</a:t>
            </a:r>
            <a:r>
              <a:rPr lang="en-US" altLang="en-US" sz="7200" b="1" dirty="0">
                <a:solidFill>
                  <a:srgbClr val="081E3F"/>
                </a:solidFill>
              </a:rPr>
              <a:t> 12.0</a:t>
            </a:r>
          </a:p>
          <a:p>
            <a:pPr algn="ctr" eaLnBrk="1" hangingPunct="1">
              <a:spcBef>
                <a:spcPct val="0"/>
              </a:spcBef>
              <a:buFontTx/>
              <a:buNone/>
            </a:pPr>
            <a:r>
              <a:rPr lang="en-US" altLang="en-US" sz="3500" b="1" dirty="0">
                <a:solidFill>
                  <a:srgbClr val="081E3F"/>
                </a:solidFill>
              </a:rPr>
              <a:t>Students: </a:t>
            </a:r>
            <a:r>
              <a:rPr lang="en-US" altLang="en-US" sz="3500" dirty="0">
                <a:solidFill>
                  <a:srgbClr val="081E3F"/>
                </a:solidFill>
              </a:rPr>
              <a:t>Hairon Martin</a:t>
            </a:r>
          </a:p>
          <a:p>
            <a:pPr algn="ctr" eaLnBrk="1" hangingPunct="1">
              <a:spcBef>
                <a:spcPct val="0"/>
              </a:spcBef>
              <a:buFontTx/>
              <a:buNone/>
            </a:pPr>
            <a:r>
              <a:rPr lang="en-US" altLang="en-US" sz="3500" b="1" dirty="0">
                <a:solidFill>
                  <a:srgbClr val="081E3F"/>
                </a:solidFill>
              </a:rPr>
              <a:t>Mentor:</a:t>
            </a:r>
            <a:r>
              <a:rPr lang="en-US" altLang="en-US" sz="3500" b="1" i="1" dirty="0">
                <a:solidFill>
                  <a:srgbClr val="081E3F"/>
                </a:solidFill>
              </a:rPr>
              <a:t> </a:t>
            </a:r>
            <a:r>
              <a:rPr lang="en-US" altLang="en-US" sz="3500" i="1" dirty="0" err="1">
                <a:solidFill>
                  <a:srgbClr val="081E3F"/>
                </a:solidFill>
              </a:rPr>
              <a:t>Guðmundur</a:t>
            </a:r>
            <a:r>
              <a:rPr lang="en-US" altLang="en-US" sz="3500" i="1" dirty="0">
                <a:solidFill>
                  <a:srgbClr val="081E3F"/>
                </a:solidFill>
              </a:rPr>
              <a:t> </a:t>
            </a:r>
            <a:r>
              <a:rPr lang="en-US" altLang="en-US" sz="3500" i="1" dirty="0" err="1">
                <a:solidFill>
                  <a:srgbClr val="081E3F"/>
                </a:solidFill>
              </a:rPr>
              <a:t>Traustason</a:t>
            </a:r>
            <a:endParaRPr lang="en-US" altLang="ja-JP" sz="3500" dirty="0">
              <a:solidFill>
                <a:srgbClr val="3333CC"/>
              </a:solidFill>
            </a:endParaRPr>
          </a:p>
          <a:p>
            <a:pPr algn="ctr" eaLnBrk="1" hangingPunct="1">
              <a:spcBef>
                <a:spcPct val="0"/>
              </a:spcBef>
              <a:buFontTx/>
              <a:buNone/>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a:t>
            </a:r>
            <a:r>
              <a:rPr lang="en-US" altLang="en-US" sz="3500"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3075" name="Text Box 72">
            <a:extLst>
              <a:ext uri="{FF2B5EF4-FFF2-40B4-BE49-F238E27FC236}">
                <a16:creationId xmlns:a16="http://schemas.microsoft.com/office/drawing/2014/main" id="{60E8E244-E7EC-481E-A96B-9F1E2F5B4931}"/>
              </a:ext>
            </a:extLst>
          </p:cNvPr>
          <p:cNvSpPr txBox="1">
            <a:spLocks noChangeArrowheads="1"/>
          </p:cNvSpPr>
          <p:nvPr/>
        </p:nvSpPr>
        <p:spPr bwMode="auto">
          <a:xfrm>
            <a:off x="1219200" y="42367200"/>
            <a:ext cx="30632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ln w="0"/>
                <a:effectLst>
                  <a:outerShdw blurRad="38100" dist="19050" dir="2700000" algn="tl" rotWithShape="0">
                    <a:schemeClr val="dk1">
                      <a:alpha val="40000"/>
                    </a:schemeClr>
                  </a:outerShdw>
                </a:effectLst>
              </a:rPr>
              <a:t>The material presented in this poster is based upon the work supported by </a:t>
            </a:r>
            <a:r>
              <a:rPr lang="en-US" altLang="en-US" sz="3200" dirty="0" err="1">
                <a:ln w="0"/>
                <a:effectLst>
                  <a:outerShdw blurRad="38100" dist="19050" dir="2700000" algn="tl" rotWithShape="0">
                    <a:schemeClr val="dk1">
                      <a:alpha val="40000"/>
                    </a:schemeClr>
                  </a:outerShdw>
                </a:effectLst>
              </a:rPr>
              <a:t>Guðmundur</a:t>
            </a:r>
            <a:r>
              <a:rPr lang="en-US" altLang="en-US" sz="3200" dirty="0">
                <a:ln w="0"/>
                <a:effectLst>
                  <a:outerShdw blurRad="38100" dist="19050" dir="2700000" algn="tl" rotWithShape="0">
                    <a:schemeClr val="dk1">
                      <a:alpha val="40000"/>
                    </a:schemeClr>
                  </a:outerShdw>
                </a:effectLst>
              </a:rPr>
              <a:t> </a:t>
            </a:r>
            <a:r>
              <a:rPr lang="en-US" altLang="en-US" sz="3200" dirty="0" err="1">
                <a:ln w="0"/>
                <a:effectLst>
                  <a:outerShdw blurRad="38100" dist="19050" dir="2700000" algn="tl" rotWithShape="0">
                    <a:schemeClr val="dk1">
                      <a:alpha val="40000"/>
                    </a:schemeClr>
                  </a:outerShdw>
                </a:effectLst>
              </a:rPr>
              <a:t>Traustason</a:t>
            </a:r>
            <a:r>
              <a:rPr lang="en-US" altLang="en-US" sz="3200" dirty="0">
                <a:ln w="0"/>
                <a:effectLst>
                  <a:outerShdw blurRad="38100" dist="19050" dir="2700000" algn="tl" rotWithShape="0">
                    <a:schemeClr val="dk1">
                      <a:alpha val="40000"/>
                    </a:schemeClr>
                  </a:outerShdw>
                </a:effectLst>
              </a:rPr>
              <a:t>. </a:t>
            </a:r>
            <a:r>
              <a:rPr lang="en-US" altLang="en-US" sz="3000" dirty="0">
                <a:ln w="0"/>
                <a:effectLst>
                  <a:outerShdw blurRad="38100" dist="19050" dir="2700000" algn="tl" rotWithShape="0">
                    <a:schemeClr val="dk1">
                      <a:alpha val="40000"/>
                    </a:schemeClr>
                  </a:outerShdw>
                </a:effectLst>
              </a:rPr>
              <a:t>I thank </a:t>
            </a:r>
            <a:r>
              <a:rPr lang="en-US" altLang="en-US" sz="3000" dirty="0" err="1">
                <a:ln w="0"/>
                <a:effectLst>
                  <a:outerShdw blurRad="38100" dist="19050" dir="2700000" algn="tl" rotWithShape="0">
                    <a:schemeClr val="dk1">
                      <a:alpha val="40000"/>
                    </a:schemeClr>
                  </a:outerShdw>
                </a:effectLst>
              </a:rPr>
              <a:t>Yasmani</a:t>
            </a:r>
            <a:r>
              <a:rPr lang="en-US" altLang="en-US" sz="3000" dirty="0">
                <a:ln w="0"/>
                <a:effectLst>
                  <a:outerShdw blurRad="38100" dist="19050" dir="2700000" algn="tl" rotWithShape="0">
                    <a:schemeClr val="dk1">
                      <a:alpha val="40000"/>
                    </a:schemeClr>
                  </a:outerShdw>
                </a:effectLst>
              </a:rPr>
              <a:t> </a:t>
            </a:r>
            <a:r>
              <a:rPr lang="en-US" altLang="en-US" sz="3000" dirty="0" err="1">
                <a:ln w="0"/>
                <a:effectLst>
                  <a:outerShdw blurRad="38100" dist="19050" dir="2700000" algn="tl" rotWithShape="0">
                    <a:schemeClr val="dk1">
                      <a:alpha val="40000"/>
                    </a:schemeClr>
                  </a:outerShdw>
                </a:effectLst>
              </a:rPr>
              <a:t>Subirat</a:t>
            </a:r>
            <a:r>
              <a:rPr lang="en-US" altLang="en-US" sz="3000" dirty="0">
                <a:ln w="0"/>
                <a:effectLst>
                  <a:outerShdw blurRad="38100" dist="19050" dir="2700000" algn="tl" rotWithShape="0">
                    <a:schemeClr val="dk1">
                      <a:alpha val="40000"/>
                    </a:schemeClr>
                  </a:outerShdw>
                </a:effectLst>
              </a:rPr>
              <a:t> for assistance and cooperation that I received throughout this process.</a:t>
            </a:r>
          </a:p>
        </p:txBody>
      </p:sp>
      <p:sp>
        <p:nvSpPr>
          <p:cNvPr id="3076" name="Rectangle 18">
            <a:extLst>
              <a:ext uri="{FF2B5EF4-FFF2-40B4-BE49-F238E27FC236}">
                <a16:creationId xmlns:a16="http://schemas.microsoft.com/office/drawing/2014/main" id="{7AA8D75D-18B1-4EA2-BE15-F3018507184E}"/>
              </a:ext>
            </a:extLst>
          </p:cNvPr>
          <p:cNvSpPr>
            <a:spLocks noChangeArrowheads="1"/>
          </p:cNvSpPr>
          <p:nvPr/>
        </p:nvSpPr>
        <p:spPr bwMode="auto">
          <a:xfrm>
            <a:off x="914400" y="5486400"/>
            <a:ext cx="31089600" cy="35661600"/>
          </a:xfrm>
          <a:prstGeom prst="roundRect">
            <a:avLst>
              <a:gd name="adj" fmla="val 3407"/>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Rectangle 18">
            <a:extLst>
              <a:ext uri="{FF2B5EF4-FFF2-40B4-BE49-F238E27FC236}">
                <a16:creationId xmlns:a16="http://schemas.microsoft.com/office/drawing/2014/main" id="{149CF559-ECFF-48BA-8AEC-5ED905A1A792}"/>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4" name="Text Box 19">
            <a:extLst>
              <a:ext uri="{FF2B5EF4-FFF2-40B4-BE49-F238E27FC236}">
                <a16:creationId xmlns:a16="http://schemas.microsoft.com/office/drawing/2014/main" id="{3FA13B07-999C-4E4A-8A32-E877DD5A49A3}"/>
              </a:ext>
            </a:extLst>
          </p:cNvPr>
          <p:cNvSpPr txBox="1">
            <a:spLocks noChangeArrowheads="1"/>
          </p:cNvSpPr>
          <p:nvPr/>
        </p:nvSpPr>
        <p:spPr bwMode="auto">
          <a:xfrm>
            <a:off x="23660100" y="5723721"/>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Requirements</a:t>
            </a:r>
          </a:p>
        </p:txBody>
      </p:sp>
      <p:sp>
        <p:nvSpPr>
          <p:cNvPr id="14351" name="TextBox 3">
            <a:extLst>
              <a:ext uri="{FF2B5EF4-FFF2-40B4-BE49-F238E27FC236}">
                <a16:creationId xmlns:a16="http://schemas.microsoft.com/office/drawing/2014/main" id="{BC5AEA1A-0EE4-4D41-8F02-F9B9A627C544}"/>
              </a:ext>
            </a:extLst>
          </p:cNvPr>
          <p:cNvSpPr txBox="1">
            <a:spLocks noChangeArrowheads="1"/>
          </p:cNvSpPr>
          <p:nvPr/>
        </p:nvSpPr>
        <p:spPr bwMode="auto">
          <a:xfrm>
            <a:off x="6548093" y="52771"/>
            <a:ext cx="19346862" cy="2519839"/>
          </a:xfrm>
          <a:prstGeom prst="roundRect">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7000" dirty="0">
                <a:ln w="0">
                  <a:solidFill>
                    <a:srgbClr val="CC9900"/>
                  </a:solidFill>
                </a:ln>
                <a:solidFill>
                  <a:srgbClr val="CC9900"/>
                </a:solidFill>
                <a:effectLst>
                  <a:outerShdw blurRad="38100" dist="19050" dir="2700000" algn="tl" rotWithShape="0">
                    <a:schemeClr val="dk1">
                      <a:alpha val="40000"/>
                    </a:schemeClr>
                  </a:outerShdw>
                </a:effectLst>
              </a:rPr>
              <a:t>School of Computing &amp; Information Sciences</a:t>
            </a:r>
          </a:p>
          <a:p>
            <a:pPr algn="ctr" eaLnBrk="1" hangingPunct="1">
              <a:defRPr/>
            </a:pPr>
            <a:r>
              <a:rPr lang="en-US" altLang="en-US" sz="7200" i="1" dirty="0">
                <a:ln w="0">
                  <a:solidFill>
                    <a:srgbClr val="CC9900"/>
                  </a:solidFill>
                </a:ln>
                <a:solidFill>
                  <a:srgbClr val="CC9900"/>
                </a:solidFill>
                <a:effectLst>
                  <a:outerShdw blurRad="38100" dist="19050" dir="2700000" algn="tl" rotWithShape="0">
                    <a:schemeClr val="dk1">
                      <a:alpha val="40000"/>
                    </a:schemeClr>
                  </a:outerShdw>
                </a:effectLst>
              </a:rPr>
              <a:t>Spring 2020 Senior Design Project</a:t>
            </a:r>
          </a:p>
        </p:txBody>
      </p:sp>
      <p:pic>
        <p:nvPicPr>
          <p:cNvPr id="3081" name="Picture 2">
            <a:extLst>
              <a:ext uri="{FF2B5EF4-FFF2-40B4-BE49-F238E27FC236}">
                <a16:creationId xmlns:a16="http://schemas.microsoft.com/office/drawing/2014/main" id="{CC840966-CE23-4E9B-AA4C-5C14B0E204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6" descr="A picture containing black, white&#10;&#10;Description automatically generated">
            <a:extLst>
              <a:ext uri="{FF2B5EF4-FFF2-40B4-BE49-F238E27FC236}">
                <a16:creationId xmlns:a16="http://schemas.microsoft.com/office/drawing/2014/main" id="{6D1CE669-FB09-47DB-AAF3-345456C0B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93913" y="2378075"/>
            <a:ext cx="29083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2">
            <a:extLst>
              <a:ext uri="{FF2B5EF4-FFF2-40B4-BE49-F238E27FC236}">
                <a16:creationId xmlns:a16="http://schemas.microsoft.com/office/drawing/2014/main" id="{7418CF47-BE7D-4A95-9885-1E9B2F67C3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99000" y="260350"/>
            <a:ext cx="2525713"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76956B62-944C-4A32-AFB3-F6D39966E479}"/>
              </a:ext>
            </a:extLst>
          </p:cNvPr>
          <p:cNvSpPr txBox="1"/>
          <p:nvPr/>
        </p:nvSpPr>
        <p:spPr>
          <a:xfrm>
            <a:off x="21921900" y="6903047"/>
            <a:ext cx="9144000" cy="9976604"/>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pPr>
              <a:defRPr/>
            </a:pPr>
            <a:r>
              <a:rPr lang="en-US" sz="4000" dirty="0">
                <a:ln w="0"/>
                <a:effectLst>
                  <a:outerShdw blurRad="38100" dist="19050" dir="2700000" algn="tl" rotWithShape="0">
                    <a:schemeClr val="dk1">
                      <a:alpha val="40000"/>
                    </a:schemeClr>
                  </a:outerShdw>
                </a:effectLst>
              </a:rPr>
              <a:t>As a User I want to be able to save any numbers of games to a new or previously created session.</a:t>
            </a:r>
          </a:p>
          <a:p>
            <a:pPr marL="1028700" lvl="1"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User must be able to view previous saved games.</a:t>
            </a:r>
          </a:p>
          <a:p>
            <a:pPr marL="1028700" lvl="1"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Delete each game or session</a:t>
            </a:r>
          </a:p>
          <a:p>
            <a:pPr marL="1028700" lvl="1"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Add notes to each game</a:t>
            </a:r>
          </a:p>
          <a:p>
            <a:pPr marL="1028700" lvl="1"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Update each game notes</a:t>
            </a:r>
          </a:p>
          <a:p>
            <a:pPr marL="1028700" lvl="1"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Display a line graph for each session to keep better track of player performance.</a:t>
            </a:r>
          </a:p>
          <a:p>
            <a:pPr lvl="1">
              <a:defRPr/>
            </a:pPr>
            <a:endParaRPr lang="en-US" sz="4000" dirty="0">
              <a:ln w="0"/>
              <a:effectLst>
                <a:outerShdw blurRad="38100" dist="19050" dir="2700000" algn="tl" rotWithShape="0">
                  <a:schemeClr val="dk1">
                    <a:alpha val="40000"/>
                  </a:schemeClr>
                </a:outerShdw>
              </a:effectLst>
            </a:endParaRPr>
          </a:p>
          <a:p>
            <a:pPr>
              <a:defRPr/>
            </a:pPr>
            <a:r>
              <a:rPr lang="en-US" sz="4000" dirty="0">
                <a:ln w="0"/>
                <a:effectLst>
                  <a:outerShdw blurRad="38100" dist="19050" dir="2700000" algn="tl" rotWithShape="0">
                    <a:schemeClr val="dk1">
                      <a:alpha val="40000"/>
                    </a:schemeClr>
                  </a:outerShdw>
                </a:effectLst>
              </a:rPr>
              <a:t>As a User I want to be able to be able to navigate the application easier. </a:t>
            </a:r>
          </a:p>
        </p:txBody>
      </p:sp>
      <p:pic>
        <p:nvPicPr>
          <p:cNvPr id="3088" name="image16.jpg">
            <a:extLst>
              <a:ext uri="{FF2B5EF4-FFF2-40B4-BE49-F238E27FC236}">
                <a16:creationId xmlns:a16="http://schemas.microsoft.com/office/drawing/2014/main" id="{24527C10-B1B1-4682-876C-1FAAC76A00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6400" y="18175511"/>
            <a:ext cx="10026650" cy="7132637"/>
          </a:xfrm>
          <a:prstGeom prst="roundRect">
            <a:avLst>
              <a:gd name="adj" fmla="val 579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Picture 26">
            <a:extLst>
              <a:ext uri="{FF2B5EF4-FFF2-40B4-BE49-F238E27FC236}">
                <a16:creationId xmlns:a16="http://schemas.microsoft.com/office/drawing/2014/main" id="{15842517-F79A-43F8-BF24-3892E0FF865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74658" y="21751175"/>
            <a:ext cx="9547313" cy="9504362"/>
          </a:xfrm>
          <a:prstGeom prst="roundRect">
            <a:avLst>
              <a:gd name="adj" fmla="val 588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Picture 27">
            <a:extLst>
              <a:ext uri="{FF2B5EF4-FFF2-40B4-BE49-F238E27FC236}">
                <a16:creationId xmlns:a16="http://schemas.microsoft.com/office/drawing/2014/main" id="{E549EA3A-32FD-4530-834A-8D68A049E7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12424" t="16515" r="31178" b="33560"/>
          <a:stretch>
            <a:fillRect/>
          </a:stretch>
        </p:blipFill>
        <p:spPr bwMode="auto">
          <a:xfrm>
            <a:off x="1230313" y="25653713"/>
            <a:ext cx="10266118" cy="5597468"/>
          </a:xfrm>
          <a:prstGeom prst="roundRect">
            <a:avLst>
              <a:gd name="adj" fmla="val 771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1" name="Picture 28">
            <a:extLst>
              <a:ext uri="{FF2B5EF4-FFF2-40B4-BE49-F238E27FC236}">
                <a16:creationId xmlns:a16="http://schemas.microsoft.com/office/drawing/2014/main" id="{D910AD42-9EC0-4C3B-8DF0-1CB04259AA4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716" b="1999"/>
          <a:stretch>
            <a:fillRect/>
          </a:stretch>
        </p:blipFill>
        <p:spPr bwMode="auto">
          <a:xfrm>
            <a:off x="11941175" y="13431662"/>
            <a:ext cx="9372600" cy="7986713"/>
          </a:xfrm>
          <a:prstGeom prst="roundRect">
            <a:avLst>
              <a:gd name="adj" fmla="val 534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35">
            <a:extLst>
              <a:ext uri="{FF2B5EF4-FFF2-40B4-BE49-F238E27FC236}">
                <a16:creationId xmlns:a16="http://schemas.microsoft.com/office/drawing/2014/main" id="{041760FB-D55E-4CE6-AE26-93FDA95A8B3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07221" y="32747322"/>
            <a:ext cx="4179888" cy="7967662"/>
          </a:xfrm>
          <a:prstGeom prst="roundRect">
            <a:avLst>
              <a:gd name="adj" fmla="val 529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6" name="Picture 36">
            <a:extLst>
              <a:ext uri="{FF2B5EF4-FFF2-40B4-BE49-F238E27FC236}">
                <a16:creationId xmlns:a16="http://schemas.microsoft.com/office/drawing/2014/main" id="{F2E9658F-96C9-4DC3-BC93-BFF5864B741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15981" y="32737252"/>
            <a:ext cx="4212282" cy="7994930"/>
          </a:xfrm>
          <a:prstGeom prst="roundRect">
            <a:avLst>
              <a:gd name="adj" fmla="val 496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7" name="Picture 38">
            <a:extLst>
              <a:ext uri="{FF2B5EF4-FFF2-40B4-BE49-F238E27FC236}">
                <a16:creationId xmlns:a16="http://schemas.microsoft.com/office/drawing/2014/main" id="{0A8B84C0-DA0F-4863-B5A9-734BEE4F097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50053" y="32784078"/>
            <a:ext cx="4122119" cy="7948104"/>
          </a:xfrm>
          <a:prstGeom prst="roundRect">
            <a:avLst>
              <a:gd name="adj" fmla="val 582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8" name="Picture 39">
            <a:extLst>
              <a:ext uri="{FF2B5EF4-FFF2-40B4-BE49-F238E27FC236}">
                <a16:creationId xmlns:a16="http://schemas.microsoft.com/office/drawing/2014/main" id="{3235E8ED-54E6-47D9-9E3F-C4F293D5EB3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193962" y="32784078"/>
            <a:ext cx="4500562" cy="7967662"/>
          </a:xfrm>
          <a:prstGeom prst="roundRect">
            <a:avLst>
              <a:gd name="adj" fmla="val 508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 Box 19">
            <a:extLst>
              <a:ext uri="{FF2B5EF4-FFF2-40B4-BE49-F238E27FC236}">
                <a16:creationId xmlns:a16="http://schemas.microsoft.com/office/drawing/2014/main" id="{35F0CFF4-0256-4977-A0CE-FA068E882184}"/>
              </a:ext>
            </a:extLst>
          </p:cNvPr>
          <p:cNvSpPr txBox="1">
            <a:spLocks noChangeArrowheads="1"/>
          </p:cNvSpPr>
          <p:nvPr/>
        </p:nvSpPr>
        <p:spPr bwMode="auto">
          <a:xfrm>
            <a:off x="13632712" y="5727161"/>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Current System</a:t>
            </a:r>
          </a:p>
        </p:txBody>
      </p:sp>
      <p:sp>
        <p:nvSpPr>
          <p:cNvPr id="43" name="Text Box 19">
            <a:extLst>
              <a:ext uri="{FF2B5EF4-FFF2-40B4-BE49-F238E27FC236}">
                <a16:creationId xmlns:a16="http://schemas.microsoft.com/office/drawing/2014/main" id="{CF2FC3AC-B0A1-4655-B3DA-A95D0693A108}"/>
              </a:ext>
            </a:extLst>
          </p:cNvPr>
          <p:cNvSpPr txBox="1">
            <a:spLocks noChangeArrowheads="1"/>
          </p:cNvSpPr>
          <p:nvPr/>
        </p:nvSpPr>
        <p:spPr bwMode="auto">
          <a:xfrm>
            <a:off x="3653853" y="5709352"/>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Problem</a:t>
            </a:r>
          </a:p>
        </p:txBody>
      </p:sp>
      <p:sp>
        <p:nvSpPr>
          <p:cNvPr id="44" name="Text Box 19">
            <a:extLst>
              <a:ext uri="{FF2B5EF4-FFF2-40B4-BE49-F238E27FC236}">
                <a16:creationId xmlns:a16="http://schemas.microsoft.com/office/drawing/2014/main" id="{4B5CF43B-060E-4717-A2F0-2E4988FB84A6}"/>
              </a:ext>
            </a:extLst>
          </p:cNvPr>
          <p:cNvSpPr txBox="1">
            <a:spLocks noChangeArrowheads="1"/>
          </p:cNvSpPr>
          <p:nvPr/>
        </p:nvSpPr>
        <p:spPr bwMode="auto">
          <a:xfrm>
            <a:off x="13754100" y="12203851"/>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Object Design</a:t>
            </a:r>
          </a:p>
        </p:txBody>
      </p:sp>
      <p:sp>
        <p:nvSpPr>
          <p:cNvPr id="45" name="Text Box 19">
            <a:extLst>
              <a:ext uri="{FF2B5EF4-FFF2-40B4-BE49-F238E27FC236}">
                <a16:creationId xmlns:a16="http://schemas.microsoft.com/office/drawing/2014/main" id="{13B1BC3D-C028-4EFC-A57E-5267D9C44F99}"/>
              </a:ext>
            </a:extLst>
          </p:cNvPr>
          <p:cNvSpPr txBox="1">
            <a:spLocks noChangeArrowheads="1"/>
          </p:cNvSpPr>
          <p:nvPr/>
        </p:nvSpPr>
        <p:spPr bwMode="auto">
          <a:xfrm>
            <a:off x="3729778" y="17011130"/>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System Design</a:t>
            </a:r>
          </a:p>
        </p:txBody>
      </p:sp>
      <p:sp>
        <p:nvSpPr>
          <p:cNvPr id="46" name="Text Box 19">
            <a:extLst>
              <a:ext uri="{FF2B5EF4-FFF2-40B4-BE49-F238E27FC236}">
                <a16:creationId xmlns:a16="http://schemas.microsoft.com/office/drawing/2014/main" id="{7205A71E-DE8D-4003-91AC-9CCA30E451E0}"/>
              </a:ext>
            </a:extLst>
          </p:cNvPr>
          <p:cNvSpPr txBox="1">
            <a:spLocks noChangeArrowheads="1"/>
          </p:cNvSpPr>
          <p:nvPr/>
        </p:nvSpPr>
        <p:spPr bwMode="auto">
          <a:xfrm>
            <a:off x="23792603" y="17187014"/>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Implementation</a:t>
            </a:r>
          </a:p>
        </p:txBody>
      </p:sp>
      <p:sp>
        <p:nvSpPr>
          <p:cNvPr id="47" name="Text Box 19">
            <a:extLst>
              <a:ext uri="{FF2B5EF4-FFF2-40B4-BE49-F238E27FC236}">
                <a16:creationId xmlns:a16="http://schemas.microsoft.com/office/drawing/2014/main" id="{0C8D7862-8AF4-4E74-93A4-6A3680EFA181}"/>
              </a:ext>
            </a:extLst>
          </p:cNvPr>
          <p:cNvSpPr txBox="1">
            <a:spLocks noChangeArrowheads="1"/>
          </p:cNvSpPr>
          <p:nvPr/>
        </p:nvSpPr>
        <p:spPr bwMode="auto">
          <a:xfrm>
            <a:off x="23809168" y="23255778"/>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Verification</a:t>
            </a:r>
          </a:p>
        </p:txBody>
      </p:sp>
      <p:sp>
        <p:nvSpPr>
          <p:cNvPr id="49" name="Text Box 19">
            <a:extLst>
              <a:ext uri="{FF2B5EF4-FFF2-40B4-BE49-F238E27FC236}">
                <a16:creationId xmlns:a16="http://schemas.microsoft.com/office/drawing/2014/main" id="{7A785302-B6F8-4DC5-B6B8-CAAA40107EF0}"/>
              </a:ext>
            </a:extLst>
          </p:cNvPr>
          <p:cNvSpPr txBox="1">
            <a:spLocks noChangeArrowheads="1"/>
          </p:cNvSpPr>
          <p:nvPr/>
        </p:nvSpPr>
        <p:spPr bwMode="auto">
          <a:xfrm>
            <a:off x="23067962" y="33858949"/>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Summary</a:t>
            </a:r>
          </a:p>
        </p:txBody>
      </p:sp>
      <p:sp>
        <p:nvSpPr>
          <p:cNvPr id="50" name="Text Box 19">
            <a:extLst>
              <a:ext uri="{FF2B5EF4-FFF2-40B4-BE49-F238E27FC236}">
                <a16:creationId xmlns:a16="http://schemas.microsoft.com/office/drawing/2014/main" id="{7AB3DD1C-FA99-41B5-B3B5-4F27BE24E8B4}"/>
              </a:ext>
            </a:extLst>
          </p:cNvPr>
          <p:cNvSpPr txBox="1">
            <a:spLocks noChangeArrowheads="1"/>
          </p:cNvSpPr>
          <p:nvPr/>
        </p:nvSpPr>
        <p:spPr bwMode="auto">
          <a:xfrm>
            <a:off x="6085372" y="31617980"/>
            <a:ext cx="8686800" cy="908827"/>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Screenshots</a:t>
            </a:r>
          </a:p>
        </p:txBody>
      </p:sp>
      <p:sp>
        <p:nvSpPr>
          <p:cNvPr id="109" name="TextBox 108">
            <a:extLst>
              <a:ext uri="{FF2B5EF4-FFF2-40B4-BE49-F238E27FC236}">
                <a16:creationId xmlns:a16="http://schemas.microsoft.com/office/drawing/2014/main" id="{275047A4-596D-44F7-813C-BE694955E8D0}"/>
              </a:ext>
            </a:extLst>
          </p:cNvPr>
          <p:cNvSpPr txBox="1"/>
          <p:nvPr/>
        </p:nvSpPr>
        <p:spPr>
          <a:xfrm>
            <a:off x="12228714" y="6901122"/>
            <a:ext cx="8839200" cy="5003959"/>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r>
              <a:rPr lang="en-US" altLang="en-US" sz="4000" dirty="0" err="1">
                <a:ln w="0"/>
                <a:effectLst>
                  <a:outerShdw blurRad="38100" dist="19050" dir="2700000" algn="tl" rotWithShape="0">
                    <a:schemeClr val="dk1">
                      <a:alpha val="40000"/>
                    </a:schemeClr>
                  </a:outerShdw>
                </a:effectLst>
              </a:rPr>
              <a:t>SkillCourt</a:t>
            </a:r>
            <a:r>
              <a:rPr lang="en-US" altLang="en-US" sz="4000" dirty="0">
                <a:ln w="0"/>
                <a:effectLst>
                  <a:outerShdw blurRad="38100" dist="19050" dir="2700000" algn="tl" rotWithShape="0">
                    <a:schemeClr val="dk1">
                      <a:alpha val="40000"/>
                    </a:schemeClr>
                  </a:outerShdw>
                </a:effectLst>
              </a:rPr>
              <a:t> current system has poor unreliable connection between the pads and the application. Also, game score and time are not being recorded accurately. Users are not being able to save or view any previous game achievements. </a:t>
            </a:r>
          </a:p>
        </p:txBody>
      </p:sp>
      <p:sp>
        <p:nvSpPr>
          <p:cNvPr id="110" name="TextBox 109">
            <a:extLst>
              <a:ext uri="{FF2B5EF4-FFF2-40B4-BE49-F238E27FC236}">
                <a16:creationId xmlns:a16="http://schemas.microsoft.com/office/drawing/2014/main" id="{1133C8DA-CE56-42B4-BC14-4B40845871DE}"/>
              </a:ext>
            </a:extLst>
          </p:cNvPr>
          <p:cNvSpPr txBox="1"/>
          <p:nvPr/>
        </p:nvSpPr>
        <p:spPr>
          <a:xfrm>
            <a:off x="1752600" y="6901122"/>
            <a:ext cx="9213850" cy="9437846"/>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pPr>
              <a:defRPr/>
            </a:pPr>
            <a:r>
              <a:rPr lang="en-US" sz="4000" dirty="0">
                <a:ln w="0"/>
                <a:effectLst>
                  <a:outerShdw blurRad="38100" dist="19050" dir="2700000" algn="tl" rotWithShape="0">
                    <a:schemeClr val="dk1">
                      <a:alpha val="40000"/>
                    </a:schemeClr>
                  </a:outerShdw>
                </a:effectLst>
              </a:rPr>
              <a:t>The main issue with the </a:t>
            </a:r>
            <a:r>
              <a:rPr lang="en-US" sz="4000" dirty="0" err="1">
                <a:ln w="0"/>
                <a:effectLst>
                  <a:outerShdw blurRad="38100" dist="19050" dir="2700000" algn="tl" rotWithShape="0">
                    <a:schemeClr val="dk1">
                      <a:alpha val="40000"/>
                    </a:schemeClr>
                  </a:outerShdw>
                </a:effectLst>
              </a:rPr>
              <a:t>SkillCourt</a:t>
            </a:r>
            <a:r>
              <a:rPr lang="en-US" sz="4000" dirty="0">
                <a:ln w="0"/>
                <a:effectLst>
                  <a:outerShdw blurRad="38100" dist="19050" dir="2700000" algn="tl" rotWithShape="0">
                    <a:schemeClr val="dk1">
                      <a:alpha val="40000"/>
                    </a:schemeClr>
                  </a:outerShdw>
                </a:effectLst>
              </a:rPr>
              <a:t> application is that it sometimes lights up more than two pads at the same time, or it did not light up any pads at all.</a:t>
            </a:r>
          </a:p>
          <a:p>
            <a:pPr marL="571500"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There were network communication issues between the pads and the application.</a:t>
            </a:r>
          </a:p>
          <a:p>
            <a:pPr marL="571500"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Users were not able to store or access their previous results after a game.</a:t>
            </a:r>
          </a:p>
          <a:p>
            <a:pPr marL="571500"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Dark theme user interface made it difficult for players to navigate the application.</a:t>
            </a:r>
          </a:p>
        </p:txBody>
      </p:sp>
      <p:sp>
        <p:nvSpPr>
          <p:cNvPr id="111" name="TextBox 110">
            <a:extLst>
              <a:ext uri="{FF2B5EF4-FFF2-40B4-BE49-F238E27FC236}">
                <a16:creationId xmlns:a16="http://schemas.microsoft.com/office/drawing/2014/main" id="{33D8018E-B83A-49AB-8195-E41CAC1CE17D}"/>
              </a:ext>
            </a:extLst>
          </p:cNvPr>
          <p:cNvSpPr txBox="1"/>
          <p:nvPr/>
        </p:nvSpPr>
        <p:spPr>
          <a:xfrm>
            <a:off x="21914791" y="24571392"/>
            <a:ext cx="9596388" cy="8804434"/>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r>
              <a:rPr lang="en-US" altLang="en-US" sz="4000" dirty="0">
                <a:ln w="0"/>
                <a:effectLst>
                  <a:outerShdw blurRad="38100" dist="19050" dir="2700000" algn="tl" rotWithShape="0">
                    <a:schemeClr val="dk1">
                      <a:alpha val="40000"/>
                    </a:schemeClr>
                  </a:outerShdw>
                </a:effectLst>
              </a:rPr>
              <a:t>Other tests were created to fully test out the new </a:t>
            </a:r>
            <a:r>
              <a:rPr lang="en-US" altLang="en-US" sz="4000" dirty="0" err="1">
                <a:ln w="0"/>
                <a:effectLst>
                  <a:outerShdw blurRad="38100" dist="19050" dir="2700000" algn="tl" rotWithShape="0">
                    <a:schemeClr val="dk1">
                      <a:alpha val="40000"/>
                    </a:schemeClr>
                  </a:outerShdw>
                </a:effectLst>
              </a:rPr>
              <a:t>SkillCourt</a:t>
            </a:r>
            <a:r>
              <a:rPr lang="en-US" altLang="en-US" sz="4000" dirty="0">
                <a:ln w="0"/>
                <a:effectLst>
                  <a:outerShdw blurRad="38100" dist="19050" dir="2700000" algn="tl" rotWithShape="0">
                    <a:schemeClr val="dk1">
                      <a:alpha val="40000"/>
                    </a:schemeClr>
                  </a:outerShdw>
                </a:effectLst>
              </a:rPr>
              <a:t> application. </a:t>
            </a:r>
          </a:p>
          <a:p>
            <a:endParaRPr lang="en-US" altLang="en-US" sz="4000" dirty="0">
              <a:ln w="0"/>
              <a:effectLst>
                <a:outerShdw blurRad="38100" dist="19050" dir="2700000" algn="tl" rotWithShape="0">
                  <a:schemeClr val="dk1">
                    <a:alpha val="40000"/>
                  </a:schemeClr>
                </a:outerShdw>
              </a:effectLst>
            </a:endParaRPr>
          </a:p>
          <a:p>
            <a:r>
              <a:rPr lang="en-US" altLang="en-US" sz="4000" dirty="0">
                <a:ln w="0"/>
                <a:effectLst>
                  <a:outerShdw blurRad="38100" dist="19050" dir="2700000" algn="tl" rotWithShape="0">
                    <a:schemeClr val="dk1">
                      <a:alpha val="40000"/>
                    </a:schemeClr>
                  </a:outerShdw>
                </a:effectLst>
              </a:rPr>
              <a:t>Description: Ensure that player data is saved.</a:t>
            </a:r>
          </a:p>
          <a:p>
            <a:r>
              <a:rPr lang="en-US" altLang="en-US" sz="4000" dirty="0">
                <a:ln w="0"/>
                <a:effectLst>
                  <a:outerShdw blurRad="38100" dist="19050" dir="2700000" algn="tl" rotWithShape="0">
                    <a:schemeClr val="dk1">
                      <a:alpha val="40000"/>
                    </a:schemeClr>
                  </a:outerShdw>
                </a:effectLst>
              </a:rPr>
              <a:t>Precondition: User finish game. Press save icon and create a new session.</a:t>
            </a:r>
          </a:p>
          <a:p>
            <a:r>
              <a:rPr lang="en-US" altLang="en-US" sz="4000" dirty="0">
                <a:ln w="0"/>
                <a:effectLst>
                  <a:outerShdw blurRad="38100" dist="19050" dir="2700000" algn="tl" rotWithShape="0">
                    <a:schemeClr val="dk1">
                      <a:alpha val="40000"/>
                    </a:schemeClr>
                  </a:outerShdw>
                </a:effectLst>
              </a:rPr>
              <a:t>Expected Result: Player should see session when press Stats. Click on session should display saved games</a:t>
            </a:r>
          </a:p>
          <a:p>
            <a:r>
              <a:rPr lang="en-US" altLang="en-US" sz="4000" dirty="0">
                <a:ln w="0"/>
                <a:effectLst>
                  <a:outerShdw blurRad="38100" dist="19050" dir="2700000" algn="tl" rotWithShape="0">
                    <a:schemeClr val="dk1">
                      <a:alpha val="40000"/>
                    </a:schemeClr>
                  </a:outerShdw>
                </a:effectLst>
              </a:rPr>
              <a:t>Actual Result: Session is displayed and game is stored in session.</a:t>
            </a:r>
          </a:p>
        </p:txBody>
      </p:sp>
      <p:sp>
        <p:nvSpPr>
          <p:cNvPr id="112" name="TextBox 111">
            <a:extLst>
              <a:ext uri="{FF2B5EF4-FFF2-40B4-BE49-F238E27FC236}">
                <a16:creationId xmlns:a16="http://schemas.microsoft.com/office/drawing/2014/main" id="{062EF486-D82E-4BF7-832A-317339C03BC9}"/>
              </a:ext>
            </a:extLst>
          </p:cNvPr>
          <p:cNvSpPr txBox="1"/>
          <p:nvPr/>
        </p:nvSpPr>
        <p:spPr>
          <a:xfrm>
            <a:off x="20269200" y="35090519"/>
            <a:ext cx="11241979" cy="5637371"/>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r>
              <a:rPr lang="en-US" altLang="en-US" sz="4000" dirty="0" err="1">
                <a:ln w="0"/>
                <a:effectLst>
                  <a:outerShdw blurRad="38100" dist="19050" dir="2700000" algn="tl" rotWithShape="0">
                    <a:schemeClr val="dk1">
                      <a:alpha val="40000"/>
                    </a:schemeClr>
                  </a:outerShdw>
                </a:effectLst>
              </a:rPr>
              <a:t>SkillCourt</a:t>
            </a:r>
            <a:r>
              <a:rPr lang="en-US" altLang="en-US" sz="4000" dirty="0">
                <a:ln w="0"/>
                <a:effectLst>
                  <a:outerShdw blurRad="38100" dist="19050" dir="2700000" algn="tl" rotWithShape="0">
                    <a:schemeClr val="dk1">
                      <a:alpha val="40000"/>
                    </a:schemeClr>
                  </a:outerShdw>
                </a:effectLst>
              </a:rPr>
              <a:t> is an application that every rising soccer player or trainer will enjoy. With this new update, player will enjoy a smooth game with no pad light up issues. With the new complete redesign, it is easier than ever to use the application. Above that, players will now be able to easily save their scores for each game and keep track of their progress.</a:t>
            </a:r>
          </a:p>
        </p:txBody>
      </p:sp>
      <p:sp>
        <p:nvSpPr>
          <p:cNvPr id="113" name="Text Box 19">
            <a:extLst>
              <a:ext uri="{FF2B5EF4-FFF2-40B4-BE49-F238E27FC236}">
                <a16:creationId xmlns:a16="http://schemas.microsoft.com/office/drawing/2014/main" id="{CF0A83BA-5EE4-4550-A145-B7C6A6E04C85}"/>
              </a:ext>
            </a:extLst>
          </p:cNvPr>
          <p:cNvSpPr txBox="1">
            <a:spLocks noChangeArrowheads="1"/>
          </p:cNvSpPr>
          <p:nvPr/>
        </p:nvSpPr>
        <p:spPr bwMode="auto">
          <a:xfrm>
            <a:off x="1237240" y="41480800"/>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Acknowledgement</a:t>
            </a:r>
          </a:p>
        </p:txBody>
      </p:sp>
      <p:sp>
        <p:nvSpPr>
          <p:cNvPr id="114" name="TextBox 113">
            <a:extLst>
              <a:ext uri="{FF2B5EF4-FFF2-40B4-BE49-F238E27FC236}">
                <a16:creationId xmlns:a16="http://schemas.microsoft.com/office/drawing/2014/main" id="{09E2276C-03EE-4A06-9032-7442AFB2070B}"/>
              </a:ext>
            </a:extLst>
          </p:cNvPr>
          <p:cNvSpPr txBox="1"/>
          <p:nvPr/>
        </p:nvSpPr>
        <p:spPr>
          <a:xfrm>
            <a:off x="21966459" y="18650552"/>
            <a:ext cx="4956333" cy="3990499"/>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91440" rIns="457200" bIns="91440">
            <a:spAutoFit/>
          </a:bodyPr>
          <a:lstStyle/>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Android Studio</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Java </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SQLite</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XML</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HTML</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Python</a:t>
            </a:r>
          </a:p>
        </p:txBody>
      </p:sp>
      <p:pic>
        <p:nvPicPr>
          <p:cNvPr id="115" name="Shape 357">
            <a:extLst>
              <a:ext uri="{FF2B5EF4-FFF2-40B4-BE49-F238E27FC236}">
                <a16:creationId xmlns:a16="http://schemas.microsoft.com/office/drawing/2014/main" id="{63903B4F-D061-410B-83AF-73B9D55DF7CC}"/>
              </a:ext>
            </a:extLst>
          </p:cNvPr>
          <p:cNvPicPr preferRelativeResize="0"/>
          <p:nvPr/>
        </p:nvPicPr>
        <p:blipFill rotWithShape="1">
          <a:blip r:embed="rId14">
            <a:alphaModFix/>
          </a:blip>
          <a:srcRect/>
          <a:stretch/>
        </p:blipFill>
        <p:spPr>
          <a:xfrm>
            <a:off x="27575477" y="18302888"/>
            <a:ext cx="2193360" cy="2004315"/>
          </a:xfrm>
          <a:prstGeom prst="rect">
            <a:avLst/>
          </a:prstGeom>
          <a:noFill/>
          <a:ln>
            <a:noFill/>
          </a:ln>
          <a:effectLst>
            <a:outerShdw blurRad="50800" dist="38100" dir="18900000" algn="bl" rotWithShape="0">
              <a:srgbClr val="000000">
                <a:alpha val="40000"/>
              </a:srgbClr>
            </a:outerShdw>
          </a:effectLst>
        </p:spPr>
      </p:pic>
      <p:pic>
        <p:nvPicPr>
          <p:cNvPr id="116" name="Picture 115" descr="A screen shot of a computer&#10;&#10;Description automatically generated">
            <a:extLst>
              <a:ext uri="{FF2B5EF4-FFF2-40B4-BE49-F238E27FC236}">
                <a16:creationId xmlns:a16="http://schemas.microsoft.com/office/drawing/2014/main" id="{D32F83CC-A52A-43BD-B463-471DB41AABDE}"/>
              </a:ext>
            </a:extLst>
          </p:cNvPr>
          <p:cNvPicPr>
            <a:picLocks noChangeAspect="1"/>
          </p:cNvPicPr>
          <p:nvPr/>
        </p:nvPicPr>
        <p:blipFill rotWithShape="1">
          <a:blip r:embed="rId15"/>
          <a:srcRect l="8508" t="25163" r="8793" b="20688"/>
          <a:stretch/>
        </p:blipFill>
        <p:spPr>
          <a:xfrm>
            <a:off x="28270308" y="21935000"/>
            <a:ext cx="2738760" cy="1344929"/>
          </a:xfrm>
          <a:prstGeom prst="rect">
            <a:avLst/>
          </a:prstGeom>
        </p:spPr>
      </p:pic>
      <p:pic>
        <p:nvPicPr>
          <p:cNvPr id="117" name="Shape 358">
            <a:extLst>
              <a:ext uri="{FF2B5EF4-FFF2-40B4-BE49-F238E27FC236}">
                <a16:creationId xmlns:a16="http://schemas.microsoft.com/office/drawing/2014/main" id="{BBA658DA-4905-473F-8490-E91AE58C6668}"/>
              </a:ext>
            </a:extLst>
          </p:cNvPr>
          <p:cNvPicPr preferRelativeResize="0"/>
          <p:nvPr/>
        </p:nvPicPr>
        <p:blipFill rotWithShape="1">
          <a:blip r:embed="rId16">
            <a:alphaModFix/>
          </a:blip>
          <a:srcRect/>
          <a:stretch/>
        </p:blipFill>
        <p:spPr>
          <a:xfrm>
            <a:off x="27342102" y="20564920"/>
            <a:ext cx="1125901" cy="1216570"/>
          </a:xfrm>
          <a:prstGeom prst="rect">
            <a:avLst/>
          </a:prstGeom>
          <a:noFill/>
          <a:ln>
            <a:noFill/>
          </a:ln>
        </p:spPr>
      </p:pic>
      <p:pic>
        <p:nvPicPr>
          <p:cNvPr id="119" name="Picture 118" descr="A close up of a sign&#10;&#10;Description automatically generated">
            <a:extLst>
              <a:ext uri="{FF2B5EF4-FFF2-40B4-BE49-F238E27FC236}">
                <a16:creationId xmlns:a16="http://schemas.microsoft.com/office/drawing/2014/main" id="{DBC0AE57-730F-4794-ABC5-C8AFAE35B6B9}"/>
              </a:ext>
            </a:extLst>
          </p:cNvPr>
          <p:cNvPicPr>
            <a:picLocks noChangeAspect="1"/>
          </p:cNvPicPr>
          <p:nvPr/>
        </p:nvPicPr>
        <p:blipFill>
          <a:blip r:embed="rId17"/>
          <a:stretch>
            <a:fillRect/>
          </a:stretch>
        </p:blipFill>
        <p:spPr>
          <a:xfrm>
            <a:off x="29750476" y="18506851"/>
            <a:ext cx="1611380" cy="1611380"/>
          </a:xfrm>
          <a:prstGeom prst="rect">
            <a:avLst/>
          </a:prstGeom>
        </p:spPr>
      </p:pic>
      <p:pic>
        <p:nvPicPr>
          <p:cNvPr id="120" name="Shape 360">
            <a:extLst>
              <a:ext uri="{FF2B5EF4-FFF2-40B4-BE49-F238E27FC236}">
                <a16:creationId xmlns:a16="http://schemas.microsoft.com/office/drawing/2014/main" id="{3377F15B-120D-4AEC-86F8-50CF5FA3251F}"/>
              </a:ext>
            </a:extLst>
          </p:cNvPr>
          <p:cNvPicPr preferRelativeResize="0"/>
          <p:nvPr/>
        </p:nvPicPr>
        <p:blipFill rotWithShape="1">
          <a:blip r:embed="rId18">
            <a:alphaModFix/>
          </a:blip>
          <a:srcRect/>
          <a:stretch/>
        </p:blipFill>
        <p:spPr>
          <a:xfrm>
            <a:off x="26510683" y="472963"/>
            <a:ext cx="1644560" cy="1981424"/>
          </a:xfrm>
          <a:prstGeom prst="rect">
            <a:avLst/>
          </a:prstGeom>
          <a:noFill/>
          <a:ln>
            <a:noFill/>
          </a:ln>
        </p:spPr>
      </p:pic>
      <p:pic>
        <p:nvPicPr>
          <p:cNvPr id="3083" name="Picture 1">
            <a:extLst>
              <a:ext uri="{FF2B5EF4-FFF2-40B4-BE49-F238E27FC236}">
                <a16:creationId xmlns:a16="http://schemas.microsoft.com/office/drawing/2014/main" id="{0C9B420A-B218-4E9B-BED4-B7E6AF97AD5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202203" y="20389676"/>
            <a:ext cx="1536221" cy="153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E58EC9B-A8EA-4479-A143-8B23823F3B2B}">
  <ds:schemaRefs>
    <ds:schemaRef ds:uri="http://purl.org/dc/elements/1.1/"/>
    <ds:schemaRef ds:uri="http://schemas.microsoft.com/office/2006/documentManagement/types"/>
    <ds:schemaRef ds:uri="http://schemas.openxmlformats.org/package/2006/metadata/core-properties"/>
    <ds:schemaRef ds:uri="http://purl.org/dc/dcmitype/"/>
    <ds:schemaRef ds:uri="5d610656-f6da-46b1-9092-422d3feedac8"/>
    <ds:schemaRef ds:uri="http://purl.org/dc/terms/"/>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A6B1D21-9451-4AB2-8565-E2336E70E3F2}">
  <ds:schemaRefs>
    <ds:schemaRef ds:uri="http://schemas.microsoft.com/sharepoint/v3/contenttype/forms"/>
  </ds:schemaRefs>
</ds:datastoreItem>
</file>

<file path=customXml/itemProps3.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11822</TotalTime>
  <Words>414</Words>
  <Application>Microsoft Office PowerPoint</Application>
  <PresentationFormat>Custom</PresentationFormat>
  <Paragraphs>44</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Hairon Martin</cp:lastModifiedBy>
  <cp:revision>69</cp:revision>
  <dcterms:created xsi:type="dcterms:W3CDTF">2012-11-19T15:27:41Z</dcterms:created>
  <dcterms:modified xsi:type="dcterms:W3CDTF">2020-04-22T21:11:15Z</dcterms:modified>
</cp:coreProperties>
</file>