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4"/>
  </p:sldMasterIdLst>
  <p:notesMasterIdLst>
    <p:notesMasterId r:id="rId34"/>
  </p:notesMasterIdLst>
  <p:handoutMasterIdLst>
    <p:handoutMasterId r:id="rId35"/>
  </p:handoutMasterIdLst>
  <p:sldIdLst>
    <p:sldId id="256" r:id="rId5"/>
    <p:sldId id="343" r:id="rId6"/>
    <p:sldId id="356" r:id="rId7"/>
    <p:sldId id="358" r:id="rId8"/>
    <p:sldId id="359" r:id="rId9"/>
    <p:sldId id="344" r:id="rId10"/>
    <p:sldId id="345" r:id="rId11"/>
    <p:sldId id="360" r:id="rId12"/>
    <p:sldId id="346" r:id="rId13"/>
    <p:sldId id="368" r:id="rId14"/>
    <p:sldId id="347" r:id="rId15"/>
    <p:sldId id="357" r:id="rId16"/>
    <p:sldId id="369" r:id="rId17"/>
    <p:sldId id="370" r:id="rId18"/>
    <p:sldId id="349" r:id="rId19"/>
    <p:sldId id="371" r:id="rId20"/>
    <p:sldId id="350" r:id="rId21"/>
    <p:sldId id="351" r:id="rId22"/>
    <p:sldId id="352" r:id="rId23"/>
    <p:sldId id="353" r:id="rId24"/>
    <p:sldId id="354" r:id="rId25"/>
    <p:sldId id="361" r:id="rId26"/>
    <p:sldId id="367" r:id="rId27"/>
    <p:sldId id="364" r:id="rId28"/>
    <p:sldId id="365" r:id="rId29"/>
    <p:sldId id="363" r:id="rId30"/>
    <p:sldId id="362" r:id="rId31"/>
    <p:sldId id="366" r:id="rId32"/>
    <p:sldId id="355" r:id="rId33"/>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1D0B8B"/>
    <a:srgbClr val="1F36E1"/>
    <a:srgbClr val="1FE11F"/>
    <a:srgbClr val="00FF00"/>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B7AE0D-082A-4055-97ED-B9FE78658EA1}" v="1" dt="2020-04-14T19:44:53.3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65" autoAdjust="0"/>
    <p:restoredTop sz="93537" autoAdjust="0"/>
  </p:normalViewPr>
  <p:slideViewPr>
    <p:cSldViewPr snapToObjects="1">
      <p:cViewPr varScale="1">
        <p:scale>
          <a:sx n="61" d="100"/>
          <a:sy n="61" d="100"/>
        </p:scale>
        <p:origin x="1386" y="34"/>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steban Huezo" userId="240553e7-6a0c-40b1-9b4d-1e799c6042cf" providerId="ADAL" clId="{4EB7AE0D-082A-4055-97ED-B9FE78658EA1}"/>
    <pc:docChg chg="modSld sldOrd">
      <pc:chgData name="Esteban Huezo" userId="240553e7-6a0c-40b1-9b4d-1e799c6042cf" providerId="ADAL" clId="{4EB7AE0D-082A-4055-97ED-B9FE78658EA1}" dt="2020-04-14T19:44:53.360" v="0"/>
      <pc:docMkLst>
        <pc:docMk/>
      </pc:docMkLst>
      <pc:sldChg chg="ord">
        <pc:chgData name="Esteban Huezo" userId="240553e7-6a0c-40b1-9b4d-1e799c6042cf" providerId="ADAL" clId="{4EB7AE0D-082A-4055-97ED-B9FE78658EA1}" dt="2020-04-14T19:44:53.360" v="0"/>
        <pc:sldMkLst>
          <pc:docMk/>
          <pc:sldMk cId="0" sldId="25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hmart\Desktop\gant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Sheet1!$B$3</c:f>
              <c:strCache>
                <c:ptCount val="1"/>
                <c:pt idx="0">
                  <c:v>Start Sprint 1 1/13/2020</c:v>
                </c:pt>
              </c:strCache>
            </c:strRef>
          </c:tx>
          <c:spPr>
            <a:noFill/>
            <a:ln>
              <a:noFill/>
            </a:ln>
            <a:effectLst/>
          </c:spPr>
          <c:invertIfNegative val="0"/>
          <c:cat>
            <c:strRef>
              <c:f>(Sheet1!$A$4:$A$7,Sheet1!$A$10:$A$14,Sheet1!$A$17:$A$20,Sheet1!$A$24:$A$28,Sheet1!$A$31:$A$34,Sheet1!$A$37:$A$41)</c:f>
              <c:strCache>
                <c:ptCount val="27"/>
                <c:pt idx="0">
                  <c:v>Setup Android Studio and System.</c:v>
                </c:pt>
                <c:pt idx="1">
                  <c:v>Gather research on the pads issues.</c:v>
                </c:pt>
                <c:pt idx="2">
                  <c:v>Start SkillCourt new website.</c:v>
                </c:pt>
                <c:pt idx="3">
                  <c:v>Research errors in the application.</c:v>
                </c:pt>
                <c:pt idx="4">
                  <c:v>Start on App User Interface.</c:v>
                </c:pt>
                <c:pt idx="5">
                  <c:v>Test if app has memory issue.</c:v>
                </c:pt>
                <c:pt idx="6">
                  <c:v>Create theme for app.</c:v>
                </c:pt>
                <c:pt idx="7">
                  <c:v>Fix network issue between pad.</c:v>
                </c:pt>
                <c:pt idx="8">
                  <c:v>Create a TCP connection.</c:v>
                </c:pt>
                <c:pt idx="9">
                  <c:v>Game pads send const message to pads</c:v>
                </c:pt>
                <c:pt idx="10">
                  <c:v>App update with correct number of pads</c:v>
                </c:pt>
                <c:pt idx="11">
                  <c:v>Game saves automatically to database</c:v>
                </c:pt>
                <c:pt idx="12">
                  <c:v>Divide game into sessions</c:v>
                </c:pt>
                <c:pt idx="13">
                  <c:v>Change UI for database</c:v>
                </c:pt>
                <c:pt idx="14">
                  <c:v>Add notes and save it to database</c:v>
                </c:pt>
                <c:pt idx="15">
                  <c:v>Add confirm ack so pads turn off</c:v>
                </c:pt>
                <c:pt idx="16">
                  <c:v>Game continue if pads lost connection</c:v>
                </c:pt>
                <c:pt idx="17">
                  <c:v>Destroy application when off</c:v>
                </c:pt>
                <c:pt idx="18">
                  <c:v>Display line graph in database</c:v>
                </c:pt>
                <c:pt idx="19">
                  <c:v>Add global on and off variable for pads</c:v>
                </c:pt>
                <c:pt idx="20">
                  <c:v>Create back to back feature</c:v>
                </c:pt>
                <c:pt idx="21">
                  <c:v>Parse data by hit for graph</c:v>
                </c:pt>
                <c:pt idx="22">
                  <c:v>Update final UI design </c:v>
                </c:pt>
                <c:pt idx="23">
                  <c:v>Fix main thread from skipping frames.</c:v>
                </c:pt>
                <c:pt idx="24">
                  <c:v>Synchronize and interrupt threads </c:v>
                </c:pt>
                <c:pt idx="25">
                  <c:v>Merge work with team mate features</c:v>
                </c:pt>
                <c:pt idx="26">
                  <c:v>Test final product</c:v>
                </c:pt>
              </c:strCache>
            </c:strRef>
          </c:cat>
          <c:val>
            <c:numRef>
              <c:f>(Sheet1!$B$4:$B$7,Sheet1!$B$10:$B$14,Sheet1!$B$17:$B$20,Sheet1!$B$24:$B$28,Sheet1!$B$31:$B$34,Sheet1!$B$37:$B$41)</c:f>
              <c:numCache>
                <c:formatCode>m/d/yyyy</c:formatCode>
                <c:ptCount val="27"/>
                <c:pt idx="0">
                  <c:v>43843</c:v>
                </c:pt>
                <c:pt idx="1">
                  <c:v>43844</c:v>
                </c:pt>
                <c:pt idx="2">
                  <c:v>43844</c:v>
                </c:pt>
                <c:pt idx="3">
                  <c:v>43847</c:v>
                </c:pt>
                <c:pt idx="4">
                  <c:v>43857</c:v>
                </c:pt>
                <c:pt idx="5">
                  <c:v>43859</c:v>
                </c:pt>
                <c:pt idx="6">
                  <c:v>43860</c:v>
                </c:pt>
                <c:pt idx="7">
                  <c:v>43865</c:v>
                </c:pt>
                <c:pt idx="8">
                  <c:v>43866</c:v>
                </c:pt>
                <c:pt idx="9">
                  <c:v>43873</c:v>
                </c:pt>
                <c:pt idx="10">
                  <c:v>43878</c:v>
                </c:pt>
                <c:pt idx="11">
                  <c:v>43875</c:v>
                </c:pt>
                <c:pt idx="12">
                  <c:v>43881</c:v>
                </c:pt>
                <c:pt idx="13">
                  <c:v>43894</c:v>
                </c:pt>
                <c:pt idx="14">
                  <c:v>43895</c:v>
                </c:pt>
                <c:pt idx="15">
                  <c:v>43894</c:v>
                </c:pt>
                <c:pt idx="16">
                  <c:v>43896</c:v>
                </c:pt>
                <c:pt idx="17">
                  <c:v>43900</c:v>
                </c:pt>
                <c:pt idx="18">
                  <c:v>43906</c:v>
                </c:pt>
                <c:pt idx="19">
                  <c:v>43906</c:v>
                </c:pt>
                <c:pt idx="20">
                  <c:v>43909</c:v>
                </c:pt>
                <c:pt idx="21">
                  <c:v>43910</c:v>
                </c:pt>
                <c:pt idx="22">
                  <c:v>43920</c:v>
                </c:pt>
                <c:pt idx="23">
                  <c:v>43921</c:v>
                </c:pt>
                <c:pt idx="24">
                  <c:v>43926</c:v>
                </c:pt>
                <c:pt idx="25">
                  <c:v>43930</c:v>
                </c:pt>
                <c:pt idx="26">
                  <c:v>43931</c:v>
                </c:pt>
              </c:numCache>
            </c:numRef>
          </c:val>
          <c:extLst>
            <c:ext xmlns:c16="http://schemas.microsoft.com/office/drawing/2014/chart" uri="{C3380CC4-5D6E-409C-BE32-E72D297353CC}">
              <c16:uniqueId val="{00000000-F4D4-4652-9EE4-47892074276E}"/>
            </c:ext>
          </c:extLst>
        </c:ser>
        <c:ser>
          <c:idx val="1"/>
          <c:order val="1"/>
          <c:tx>
            <c:strRef>
              <c:f>Sheet1!$C$3</c:f>
              <c:strCache>
                <c:ptCount val="1"/>
                <c:pt idx="0">
                  <c:v>End Sprint 1 1/24/2020</c:v>
                </c:pt>
              </c:strCache>
            </c:strRef>
          </c:tx>
          <c:spPr>
            <a:solidFill>
              <a:schemeClr val="accent2"/>
            </a:solidFill>
            <a:ln>
              <a:noFill/>
            </a:ln>
            <a:effectLst/>
          </c:spPr>
          <c:invertIfNegative val="0"/>
          <c:dPt>
            <c:idx val="4"/>
            <c:invertIfNegative val="0"/>
            <c:bubble3D val="0"/>
            <c:spPr>
              <a:solidFill>
                <a:schemeClr val="accent6"/>
              </a:solidFill>
              <a:ln>
                <a:noFill/>
              </a:ln>
              <a:effectLst/>
            </c:spPr>
            <c:extLst>
              <c:ext xmlns:c16="http://schemas.microsoft.com/office/drawing/2014/chart" uri="{C3380CC4-5D6E-409C-BE32-E72D297353CC}">
                <c16:uniqueId val="{00000002-F4D4-4652-9EE4-47892074276E}"/>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4-F4D4-4652-9EE4-47892074276E}"/>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6-F4D4-4652-9EE4-47892074276E}"/>
              </c:ext>
            </c:extLst>
          </c:dPt>
          <c:dPt>
            <c:idx val="7"/>
            <c:invertIfNegative val="0"/>
            <c:bubble3D val="0"/>
            <c:spPr>
              <a:solidFill>
                <a:schemeClr val="accent6"/>
              </a:solidFill>
              <a:ln>
                <a:noFill/>
              </a:ln>
              <a:effectLst/>
            </c:spPr>
            <c:extLst>
              <c:ext xmlns:c16="http://schemas.microsoft.com/office/drawing/2014/chart" uri="{C3380CC4-5D6E-409C-BE32-E72D297353CC}">
                <c16:uniqueId val="{00000008-F4D4-4652-9EE4-47892074276E}"/>
              </c:ext>
            </c:extLst>
          </c:dPt>
          <c:dPt>
            <c:idx val="8"/>
            <c:invertIfNegative val="0"/>
            <c:bubble3D val="0"/>
            <c:spPr>
              <a:solidFill>
                <a:schemeClr val="accent6"/>
              </a:solidFill>
              <a:ln>
                <a:noFill/>
              </a:ln>
              <a:effectLst/>
            </c:spPr>
            <c:extLst>
              <c:ext xmlns:c16="http://schemas.microsoft.com/office/drawing/2014/chart" uri="{C3380CC4-5D6E-409C-BE32-E72D297353CC}">
                <c16:uniqueId val="{0000000A-F4D4-4652-9EE4-47892074276E}"/>
              </c:ext>
            </c:extLst>
          </c:dPt>
          <c:dPt>
            <c:idx val="9"/>
            <c:invertIfNegative val="0"/>
            <c:bubble3D val="0"/>
            <c:spPr>
              <a:solidFill>
                <a:srgbClr val="7030A0"/>
              </a:solidFill>
              <a:ln>
                <a:noFill/>
              </a:ln>
              <a:effectLst/>
            </c:spPr>
            <c:extLst>
              <c:ext xmlns:c16="http://schemas.microsoft.com/office/drawing/2014/chart" uri="{C3380CC4-5D6E-409C-BE32-E72D297353CC}">
                <c16:uniqueId val="{0000000C-F4D4-4652-9EE4-47892074276E}"/>
              </c:ext>
            </c:extLst>
          </c:dPt>
          <c:dPt>
            <c:idx val="10"/>
            <c:invertIfNegative val="0"/>
            <c:bubble3D val="0"/>
            <c:spPr>
              <a:solidFill>
                <a:srgbClr val="7030A0"/>
              </a:solidFill>
              <a:ln>
                <a:noFill/>
              </a:ln>
              <a:effectLst/>
            </c:spPr>
            <c:extLst>
              <c:ext xmlns:c16="http://schemas.microsoft.com/office/drawing/2014/chart" uri="{C3380CC4-5D6E-409C-BE32-E72D297353CC}">
                <c16:uniqueId val="{0000000E-F4D4-4652-9EE4-47892074276E}"/>
              </c:ext>
            </c:extLst>
          </c:dPt>
          <c:dPt>
            <c:idx val="11"/>
            <c:invertIfNegative val="0"/>
            <c:bubble3D val="0"/>
            <c:spPr>
              <a:solidFill>
                <a:srgbClr val="7030A0"/>
              </a:solidFill>
              <a:ln>
                <a:noFill/>
              </a:ln>
              <a:effectLst/>
            </c:spPr>
            <c:extLst>
              <c:ext xmlns:c16="http://schemas.microsoft.com/office/drawing/2014/chart" uri="{C3380CC4-5D6E-409C-BE32-E72D297353CC}">
                <c16:uniqueId val="{00000010-F4D4-4652-9EE4-47892074276E}"/>
              </c:ext>
            </c:extLst>
          </c:dPt>
          <c:dPt>
            <c:idx val="12"/>
            <c:invertIfNegative val="0"/>
            <c:bubble3D val="0"/>
            <c:spPr>
              <a:solidFill>
                <a:srgbClr val="7030A0"/>
              </a:solidFill>
              <a:ln>
                <a:solidFill>
                  <a:srgbClr val="7030A0"/>
                </a:solidFill>
              </a:ln>
              <a:effectLst/>
            </c:spPr>
            <c:extLst>
              <c:ext xmlns:c16="http://schemas.microsoft.com/office/drawing/2014/chart" uri="{C3380CC4-5D6E-409C-BE32-E72D297353CC}">
                <c16:uniqueId val="{00000012-F4D4-4652-9EE4-47892074276E}"/>
              </c:ext>
            </c:extLst>
          </c:dPt>
          <c:dPt>
            <c:idx val="13"/>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14-F4D4-4652-9EE4-47892074276E}"/>
              </c:ext>
            </c:extLst>
          </c:dPt>
          <c:dPt>
            <c:idx val="14"/>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16-F4D4-4652-9EE4-47892074276E}"/>
              </c:ext>
            </c:extLst>
          </c:dPt>
          <c:dPt>
            <c:idx val="15"/>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18-F4D4-4652-9EE4-47892074276E}"/>
              </c:ext>
            </c:extLst>
          </c:dPt>
          <c:dPt>
            <c:idx val="16"/>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1A-F4D4-4652-9EE4-47892074276E}"/>
              </c:ext>
            </c:extLst>
          </c:dPt>
          <c:dPt>
            <c:idx val="17"/>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1C-F4D4-4652-9EE4-47892074276E}"/>
              </c:ext>
            </c:extLst>
          </c:dPt>
          <c:dPt>
            <c:idx val="18"/>
            <c:invertIfNegative val="0"/>
            <c:bubble3D val="0"/>
            <c:spPr>
              <a:solidFill>
                <a:srgbClr val="FF0000"/>
              </a:solidFill>
              <a:ln>
                <a:noFill/>
              </a:ln>
              <a:effectLst/>
            </c:spPr>
            <c:extLst>
              <c:ext xmlns:c16="http://schemas.microsoft.com/office/drawing/2014/chart" uri="{C3380CC4-5D6E-409C-BE32-E72D297353CC}">
                <c16:uniqueId val="{0000001E-F4D4-4652-9EE4-47892074276E}"/>
              </c:ext>
            </c:extLst>
          </c:dPt>
          <c:dPt>
            <c:idx val="19"/>
            <c:invertIfNegative val="0"/>
            <c:bubble3D val="0"/>
            <c:spPr>
              <a:solidFill>
                <a:srgbClr val="FF0000"/>
              </a:solidFill>
              <a:ln>
                <a:noFill/>
              </a:ln>
              <a:effectLst/>
            </c:spPr>
            <c:extLst>
              <c:ext xmlns:c16="http://schemas.microsoft.com/office/drawing/2014/chart" uri="{C3380CC4-5D6E-409C-BE32-E72D297353CC}">
                <c16:uniqueId val="{00000020-F4D4-4652-9EE4-47892074276E}"/>
              </c:ext>
            </c:extLst>
          </c:dPt>
          <c:dPt>
            <c:idx val="20"/>
            <c:invertIfNegative val="0"/>
            <c:bubble3D val="0"/>
            <c:spPr>
              <a:solidFill>
                <a:srgbClr val="FF0000"/>
              </a:solidFill>
              <a:ln>
                <a:noFill/>
              </a:ln>
              <a:effectLst/>
            </c:spPr>
            <c:extLst>
              <c:ext xmlns:c16="http://schemas.microsoft.com/office/drawing/2014/chart" uri="{C3380CC4-5D6E-409C-BE32-E72D297353CC}">
                <c16:uniqueId val="{00000022-F4D4-4652-9EE4-47892074276E}"/>
              </c:ext>
            </c:extLst>
          </c:dPt>
          <c:dPt>
            <c:idx val="21"/>
            <c:invertIfNegative val="0"/>
            <c:bubble3D val="0"/>
            <c:spPr>
              <a:solidFill>
                <a:srgbClr val="FF0000"/>
              </a:solidFill>
              <a:ln>
                <a:noFill/>
              </a:ln>
              <a:effectLst/>
            </c:spPr>
            <c:extLst>
              <c:ext xmlns:c16="http://schemas.microsoft.com/office/drawing/2014/chart" uri="{C3380CC4-5D6E-409C-BE32-E72D297353CC}">
                <c16:uniqueId val="{00000024-F4D4-4652-9EE4-47892074276E}"/>
              </c:ext>
            </c:extLst>
          </c:dPt>
          <c:dPt>
            <c:idx val="22"/>
            <c:invertIfNegative val="0"/>
            <c:bubble3D val="0"/>
            <c:spPr>
              <a:solidFill>
                <a:srgbClr val="FFFF00"/>
              </a:solidFill>
              <a:ln>
                <a:noFill/>
              </a:ln>
              <a:effectLst/>
            </c:spPr>
            <c:extLst>
              <c:ext xmlns:c16="http://schemas.microsoft.com/office/drawing/2014/chart" uri="{C3380CC4-5D6E-409C-BE32-E72D297353CC}">
                <c16:uniqueId val="{00000026-F4D4-4652-9EE4-47892074276E}"/>
              </c:ext>
            </c:extLst>
          </c:dPt>
          <c:dPt>
            <c:idx val="23"/>
            <c:invertIfNegative val="0"/>
            <c:bubble3D val="0"/>
            <c:spPr>
              <a:solidFill>
                <a:srgbClr val="FFFF00"/>
              </a:solidFill>
              <a:ln>
                <a:noFill/>
              </a:ln>
              <a:effectLst/>
            </c:spPr>
            <c:extLst>
              <c:ext xmlns:c16="http://schemas.microsoft.com/office/drawing/2014/chart" uri="{C3380CC4-5D6E-409C-BE32-E72D297353CC}">
                <c16:uniqueId val="{00000028-F4D4-4652-9EE4-47892074276E}"/>
              </c:ext>
            </c:extLst>
          </c:dPt>
          <c:dPt>
            <c:idx val="24"/>
            <c:invertIfNegative val="0"/>
            <c:bubble3D val="0"/>
            <c:spPr>
              <a:solidFill>
                <a:srgbClr val="FFFF00"/>
              </a:solidFill>
              <a:ln>
                <a:noFill/>
              </a:ln>
              <a:effectLst/>
            </c:spPr>
            <c:extLst>
              <c:ext xmlns:c16="http://schemas.microsoft.com/office/drawing/2014/chart" uri="{C3380CC4-5D6E-409C-BE32-E72D297353CC}">
                <c16:uniqueId val="{0000002A-F4D4-4652-9EE4-47892074276E}"/>
              </c:ext>
            </c:extLst>
          </c:dPt>
          <c:dPt>
            <c:idx val="25"/>
            <c:invertIfNegative val="0"/>
            <c:bubble3D val="0"/>
            <c:spPr>
              <a:solidFill>
                <a:srgbClr val="FFFF00"/>
              </a:solidFill>
              <a:ln>
                <a:noFill/>
              </a:ln>
              <a:effectLst/>
            </c:spPr>
            <c:extLst>
              <c:ext xmlns:c16="http://schemas.microsoft.com/office/drawing/2014/chart" uri="{C3380CC4-5D6E-409C-BE32-E72D297353CC}">
                <c16:uniqueId val="{0000002C-F4D4-4652-9EE4-47892074276E}"/>
              </c:ext>
            </c:extLst>
          </c:dPt>
          <c:dPt>
            <c:idx val="26"/>
            <c:invertIfNegative val="0"/>
            <c:bubble3D val="0"/>
            <c:spPr>
              <a:solidFill>
                <a:srgbClr val="FFFF00"/>
              </a:solidFill>
              <a:ln>
                <a:noFill/>
              </a:ln>
              <a:effectLst/>
            </c:spPr>
            <c:extLst>
              <c:ext xmlns:c16="http://schemas.microsoft.com/office/drawing/2014/chart" uri="{C3380CC4-5D6E-409C-BE32-E72D297353CC}">
                <c16:uniqueId val="{0000002E-F4D4-4652-9EE4-47892074276E}"/>
              </c:ext>
            </c:extLst>
          </c:dPt>
          <c:cat>
            <c:strRef>
              <c:f>(Sheet1!$A$4:$A$7,Sheet1!$A$10:$A$14,Sheet1!$A$17:$A$20,Sheet1!$A$24:$A$28,Sheet1!$A$31:$A$34,Sheet1!$A$37:$A$41)</c:f>
              <c:strCache>
                <c:ptCount val="27"/>
                <c:pt idx="0">
                  <c:v>Setup Android Studio and System.</c:v>
                </c:pt>
                <c:pt idx="1">
                  <c:v>Gather research on the pads issues.</c:v>
                </c:pt>
                <c:pt idx="2">
                  <c:v>Start SkillCourt new website.</c:v>
                </c:pt>
                <c:pt idx="3">
                  <c:v>Research errors in the application.</c:v>
                </c:pt>
                <c:pt idx="4">
                  <c:v>Start on App User Interface.</c:v>
                </c:pt>
                <c:pt idx="5">
                  <c:v>Test if app has memory issue.</c:v>
                </c:pt>
                <c:pt idx="6">
                  <c:v>Create theme for app.</c:v>
                </c:pt>
                <c:pt idx="7">
                  <c:v>Fix network issue between pad.</c:v>
                </c:pt>
                <c:pt idx="8">
                  <c:v>Create a TCP connection.</c:v>
                </c:pt>
                <c:pt idx="9">
                  <c:v>Game pads send const message to pads</c:v>
                </c:pt>
                <c:pt idx="10">
                  <c:v>App update with correct number of pads</c:v>
                </c:pt>
                <c:pt idx="11">
                  <c:v>Game saves automatically to database</c:v>
                </c:pt>
                <c:pt idx="12">
                  <c:v>Divide game into sessions</c:v>
                </c:pt>
                <c:pt idx="13">
                  <c:v>Change UI for database</c:v>
                </c:pt>
                <c:pt idx="14">
                  <c:v>Add notes and save it to database</c:v>
                </c:pt>
                <c:pt idx="15">
                  <c:v>Add confirm ack so pads turn off</c:v>
                </c:pt>
                <c:pt idx="16">
                  <c:v>Game continue if pads lost connection</c:v>
                </c:pt>
                <c:pt idx="17">
                  <c:v>Destroy application when off</c:v>
                </c:pt>
                <c:pt idx="18">
                  <c:v>Display line graph in database</c:v>
                </c:pt>
                <c:pt idx="19">
                  <c:v>Add global on and off variable for pads</c:v>
                </c:pt>
                <c:pt idx="20">
                  <c:v>Create back to back feature</c:v>
                </c:pt>
                <c:pt idx="21">
                  <c:v>Parse data by hit for graph</c:v>
                </c:pt>
                <c:pt idx="22">
                  <c:v>Update final UI design </c:v>
                </c:pt>
                <c:pt idx="23">
                  <c:v>Fix main thread from skipping frames.</c:v>
                </c:pt>
                <c:pt idx="24">
                  <c:v>Synchronize and interrupt threads </c:v>
                </c:pt>
                <c:pt idx="25">
                  <c:v>Merge work with team mate features</c:v>
                </c:pt>
                <c:pt idx="26">
                  <c:v>Test final product</c:v>
                </c:pt>
              </c:strCache>
            </c:strRef>
          </c:cat>
          <c:val>
            <c:numRef>
              <c:f>(Sheet1!$C$4:$C$7,Sheet1!$C$10:$C$14,Sheet1!$C$17:$C$20,Sheet1!$C$24:$C$28,Sheet1!$C$31:$C$34,Sheet1!$C$37:$C$41)</c:f>
              <c:numCache>
                <c:formatCode>General</c:formatCode>
                <c:ptCount val="27"/>
                <c:pt idx="0">
                  <c:v>3</c:v>
                </c:pt>
                <c:pt idx="1">
                  <c:v>8</c:v>
                </c:pt>
                <c:pt idx="2">
                  <c:v>10</c:v>
                </c:pt>
                <c:pt idx="3">
                  <c:v>9</c:v>
                </c:pt>
                <c:pt idx="4">
                  <c:v>10</c:v>
                </c:pt>
                <c:pt idx="5">
                  <c:v>4</c:v>
                </c:pt>
                <c:pt idx="6">
                  <c:v>8</c:v>
                </c:pt>
                <c:pt idx="7">
                  <c:v>7</c:v>
                </c:pt>
                <c:pt idx="8">
                  <c:v>4</c:v>
                </c:pt>
                <c:pt idx="9">
                  <c:v>6</c:v>
                </c:pt>
                <c:pt idx="10">
                  <c:v>5</c:v>
                </c:pt>
                <c:pt idx="11">
                  <c:v>9</c:v>
                </c:pt>
                <c:pt idx="12">
                  <c:v>3</c:v>
                </c:pt>
                <c:pt idx="13">
                  <c:v>8</c:v>
                </c:pt>
                <c:pt idx="14">
                  <c:v>10</c:v>
                </c:pt>
                <c:pt idx="15">
                  <c:v>8</c:v>
                </c:pt>
                <c:pt idx="16">
                  <c:v>6</c:v>
                </c:pt>
                <c:pt idx="17">
                  <c:v>5</c:v>
                </c:pt>
                <c:pt idx="18">
                  <c:v>5</c:v>
                </c:pt>
                <c:pt idx="19">
                  <c:v>12</c:v>
                </c:pt>
                <c:pt idx="20">
                  <c:v>10</c:v>
                </c:pt>
                <c:pt idx="21">
                  <c:v>5</c:v>
                </c:pt>
                <c:pt idx="22">
                  <c:v>7</c:v>
                </c:pt>
                <c:pt idx="23">
                  <c:v>4</c:v>
                </c:pt>
                <c:pt idx="24">
                  <c:v>9</c:v>
                </c:pt>
                <c:pt idx="25">
                  <c:v>2</c:v>
                </c:pt>
                <c:pt idx="26">
                  <c:v>3</c:v>
                </c:pt>
              </c:numCache>
            </c:numRef>
          </c:val>
          <c:extLst>
            <c:ext xmlns:c16="http://schemas.microsoft.com/office/drawing/2014/chart" uri="{C3380CC4-5D6E-409C-BE32-E72D297353CC}">
              <c16:uniqueId val="{0000002F-F4D4-4652-9EE4-47892074276E}"/>
            </c:ext>
          </c:extLst>
        </c:ser>
        <c:dLbls>
          <c:showLegendKey val="0"/>
          <c:showVal val="0"/>
          <c:showCatName val="0"/>
          <c:showSerName val="0"/>
          <c:showPercent val="0"/>
          <c:showBubbleSize val="0"/>
        </c:dLbls>
        <c:gapWidth val="150"/>
        <c:overlap val="100"/>
        <c:axId val="402029039"/>
        <c:axId val="403984255"/>
      </c:barChart>
      <c:catAx>
        <c:axId val="40202903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403984255"/>
        <c:crosses val="autoZero"/>
        <c:auto val="1"/>
        <c:lblAlgn val="ctr"/>
        <c:lblOffset val="100"/>
        <c:noMultiLvlLbl val="0"/>
      </c:catAx>
      <c:valAx>
        <c:axId val="403984255"/>
        <c:scaling>
          <c:orientation val="minMax"/>
          <c:max val="43934"/>
          <c:min val="43843"/>
        </c:scaling>
        <c:delete val="0"/>
        <c:axPos val="t"/>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402029039"/>
        <c:crosses val="autoZero"/>
        <c:crossBetween val="between"/>
        <c:majorUnit val="7"/>
        <c:min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a:outerShdw blurRad="50800" dist="38100" dir="2700000" algn="tl" rotWithShape="0">
        <a:prstClr val="black">
          <a:alpha val="40000"/>
        </a:prstClr>
      </a:outerShdw>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1101490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555900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2346827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3882463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20</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22</a:t>
            </a:fld>
            <a:endParaRPr lang="en-US" altLang="en-US"/>
          </a:p>
        </p:txBody>
      </p:sp>
    </p:spTree>
    <p:extLst>
      <p:ext uri="{BB962C8B-B14F-4D97-AF65-F5344CB8AC3E}">
        <p14:creationId xmlns:p14="http://schemas.microsoft.com/office/powerpoint/2010/main" val="4029417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23</a:t>
            </a:fld>
            <a:endParaRPr lang="en-US" altLang="en-US"/>
          </a:p>
        </p:txBody>
      </p:sp>
    </p:spTree>
    <p:extLst>
      <p:ext uri="{BB962C8B-B14F-4D97-AF65-F5344CB8AC3E}">
        <p14:creationId xmlns:p14="http://schemas.microsoft.com/office/powerpoint/2010/main" val="3402111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24</a:t>
            </a:fld>
            <a:endParaRPr lang="en-US" altLang="en-US"/>
          </a:p>
        </p:txBody>
      </p:sp>
    </p:spTree>
    <p:extLst>
      <p:ext uri="{BB962C8B-B14F-4D97-AF65-F5344CB8AC3E}">
        <p14:creationId xmlns:p14="http://schemas.microsoft.com/office/powerpoint/2010/main" val="4182822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25</a:t>
            </a:fld>
            <a:endParaRPr lang="en-US" altLang="en-US"/>
          </a:p>
        </p:txBody>
      </p:sp>
    </p:spTree>
    <p:extLst>
      <p:ext uri="{BB962C8B-B14F-4D97-AF65-F5344CB8AC3E}">
        <p14:creationId xmlns:p14="http://schemas.microsoft.com/office/powerpoint/2010/main" val="13180567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26</a:t>
            </a:fld>
            <a:endParaRPr lang="en-US" altLang="en-US"/>
          </a:p>
        </p:txBody>
      </p:sp>
    </p:spTree>
    <p:extLst>
      <p:ext uri="{BB962C8B-B14F-4D97-AF65-F5344CB8AC3E}">
        <p14:creationId xmlns:p14="http://schemas.microsoft.com/office/powerpoint/2010/main" val="2130454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27</a:t>
            </a:fld>
            <a:endParaRPr lang="en-US" altLang="en-US"/>
          </a:p>
        </p:txBody>
      </p:sp>
    </p:spTree>
    <p:extLst>
      <p:ext uri="{BB962C8B-B14F-4D97-AF65-F5344CB8AC3E}">
        <p14:creationId xmlns:p14="http://schemas.microsoft.com/office/powerpoint/2010/main" val="1144229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28</a:t>
            </a:fld>
            <a:endParaRPr lang="en-US" altLang="en-US"/>
          </a:p>
        </p:txBody>
      </p:sp>
    </p:spTree>
    <p:extLst>
      <p:ext uri="{BB962C8B-B14F-4D97-AF65-F5344CB8AC3E}">
        <p14:creationId xmlns:p14="http://schemas.microsoft.com/office/powerpoint/2010/main" val="38466028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29</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1708057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260559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3373548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1744671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955595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4/24/2020</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4/24/2020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4/24/2020</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4/24/2020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4/24/2020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4/24/2020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4/24/2020</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4/24/2020</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4/24/2020</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4/24/2020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4/24/2020</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3" name="Subtitle 2"/>
          <p:cNvSpPr>
            <a:spLocks noGrp="1"/>
          </p:cNvSpPr>
          <p:nvPr>
            <p:ph type="subTitle" idx="1"/>
          </p:nvPr>
        </p:nvSpPr>
        <p:spPr>
          <a:xfrm>
            <a:off x="228600" y="5643562"/>
            <a:ext cx="8686800" cy="1219200"/>
          </a:xfrm>
        </p:spPr>
        <p:txBody>
          <a:bodyPr/>
          <a:lstStyle/>
          <a:p>
            <a:pPr algn="l" eaLnBrk="1" hangingPunct="1"/>
            <a:r>
              <a:rPr lang="en-US" altLang="en-US" dirty="0">
                <a:solidFill>
                  <a:schemeClr val="tx2">
                    <a:lumMod val="50000"/>
                  </a:schemeClr>
                </a:solidFill>
                <a:ea typeface="ＭＳ Ｐゴシック" pitchFamily="34" charset="-128"/>
              </a:rPr>
              <a:t>     April 27, 2020</a:t>
            </a:r>
          </a:p>
        </p:txBody>
      </p:sp>
      <p:sp>
        <p:nvSpPr>
          <p:cNvPr id="4" name="Title 1"/>
          <p:cNvSpPr txBox="1">
            <a:spLocks/>
          </p:cNvSpPr>
          <p:nvPr/>
        </p:nvSpPr>
        <p:spPr bwMode="auto">
          <a:xfrm>
            <a:off x="228600" y="346824"/>
            <a:ext cx="86868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2800" dirty="0">
                <a:ln w="0"/>
                <a:effectLst>
                  <a:outerShdw blurRad="50800" dist="38100" dir="2700000" algn="tl" rotWithShape="0">
                    <a:prstClr val="black">
                      <a:alpha val="40000"/>
                    </a:prstClr>
                  </a:outerShdw>
                </a:effectLst>
                <a:ea typeface="ＭＳ Ｐゴシック" pitchFamily="34" charset="-128"/>
              </a:rPr>
              <a:t>VIP/Senior Project Final Presentation</a:t>
            </a:r>
            <a:br>
              <a:rPr lang="en-US" altLang="en-US" sz="2800" dirty="0">
                <a:ln w="0"/>
                <a:effectLst>
                  <a:outerShdw blurRad="50800" dist="38100" dir="2700000" algn="tl" rotWithShape="0">
                    <a:prstClr val="black">
                      <a:alpha val="40000"/>
                    </a:prstClr>
                  </a:outerShdw>
                </a:effectLst>
                <a:ea typeface="ＭＳ Ｐゴシック" pitchFamily="34" charset="-128"/>
              </a:rPr>
            </a:br>
            <a:r>
              <a:rPr lang="en-US" altLang="en-US" sz="2800" dirty="0">
                <a:ln w="0"/>
                <a:effectLst>
                  <a:outerShdw blurRad="50800" dist="38100" dir="2700000" algn="tl" rotWithShape="0">
                    <a:prstClr val="black">
                      <a:alpha val="40000"/>
                    </a:prstClr>
                  </a:outerShdw>
                </a:effectLst>
                <a:ea typeface="ＭＳ Ｐゴシック" pitchFamily="34" charset="-128"/>
              </a:rPr>
              <a:t>Spring 2020</a:t>
            </a:r>
          </a:p>
        </p:txBody>
      </p:sp>
      <p:sp>
        <p:nvSpPr>
          <p:cNvPr id="2" name="TextBox 1">
            <a:extLst>
              <a:ext uri="{FF2B5EF4-FFF2-40B4-BE49-F238E27FC236}">
                <a16:creationId xmlns:a16="http://schemas.microsoft.com/office/drawing/2014/main" id="{79B28B86-E4F4-4BCF-8C73-B79DCEBD698F}"/>
              </a:ext>
            </a:extLst>
          </p:cNvPr>
          <p:cNvSpPr txBox="1"/>
          <p:nvPr/>
        </p:nvSpPr>
        <p:spPr>
          <a:xfrm>
            <a:off x="2114550" y="1320697"/>
            <a:ext cx="4914900" cy="707886"/>
          </a:xfrm>
          <a:prstGeom prst="rect">
            <a:avLst/>
          </a:prstGeom>
          <a:noFill/>
        </p:spPr>
        <p:txBody>
          <a:bodyPr wrap="square" rtlCol="0">
            <a:spAutoFit/>
          </a:bodyPr>
          <a:lstStyle/>
          <a:p>
            <a:r>
              <a:rPr lang="en-US" altLang="en-US" sz="4000" dirty="0">
                <a:ln w="0"/>
                <a:solidFill>
                  <a:srgbClr val="1D0B8B"/>
                </a:solidFill>
                <a:effectLst>
                  <a:outerShdw blurRad="38100" dist="19050" dir="2700000" algn="tl" rotWithShape="0">
                    <a:schemeClr val="dk1">
                      <a:alpha val="40000"/>
                    </a:schemeClr>
                  </a:outerShdw>
                </a:effectLst>
              </a:rPr>
              <a:t>SKILLCOURT v12.0</a:t>
            </a:r>
            <a:endParaRPr lang="en-US" sz="4000" dirty="0">
              <a:ln w="0"/>
              <a:solidFill>
                <a:srgbClr val="1D0B8B"/>
              </a:solidFill>
              <a:effectLst>
                <a:outerShdw blurRad="38100" dist="19050" dir="2700000" algn="tl" rotWithShape="0">
                  <a:schemeClr val="dk1">
                    <a:alpha val="40000"/>
                  </a:schemeClr>
                </a:outerShdw>
              </a:effectLst>
            </a:endParaRPr>
          </a:p>
        </p:txBody>
      </p:sp>
      <p:sp>
        <p:nvSpPr>
          <p:cNvPr id="3" name="TextBox 2">
            <a:extLst>
              <a:ext uri="{FF2B5EF4-FFF2-40B4-BE49-F238E27FC236}">
                <a16:creationId xmlns:a16="http://schemas.microsoft.com/office/drawing/2014/main" id="{21BD8D67-08E1-4843-A84C-A03A81DFCDE2}"/>
              </a:ext>
            </a:extLst>
          </p:cNvPr>
          <p:cNvSpPr txBox="1"/>
          <p:nvPr/>
        </p:nvSpPr>
        <p:spPr>
          <a:xfrm>
            <a:off x="533400" y="3759368"/>
            <a:ext cx="7086600" cy="1200329"/>
          </a:xfrm>
          <a:prstGeom prst="rect">
            <a:avLst/>
          </a:prstGeom>
          <a:noFill/>
        </p:spPr>
        <p:txBody>
          <a:bodyPr wrap="square" rtlCol="0">
            <a:spAutoFit/>
          </a:bodyPr>
          <a:lstStyle/>
          <a:p>
            <a:r>
              <a:rPr lang="en-US" altLang="en-US" sz="2400" dirty="0">
                <a:ln w="0"/>
                <a:solidFill>
                  <a:srgbClr val="001D4D"/>
                </a:solidFill>
                <a:effectLst>
                  <a:outerShdw blurRad="38100" dist="25400" dir="5400000" algn="ctr" rotWithShape="0">
                    <a:srgbClr val="6E747A">
                      <a:alpha val="43000"/>
                    </a:srgbClr>
                  </a:outerShdw>
                </a:effectLst>
              </a:rPr>
              <a:t>Team Members: Hairon Martin, </a:t>
            </a:r>
            <a:r>
              <a:rPr lang="en-US" altLang="en-US" sz="2400" dirty="0" err="1">
                <a:ln w="0"/>
                <a:solidFill>
                  <a:srgbClr val="001D4D"/>
                </a:solidFill>
                <a:effectLst>
                  <a:outerShdw blurRad="38100" dist="25400" dir="5400000" algn="ctr" rotWithShape="0">
                    <a:srgbClr val="6E747A">
                      <a:alpha val="43000"/>
                    </a:srgbClr>
                  </a:outerShdw>
                </a:effectLst>
              </a:rPr>
              <a:t>Yasmani</a:t>
            </a:r>
            <a:r>
              <a:rPr lang="en-US" altLang="en-US" sz="2400" dirty="0">
                <a:ln w="0"/>
                <a:solidFill>
                  <a:srgbClr val="001D4D"/>
                </a:solidFill>
                <a:effectLst>
                  <a:outerShdw blurRad="38100" dist="25400" dir="5400000" algn="ctr" rotWithShape="0">
                    <a:srgbClr val="6E747A">
                      <a:alpha val="43000"/>
                    </a:srgbClr>
                  </a:outerShdw>
                </a:effectLst>
              </a:rPr>
              <a:t> </a:t>
            </a:r>
            <a:r>
              <a:rPr lang="en-US" altLang="en-US" sz="2400" dirty="0" err="1">
                <a:ln w="0"/>
                <a:solidFill>
                  <a:srgbClr val="001D4D"/>
                </a:solidFill>
                <a:effectLst>
                  <a:outerShdw blurRad="38100" dist="25400" dir="5400000" algn="ctr" rotWithShape="0">
                    <a:srgbClr val="6E747A">
                      <a:alpha val="43000"/>
                    </a:srgbClr>
                  </a:outerShdw>
                </a:effectLst>
              </a:rPr>
              <a:t>Subirat</a:t>
            </a:r>
            <a:r>
              <a:rPr lang="en-US" altLang="en-US" sz="2400" dirty="0">
                <a:ln w="0"/>
                <a:solidFill>
                  <a:srgbClr val="001D4D"/>
                </a:solidFill>
                <a:effectLst>
                  <a:outerShdw blurRad="38100" dist="25400" dir="5400000" algn="ctr" rotWithShape="0">
                    <a:srgbClr val="6E747A">
                      <a:alpha val="43000"/>
                    </a:srgbClr>
                  </a:outerShdw>
                </a:effectLst>
              </a:rPr>
              <a:t> </a:t>
            </a:r>
            <a:br>
              <a:rPr lang="en-US" altLang="en-US" sz="2400" dirty="0">
                <a:ln w="0"/>
                <a:solidFill>
                  <a:srgbClr val="001D4D"/>
                </a:solidFill>
                <a:effectLst>
                  <a:outerShdw blurRad="38100" dist="25400" dir="5400000" algn="ctr" rotWithShape="0">
                    <a:srgbClr val="6E747A">
                      <a:alpha val="43000"/>
                    </a:srgbClr>
                  </a:outerShdw>
                </a:effectLst>
              </a:rPr>
            </a:br>
            <a:r>
              <a:rPr lang="en-US" altLang="en-US" sz="2400" dirty="0">
                <a:ln w="0"/>
                <a:solidFill>
                  <a:srgbClr val="001D4D"/>
                </a:solidFill>
                <a:effectLst>
                  <a:outerShdw blurRad="38100" dist="25400" dir="5400000" algn="ctr" rotWithShape="0">
                    <a:srgbClr val="6E747A">
                      <a:alpha val="43000"/>
                    </a:srgbClr>
                  </a:outerShdw>
                </a:effectLst>
              </a:rPr>
              <a:t>Product Owner: </a:t>
            </a:r>
            <a:r>
              <a:rPr lang="en-US" altLang="en-US" sz="2400" dirty="0" err="1">
                <a:ln w="0"/>
                <a:solidFill>
                  <a:srgbClr val="001D4D"/>
                </a:solidFill>
                <a:effectLst>
                  <a:outerShdw blurRad="38100" dist="25400" dir="5400000" algn="ctr" rotWithShape="0">
                    <a:srgbClr val="6E747A">
                      <a:alpha val="43000"/>
                    </a:srgbClr>
                  </a:outerShdw>
                </a:effectLst>
              </a:rPr>
              <a:t>Guðmundur</a:t>
            </a:r>
            <a:r>
              <a:rPr lang="en-US" altLang="en-US" sz="2400" dirty="0">
                <a:ln w="0"/>
                <a:solidFill>
                  <a:srgbClr val="001D4D"/>
                </a:solidFill>
                <a:effectLst>
                  <a:outerShdw blurRad="38100" dist="25400" dir="5400000" algn="ctr" rotWithShape="0">
                    <a:srgbClr val="6E747A">
                      <a:alpha val="43000"/>
                    </a:srgbClr>
                  </a:outerShdw>
                </a:effectLst>
              </a:rPr>
              <a:t> </a:t>
            </a:r>
            <a:r>
              <a:rPr lang="en-US" altLang="en-US" sz="2400" dirty="0" err="1">
                <a:ln w="0"/>
                <a:solidFill>
                  <a:srgbClr val="001D4D"/>
                </a:solidFill>
                <a:effectLst>
                  <a:outerShdw blurRad="38100" dist="25400" dir="5400000" algn="ctr" rotWithShape="0">
                    <a:srgbClr val="6E747A">
                      <a:alpha val="43000"/>
                    </a:srgbClr>
                  </a:outerShdw>
                </a:effectLst>
              </a:rPr>
              <a:t>Traustason</a:t>
            </a:r>
            <a:r>
              <a:rPr lang="en-US" altLang="en-US" sz="2400" dirty="0">
                <a:ln w="0"/>
                <a:solidFill>
                  <a:srgbClr val="001D4D"/>
                </a:solidFill>
                <a:effectLst>
                  <a:outerShdw blurRad="38100" dist="25400" dir="5400000" algn="ctr" rotWithShape="0">
                    <a:srgbClr val="6E747A">
                      <a:alpha val="43000"/>
                    </a:srgbClr>
                  </a:outerShdw>
                </a:effectLst>
              </a:rPr>
              <a:t> </a:t>
            </a:r>
            <a:br>
              <a:rPr lang="en-US" altLang="en-US" sz="2400" dirty="0">
                <a:ln w="0"/>
                <a:solidFill>
                  <a:srgbClr val="001D4D"/>
                </a:solidFill>
                <a:effectLst>
                  <a:outerShdw blurRad="38100" dist="25400" dir="5400000" algn="ctr" rotWithShape="0">
                    <a:srgbClr val="6E747A">
                      <a:alpha val="43000"/>
                    </a:srgbClr>
                  </a:outerShdw>
                </a:effectLst>
              </a:rPr>
            </a:br>
            <a:r>
              <a:rPr lang="en-US" altLang="en-US" sz="2400" dirty="0">
                <a:ln w="0"/>
                <a:solidFill>
                  <a:srgbClr val="001D4D"/>
                </a:solidFill>
                <a:effectLst>
                  <a:outerShdw blurRad="38100" dist="25400" dir="5400000" algn="ctr" rotWithShape="0">
                    <a:srgbClr val="6E747A">
                      <a:alpha val="43000"/>
                    </a:srgbClr>
                  </a:outerShdw>
                </a:effectLst>
              </a:rPr>
              <a:t>Professor: Masoud </a:t>
            </a:r>
            <a:r>
              <a:rPr lang="en-US" altLang="en-US" sz="2400" dirty="0" err="1">
                <a:ln w="0"/>
                <a:solidFill>
                  <a:srgbClr val="001D4D"/>
                </a:solidFill>
                <a:effectLst>
                  <a:outerShdw blurRad="38100" dist="25400" dir="5400000" algn="ctr" rotWithShape="0">
                    <a:srgbClr val="6E747A">
                      <a:alpha val="43000"/>
                    </a:srgbClr>
                  </a:outerShdw>
                </a:effectLst>
              </a:rPr>
              <a:t>Sadjadi</a:t>
            </a:r>
            <a:endParaRPr lang="en-US" sz="2400" dirty="0">
              <a:ln w="0"/>
              <a:solidFill>
                <a:srgbClr val="001D4D"/>
              </a:solidFill>
              <a:effectLst>
                <a:outerShdw blurRad="38100" dist="25400" dir="5400000" algn="ctr" rotWithShape="0">
                  <a:srgbClr val="6E747A">
                    <a:alpha val="43000"/>
                  </a:srgbClr>
                </a:outerShdw>
              </a:effectLst>
            </a:endParaRPr>
          </a:p>
        </p:txBody>
      </p:sp>
      <p:sp>
        <p:nvSpPr>
          <p:cNvPr id="5" name="TextBox 4">
            <a:extLst>
              <a:ext uri="{FF2B5EF4-FFF2-40B4-BE49-F238E27FC236}">
                <a16:creationId xmlns:a16="http://schemas.microsoft.com/office/drawing/2014/main" id="{C67746F4-B666-4B4B-A0AF-20686736A6CC}"/>
              </a:ext>
            </a:extLst>
          </p:cNvPr>
          <p:cNvSpPr txBox="1"/>
          <p:nvPr/>
        </p:nvSpPr>
        <p:spPr>
          <a:xfrm>
            <a:off x="1447800" y="5065219"/>
            <a:ext cx="6019800" cy="646331"/>
          </a:xfrm>
          <a:prstGeom prst="rect">
            <a:avLst/>
          </a:prstGeom>
          <a:noFill/>
        </p:spPr>
        <p:txBody>
          <a:bodyPr wrap="square" rtlCol="0">
            <a:spAutoFit/>
          </a:bodyPr>
          <a:lstStyle/>
          <a:p>
            <a:pPr algn="ctr"/>
            <a:r>
              <a:rPr lang="en-US" altLang="en-US" dirty="0">
                <a:solidFill>
                  <a:srgbClr val="001D4D"/>
                </a:solidFill>
              </a:rPr>
              <a:t>School of Computing and Information Sciences</a:t>
            </a:r>
            <a:br>
              <a:rPr lang="en-US" altLang="en-US" dirty="0">
                <a:solidFill>
                  <a:srgbClr val="001D4D"/>
                </a:solidFill>
              </a:rPr>
            </a:br>
            <a:r>
              <a:rPr lang="en-US" altLang="en-US" dirty="0">
                <a:solidFill>
                  <a:srgbClr val="001D4D"/>
                </a:solidFill>
              </a:rPr>
              <a:t>Florida International University</a:t>
            </a:r>
            <a:endParaRPr lang="en-US" dirty="0">
              <a:solidFill>
                <a:srgbClr val="001D4D"/>
              </a:solidFill>
            </a:endParaRPr>
          </a:p>
        </p:txBody>
      </p:sp>
      <p:pic>
        <p:nvPicPr>
          <p:cNvPr id="10" name="image12.png">
            <a:extLst>
              <a:ext uri="{FF2B5EF4-FFF2-40B4-BE49-F238E27FC236}">
                <a16:creationId xmlns:a16="http://schemas.microsoft.com/office/drawing/2014/main" id="{64C53375-3DEA-47FB-8DCD-C9380646A0EC}"/>
              </a:ext>
            </a:extLst>
          </p:cNvPr>
          <p:cNvPicPr/>
          <p:nvPr/>
        </p:nvPicPr>
        <p:blipFill>
          <a:blip r:embed="rId3"/>
          <a:srcRect/>
          <a:stretch>
            <a:fillRect/>
          </a:stretch>
        </p:blipFill>
        <p:spPr>
          <a:xfrm>
            <a:off x="3733800" y="2036771"/>
            <a:ext cx="1447800" cy="16208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advTm="6239"/>
    </mc:Choice>
    <mc:Fallback xmlns="">
      <p:transition spd="slow" advTm="623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899821-860A-4B2A-8EFD-1F6F6BB4A47E}"/>
              </a:ext>
            </a:extLst>
          </p:cNvPr>
          <p:cNvSpPr>
            <a:spLocks noGrp="1"/>
          </p:cNvSpPr>
          <p:nvPr>
            <p:ph type="title"/>
          </p:nvPr>
        </p:nvSpPr>
        <p:spPr>
          <a:xfrm>
            <a:off x="533400" y="607024"/>
            <a:ext cx="4419600" cy="604451"/>
          </a:xfrm>
        </p:spPr>
        <p:txBody>
          <a:bodyPr/>
          <a:lstStyle/>
          <a:p>
            <a:br>
              <a:rPr lang="en-US" sz="3600" dirty="0">
                <a:ln w="0"/>
                <a:effectLst>
                  <a:outerShdw blurRad="50800" dist="38100" dir="2700000" algn="tl" rotWithShape="0">
                    <a:prstClr val="black">
                      <a:alpha val="40000"/>
                    </a:prstClr>
                  </a:outerShdw>
                </a:effectLst>
              </a:rPr>
            </a:br>
            <a:r>
              <a:rPr lang="en-US" sz="3600" dirty="0" err="1">
                <a:ln w="0"/>
                <a:effectLst>
                  <a:outerShdw blurRad="50800" dist="38100" dir="2700000" algn="tl" rotWithShape="0">
                    <a:prstClr val="black">
                      <a:alpha val="40000"/>
                    </a:prstClr>
                  </a:outerShdw>
                </a:effectLst>
              </a:rPr>
              <a:t>SkillCourt</a:t>
            </a:r>
            <a:r>
              <a:rPr lang="en-US" sz="3600" dirty="0">
                <a:ln w="0"/>
                <a:effectLst>
                  <a:outerShdw blurRad="50800" dist="38100" dir="2700000" algn="tl" rotWithShape="0">
                    <a:prstClr val="black">
                      <a:alpha val="40000"/>
                    </a:prstClr>
                  </a:outerShdw>
                </a:effectLst>
              </a:rPr>
              <a:t> Website</a:t>
            </a:r>
          </a:p>
        </p:txBody>
      </p:sp>
      <p:pic>
        <p:nvPicPr>
          <p:cNvPr id="5" name="image12.png">
            <a:extLst>
              <a:ext uri="{FF2B5EF4-FFF2-40B4-BE49-F238E27FC236}">
                <a16:creationId xmlns:a16="http://schemas.microsoft.com/office/drawing/2014/main" id="{AC977180-E114-439F-905B-59545849CA71}"/>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Shape 214">
            <a:extLst>
              <a:ext uri="{FF2B5EF4-FFF2-40B4-BE49-F238E27FC236}">
                <a16:creationId xmlns:a16="http://schemas.microsoft.com/office/drawing/2014/main" id="{89F78C30-3EE2-4B10-9B46-95A03601EDC3}"/>
              </a:ext>
            </a:extLst>
          </p:cNvPr>
          <p:cNvSpPr txBox="1">
            <a:spLocks/>
          </p:cNvSpPr>
          <p:nvPr/>
        </p:nvSpPr>
        <p:spPr bwMode="auto">
          <a:xfrm>
            <a:off x="190500" y="1528143"/>
            <a:ext cx="2857500"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spcFirstLastPara="1" vert="horz" wrap="square" lIns="91425" tIns="91425" rIns="91425" bIns="91425" numCol="1" anchor="t" anchorCtr="0" compatLnSpc="1">
            <a:prstTxWarp prst="textNoShape">
              <a:avLst/>
            </a:prstTxWarp>
            <a:noAutofit/>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Actor: User</a:t>
            </a:r>
            <a:endParaRPr lang="en-US" dirty="0"/>
          </a:p>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Preconditions: User must enter proper email format.</a:t>
            </a:r>
            <a:endParaRPr lang="en-US" dirty="0"/>
          </a:p>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Description: User must visit SkillCourt.com and press Contact in the navbar or scroll down. User must enter required email fields if they want to email with product owner.</a:t>
            </a:r>
            <a:endParaRPr lang="en-US" dirty="0"/>
          </a:p>
          <a:p>
            <a:pPr marL="457200" indent="-228600" defTabSz="914400">
              <a:spcAft>
                <a:spcPts val="0"/>
              </a:spcAft>
              <a:buClr>
                <a:srgbClr val="001D4D"/>
              </a:buClr>
              <a:buSzPts val="2200"/>
              <a:buFont typeface="Noto Sans Symbols"/>
              <a:buNone/>
            </a:pPr>
            <a:endParaRPr lang="en-US" sz="2000" dirty="0">
              <a:latin typeface="Trebuchet MS"/>
              <a:ea typeface="Trebuchet MS"/>
              <a:cs typeface="Trebuchet MS"/>
              <a:sym typeface="Trebuchet MS"/>
            </a:endParaRPr>
          </a:p>
        </p:txBody>
      </p:sp>
      <p:pic>
        <p:nvPicPr>
          <p:cNvPr id="7" name="Picture 6">
            <a:extLst>
              <a:ext uri="{FF2B5EF4-FFF2-40B4-BE49-F238E27FC236}">
                <a16:creationId xmlns:a16="http://schemas.microsoft.com/office/drawing/2014/main" id="{CFE2E9C4-223A-4415-BC9A-3AA2A6FC50AA}"/>
              </a:ext>
            </a:extLst>
          </p:cNvPr>
          <p:cNvPicPr/>
          <p:nvPr/>
        </p:nvPicPr>
        <p:blipFill rotWithShape="1">
          <a:blip r:embed="rId4">
            <a:extLst>
              <a:ext uri="{28A0092B-C50C-407E-A947-70E740481C1C}">
                <a14:useLocalDpi xmlns:a14="http://schemas.microsoft.com/office/drawing/2010/main" val="0"/>
              </a:ext>
            </a:extLst>
          </a:blip>
          <a:srcRect l="7722" t="15000" r="3710" b="9120"/>
          <a:stretch/>
        </p:blipFill>
        <p:spPr bwMode="auto">
          <a:xfrm>
            <a:off x="3124200" y="1524000"/>
            <a:ext cx="5715000" cy="4424750"/>
          </a:xfrm>
          <a:prstGeom prst="roundRect">
            <a:avLst>
              <a:gd name="adj" fmla="val 431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254464701"/>
      </p:ext>
    </p:extLst>
  </p:cSld>
  <p:clrMapOvr>
    <a:masterClrMapping/>
  </p:clrMapOvr>
  <mc:AlternateContent xmlns:mc="http://schemas.openxmlformats.org/markup-compatibility/2006" xmlns:p14="http://schemas.microsoft.com/office/powerpoint/2010/main">
    <mc:Choice Requires="p14">
      <p:transition spd="slow" p14:dur="2000" advTm="7667"/>
    </mc:Choice>
    <mc:Fallback xmlns="">
      <p:transition spd="slow" advTm="766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1046" y="1858537"/>
            <a:ext cx="3217127" cy="1162050"/>
          </a:xfrm>
        </p:spPr>
        <p:txBody>
          <a:bodyPr wrap="square" anchor="b">
            <a:normAutofit/>
          </a:bodyPr>
          <a:lstStyle/>
          <a:p>
            <a:pPr>
              <a:lnSpc>
                <a:spcPct val="90000"/>
              </a:lnSpc>
            </a:pPr>
            <a:r>
              <a:rPr lang="en-US" dirty="0">
                <a:ln w="0"/>
                <a:effectLst>
                  <a:outerShdw blurRad="50800" dist="38100" dir="2700000" algn="tl" rotWithShape="0">
                    <a:prstClr val="black">
                      <a:alpha val="40000"/>
                    </a:prstClr>
                  </a:outerShdw>
                </a:effectLst>
              </a:rPr>
              <a:t>Sequence Diagrams</a:t>
            </a:r>
          </a:p>
        </p:txBody>
      </p:sp>
      <p:sp>
        <p:nvSpPr>
          <p:cNvPr id="11" name="Content Placeholder 3">
            <a:extLst>
              <a:ext uri="{FF2B5EF4-FFF2-40B4-BE49-F238E27FC236}">
                <a16:creationId xmlns:a16="http://schemas.microsoft.com/office/drawing/2014/main" id="{8FC986C8-8458-49AE-8A5F-5CB7164EB54D}"/>
              </a:ext>
            </a:extLst>
          </p:cNvPr>
          <p:cNvSpPr>
            <a:spLocks noGrp="1"/>
          </p:cNvSpPr>
          <p:nvPr>
            <p:ph type="body" sz="half" idx="2"/>
          </p:nvPr>
        </p:nvSpPr>
        <p:spPr>
          <a:xfrm>
            <a:off x="5270810" y="3429000"/>
            <a:ext cx="3657600" cy="1540814"/>
          </a:xfrm>
        </p:spPr>
        <p:txBody>
          <a:bodyPr wrap="square" anchor="t">
            <a:noAutofit/>
          </a:bodyPr>
          <a:lstStyle/>
          <a:p>
            <a:pPr marL="0" indent="0">
              <a:buNone/>
            </a:pPr>
            <a:r>
              <a:rPr lang="en-US" sz="2400" dirty="0"/>
              <a:t>SkillCourt app communicating with pads when a new game is created</a:t>
            </a:r>
          </a:p>
        </p:txBody>
      </p:sp>
      <p:pic>
        <p:nvPicPr>
          <p:cNvPr id="8" name="Picture 7" descr="A screenshot of a cell phone&#10;&#10;Description automatically generated">
            <a:extLst>
              <a:ext uri="{FF2B5EF4-FFF2-40B4-BE49-F238E27FC236}">
                <a16:creationId xmlns:a16="http://schemas.microsoft.com/office/drawing/2014/main" id="{6159AFFD-1A50-477B-B324-C788FC6D903D}"/>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399335" y="838200"/>
            <a:ext cx="4953000" cy="5369864"/>
          </a:xfrm>
          <a:prstGeom prst="roundRect">
            <a:avLst>
              <a:gd name="adj" fmla="val 293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image12.png">
            <a:extLst>
              <a:ext uri="{FF2B5EF4-FFF2-40B4-BE49-F238E27FC236}">
                <a16:creationId xmlns:a16="http://schemas.microsoft.com/office/drawing/2014/main" id="{2B96EF88-BFDE-4AC4-8E2C-95F21CAAFFBB}"/>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62316422"/>
      </p:ext>
    </p:extLst>
  </p:cSld>
  <p:clrMapOvr>
    <a:masterClrMapping/>
  </p:clrMapOvr>
  <mc:AlternateContent xmlns:mc="http://schemas.openxmlformats.org/markup-compatibility/2006" xmlns:p14="http://schemas.microsoft.com/office/powerpoint/2010/main">
    <mc:Choice Requires="p14">
      <p:transition spd="slow" p14:dur="2000" advTm="4936"/>
    </mc:Choice>
    <mc:Fallback xmlns="">
      <p:transition spd="slow" advTm="4936"/>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DF082B-F014-49D1-80AE-6FD7F48DBC2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04800" y="838200"/>
            <a:ext cx="5181600" cy="5257800"/>
          </a:xfrm>
          <a:prstGeom prst="roundRect">
            <a:avLst>
              <a:gd name="adj" fmla="val 37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Content Placeholder 3">
            <a:extLst>
              <a:ext uri="{FF2B5EF4-FFF2-40B4-BE49-F238E27FC236}">
                <a16:creationId xmlns:a16="http://schemas.microsoft.com/office/drawing/2014/main" id="{6FD61AA4-0A2B-4237-BD18-141267FC188D}"/>
              </a:ext>
            </a:extLst>
          </p:cNvPr>
          <p:cNvSpPr>
            <a:spLocks noGrp="1"/>
          </p:cNvSpPr>
          <p:nvPr>
            <p:ph type="body" sz="half" idx="2"/>
          </p:nvPr>
        </p:nvSpPr>
        <p:spPr>
          <a:xfrm>
            <a:off x="5473390" y="2209800"/>
            <a:ext cx="3474720" cy="1676400"/>
          </a:xfrm>
        </p:spPr>
        <p:txBody>
          <a:bodyPr wrap="square" anchor="t">
            <a:noAutofit/>
          </a:bodyPr>
          <a:lstStyle/>
          <a:p>
            <a:pPr marL="0" indent="0">
              <a:buNone/>
            </a:pPr>
            <a:r>
              <a:rPr lang="en-US" sz="2400" dirty="0"/>
              <a:t>SkillCourt app communicating with SQLite database when user saves a game </a:t>
            </a:r>
          </a:p>
        </p:txBody>
      </p:sp>
      <p:pic>
        <p:nvPicPr>
          <p:cNvPr id="7" name="image12.png">
            <a:extLst>
              <a:ext uri="{FF2B5EF4-FFF2-40B4-BE49-F238E27FC236}">
                <a16:creationId xmlns:a16="http://schemas.microsoft.com/office/drawing/2014/main" id="{FAB3731F-1E33-48E8-887B-902A022FFB47}"/>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47320578"/>
      </p:ext>
    </p:extLst>
  </p:cSld>
  <p:clrMapOvr>
    <a:masterClrMapping/>
  </p:clrMapOvr>
  <mc:AlternateContent xmlns:mc="http://schemas.openxmlformats.org/markup-compatibility/2006" xmlns:p14="http://schemas.microsoft.com/office/powerpoint/2010/main">
    <mc:Choice Requires="p14">
      <p:transition spd="slow" p14:dur="2000" advTm="7658"/>
    </mc:Choice>
    <mc:Fallback xmlns="">
      <p:transition spd="slow" advTm="7658"/>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602C81-9990-454D-A7BA-52B4FA1101E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09260" y="838200"/>
            <a:ext cx="5100940" cy="5105400"/>
          </a:xfrm>
          <a:prstGeom prst="roundRect">
            <a:avLst>
              <a:gd name="adj" fmla="val 409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Content Placeholder 3">
            <a:extLst>
              <a:ext uri="{FF2B5EF4-FFF2-40B4-BE49-F238E27FC236}">
                <a16:creationId xmlns:a16="http://schemas.microsoft.com/office/drawing/2014/main" id="{63B7E3C7-652D-4A5B-B95F-04BE927BF785}"/>
              </a:ext>
            </a:extLst>
          </p:cNvPr>
          <p:cNvSpPr>
            <a:spLocks noGrp="1"/>
          </p:cNvSpPr>
          <p:nvPr>
            <p:ph type="body" sz="half" idx="2"/>
          </p:nvPr>
        </p:nvSpPr>
        <p:spPr>
          <a:xfrm>
            <a:off x="5360020" y="2126166"/>
            <a:ext cx="3474720" cy="1676400"/>
          </a:xfrm>
        </p:spPr>
        <p:txBody>
          <a:bodyPr wrap="square" anchor="t">
            <a:noAutofit/>
          </a:bodyPr>
          <a:lstStyle/>
          <a:p>
            <a:pPr marL="0" indent="0">
              <a:buNone/>
            </a:pPr>
            <a:r>
              <a:rPr lang="en-US" sz="2400" dirty="0"/>
              <a:t>How Back to Back feature works in </a:t>
            </a:r>
            <a:r>
              <a:rPr lang="en-US" sz="2400" dirty="0" err="1"/>
              <a:t>SkillCourt</a:t>
            </a:r>
            <a:r>
              <a:rPr lang="en-US" sz="2400" dirty="0"/>
              <a:t> app.</a:t>
            </a:r>
          </a:p>
        </p:txBody>
      </p:sp>
      <p:pic>
        <p:nvPicPr>
          <p:cNvPr id="7" name="image12.png">
            <a:extLst>
              <a:ext uri="{FF2B5EF4-FFF2-40B4-BE49-F238E27FC236}">
                <a16:creationId xmlns:a16="http://schemas.microsoft.com/office/drawing/2014/main" id="{F06BB2DF-F05D-4E03-B51B-35360EA07B12}"/>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29541098"/>
      </p:ext>
    </p:extLst>
  </p:cSld>
  <p:clrMapOvr>
    <a:masterClrMapping/>
  </p:clrMapOvr>
  <mc:AlternateContent xmlns:mc="http://schemas.openxmlformats.org/markup-compatibility/2006" xmlns:p14="http://schemas.microsoft.com/office/powerpoint/2010/main">
    <mc:Choice Requires="p14">
      <p:transition spd="slow" p14:dur="2000" advTm="7287"/>
    </mc:Choice>
    <mc:Fallback xmlns="">
      <p:transition spd="slow" advTm="728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12.png">
            <a:extLst>
              <a:ext uri="{FF2B5EF4-FFF2-40B4-BE49-F238E27FC236}">
                <a16:creationId xmlns:a16="http://schemas.microsoft.com/office/drawing/2014/main" id="{7E3661D9-6E0D-47DB-8930-8BE127ABB2C4}"/>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Content Placeholder 3">
            <a:extLst>
              <a:ext uri="{FF2B5EF4-FFF2-40B4-BE49-F238E27FC236}">
                <a16:creationId xmlns:a16="http://schemas.microsoft.com/office/drawing/2014/main" id="{C9819DCC-BDD8-4A36-8CE3-D70C7E3D82C2}"/>
              </a:ext>
            </a:extLst>
          </p:cNvPr>
          <p:cNvSpPr>
            <a:spLocks noGrp="1"/>
          </p:cNvSpPr>
          <p:nvPr>
            <p:ph type="body" sz="half" idx="2"/>
          </p:nvPr>
        </p:nvSpPr>
        <p:spPr>
          <a:xfrm>
            <a:off x="6248400" y="2126166"/>
            <a:ext cx="2586340" cy="1676400"/>
          </a:xfrm>
        </p:spPr>
        <p:txBody>
          <a:bodyPr wrap="square" anchor="t">
            <a:noAutofit/>
          </a:bodyPr>
          <a:lstStyle/>
          <a:p>
            <a:pPr marL="0" indent="0">
              <a:buNone/>
            </a:pPr>
            <a:r>
              <a:rPr lang="en-US" sz="2400" dirty="0"/>
              <a:t>Pad constant confirmation to app that it is still connected</a:t>
            </a:r>
          </a:p>
        </p:txBody>
      </p:sp>
      <p:pic>
        <p:nvPicPr>
          <p:cNvPr id="8" name="Picture 7">
            <a:extLst>
              <a:ext uri="{FF2B5EF4-FFF2-40B4-BE49-F238E27FC236}">
                <a16:creationId xmlns:a16="http://schemas.microsoft.com/office/drawing/2014/main" id="{CBF95E7C-DACF-4D8E-8926-2EB766A862E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81000" y="973873"/>
            <a:ext cx="5710540" cy="4876800"/>
          </a:xfrm>
          <a:prstGeom prst="roundRect">
            <a:avLst>
              <a:gd name="adj" fmla="val 431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34440306"/>
      </p:ext>
    </p:extLst>
  </p:cSld>
  <p:clrMapOvr>
    <a:masterClrMapping/>
  </p:clrMapOvr>
  <mc:AlternateContent xmlns:mc="http://schemas.openxmlformats.org/markup-compatibility/2006" xmlns:p14="http://schemas.microsoft.com/office/powerpoint/2010/main">
    <mc:Choice Requires="p14">
      <p:transition spd="slow" p14:dur="2000" advTm="5801"/>
    </mc:Choice>
    <mc:Fallback xmlns="">
      <p:transition spd="slow" advTm="5801"/>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5237" y="685800"/>
            <a:ext cx="6611937" cy="739775"/>
          </a:xfrm>
        </p:spPr>
        <p:txBody>
          <a:bodyPr wrap="square" anchor="b">
            <a:normAutofit/>
          </a:bodyPr>
          <a:lstStyle/>
          <a:p>
            <a:r>
              <a:rPr lang="en-US" dirty="0">
                <a:ln w="0"/>
                <a:effectLst>
                  <a:outerShdw blurRad="50800" dist="38100" dir="2700000" algn="tl" rotWithShape="0">
                    <a:prstClr val="black">
                      <a:alpha val="40000"/>
                    </a:prstClr>
                  </a:outerShdw>
                </a:effectLst>
              </a:rPr>
              <a:t>System Design: </a:t>
            </a:r>
            <a:r>
              <a:rPr lang="en-US" dirty="0" err="1">
                <a:ln w="0"/>
                <a:effectLst>
                  <a:outerShdw blurRad="50800" dist="38100" dir="2700000" algn="tl" rotWithShape="0">
                    <a:prstClr val="black">
                      <a:alpha val="40000"/>
                    </a:prstClr>
                  </a:outerShdw>
                </a:effectLst>
              </a:rPr>
              <a:t>SkillCourt</a:t>
            </a:r>
            <a:r>
              <a:rPr lang="en-US" dirty="0">
                <a:ln w="0"/>
                <a:effectLst>
                  <a:outerShdw blurRad="50800" dist="38100" dir="2700000" algn="tl" rotWithShape="0">
                    <a:prstClr val="black">
                      <a:alpha val="40000"/>
                    </a:prstClr>
                  </a:outerShdw>
                </a:effectLst>
              </a:rPr>
              <a:t> App</a:t>
            </a:r>
          </a:p>
        </p:txBody>
      </p:sp>
      <p:pic>
        <p:nvPicPr>
          <p:cNvPr id="6" name="image16.jpg" descr="A screenshot of a cell phone&#10;&#10;Description automatically generated">
            <a:extLst>
              <a:ext uri="{FF2B5EF4-FFF2-40B4-BE49-F238E27FC236}">
                <a16:creationId xmlns:a16="http://schemas.microsoft.com/office/drawing/2014/main" id="{51003931-E74E-46C6-8E21-490B92C555EF}"/>
              </a:ext>
            </a:extLst>
          </p:cNvPr>
          <p:cNvPicPr/>
          <p:nvPr/>
        </p:nvPicPr>
        <p:blipFill>
          <a:blip r:embed="rId3"/>
          <a:stretch>
            <a:fillRect/>
          </a:stretch>
        </p:blipFill>
        <p:spPr>
          <a:xfrm>
            <a:off x="1651935" y="1600201"/>
            <a:ext cx="5739466" cy="4267200"/>
          </a:xfrm>
          <a:prstGeom prst="roundRect">
            <a:avLst>
              <a:gd name="adj" fmla="val 472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12.png">
            <a:extLst>
              <a:ext uri="{FF2B5EF4-FFF2-40B4-BE49-F238E27FC236}">
                <a16:creationId xmlns:a16="http://schemas.microsoft.com/office/drawing/2014/main" id="{BADAA808-8A56-42DD-93DB-9A804919A8DF}"/>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11570898"/>
      </p:ext>
    </p:extLst>
  </p:cSld>
  <p:clrMapOvr>
    <a:masterClrMapping/>
  </p:clrMapOvr>
  <mc:AlternateContent xmlns:mc="http://schemas.openxmlformats.org/markup-compatibility/2006" xmlns:p14="http://schemas.microsoft.com/office/powerpoint/2010/main">
    <mc:Choice Requires="p14">
      <p:transition spd="slow" p14:dur="2000" advTm="8288"/>
    </mc:Choice>
    <mc:Fallback xmlns="">
      <p:transition spd="slow" advTm="8288"/>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C99E0D5-8707-44D5-9312-5ED5C832F781}"/>
              </a:ext>
            </a:extLst>
          </p:cNvPr>
          <p:cNvSpPr>
            <a:spLocks noGrp="1"/>
          </p:cNvSpPr>
          <p:nvPr>
            <p:ph type="title"/>
          </p:nvPr>
        </p:nvSpPr>
        <p:spPr>
          <a:xfrm>
            <a:off x="1127918" y="711820"/>
            <a:ext cx="6888163" cy="739775"/>
          </a:xfrm>
        </p:spPr>
        <p:txBody>
          <a:bodyPr wrap="square" anchor="b">
            <a:normAutofit/>
          </a:bodyPr>
          <a:lstStyle/>
          <a:p>
            <a:r>
              <a:rPr lang="en-US" dirty="0" err="1">
                <a:ln w="0"/>
                <a:effectLst>
                  <a:outerShdw blurRad="50800" dist="38100" dir="2700000" algn="tl" rotWithShape="0">
                    <a:prstClr val="black">
                      <a:alpha val="40000"/>
                    </a:prstClr>
                  </a:outerShdw>
                </a:effectLst>
              </a:rPr>
              <a:t>SkillCourt</a:t>
            </a:r>
            <a:r>
              <a:rPr lang="en-US" dirty="0">
                <a:ln w="0"/>
                <a:effectLst>
                  <a:outerShdw blurRad="50800" dist="38100" dir="2700000" algn="tl" rotWithShape="0">
                    <a:prstClr val="black">
                      <a:alpha val="40000"/>
                    </a:prstClr>
                  </a:outerShdw>
                </a:effectLst>
              </a:rPr>
              <a:t> Website</a:t>
            </a:r>
          </a:p>
        </p:txBody>
      </p:sp>
      <p:pic>
        <p:nvPicPr>
          <p:cNvPr id="5" name="Picture 4">
            <a:extLst>
              <a:ext uri="{FF2B5EF4-FFF2-40B4-BE49-F238E27FC236}">
                <a16:creationId xmlns:a16="http://schemas.microsoft.com/office/drawing/2014/main" id="{7D08D3B0-68D8-4B12-B516-E02D0B5EC7F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722755" y="1648142"/>
            <a:ext cx="5698490" cy="4219258"/>
          </a:xfrm>
          <a:prstGeom prst="roundRect">
            <a:avLst>
              <a:gd name="adj" fmla="val 675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80969702"/>
      </p:ext>
    </p:extLst>
  </p:cSld>
  <p:clrMapOvr>
    <a:masterClrMapping/>
  </p:clrMapOvr>
  <mc:AlternateContent xmlns:mc="http://schemas.openxmlformats.org/markup-compatibility/2006" xmlns:p14="http://schemas.microsoft.com/office/powerpoint/2010/main">
    <mc:Choice Requires="p14">
      <p:transition spd="slow" p14:dur="2000" advTm="3581"/>
    </mc:Choice>
    <mc:Fallback xmlns="">
      <p:transition spd="slow" advTm="3581"/>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1437" y="685800"/>
            <a:ext cx="6459537" cy="739775"/>
          </a:xfrm>
        </p:spPr>
        <p:txBody>
          <a:bodyPr wrap="square" anchor="b">
            <a:normAutofit/>
          </a:bodyPr>
          <a:lstStyle/>
          <a:p>
            <a:r>
              <a:rPr lang="en-US" dirty="0">
                <a:ln w="0"/>
                <a:effectLst>
                  <a:outerShdw blurRad="50800" dist="38100" dir="2700000" algn="tl" rotWithShape="0">
                    <a:prstClr val="black">
                      <a:alpha val="40000"/>
                    </a:prstClr>
                  </a:outerShdw>
                </a:effectLst>
              </a:rPr>
              <a:t>System Design: Deployment</a:t>
            </a:r>
          </a:p>
        </p:txBody>
      </p:sp>
      <p:pic>
        <p:nvPicPr>
          <p:cNvPr id="6" name="image19.jpg" descr="A screenshot of a map&#10;&#10;Description automatically generated">
            <a:extLst>
              <a:ext uri="{FF2B5EF4-FFF2-40B4-BE49-F238E27FC236}">
                <a16:creationId xmlns:a16="http://schemas.microsoft.com/office/drawing/2014/main" id="{DA95C21E-CD8F-4E1C-B9CA-58F55093E269}"/>
              </a:ext>
            </a:extLst>
          </p:cNvPr>
          <p:cNvPicPr/>
          <p:nvPr/>
        </p:nvPicPr>
        <p:blipFill>
          <a:blip r:embed="rId3">
            <a:extLst>
              <a:ext uri="{28A0092B-C50C-407E-A947-70E740481C1C}">
                <a14:useLocalDpi xmlns:a14="http://schemas.microsoft.com/office/drawing/2010/main" val="0"/>
              </a:ext>
            </a:extLst>
          </a:blip>
          <a:stretch>
            <a:fillRect/>
          </a:stretch>
        </p:blipFill>
        <p:spPr>
          <a:xfrm>
            <a:off x="1300691" y="1583473"/>
            <a:ext cx="6541823" cy="4343400"/>
          </a:xfrm>
          <a:prstGeom prst="roundRect">
            <a:avLst>
              <a:gd name="adj" fmla="val 408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12.png">
            <a:extLst>
              <a:ext uri="{FF2B5EF4-FFF2-40B4-BE49-F238E27FC236}">
                <a16:creationId xmlns:a16="http://schemas.microsoft.com/office/drawing/2014/main" id="{344A38F5-8556-4DFF-A7E2-88758DE5B1D8}"/>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58691249"/>
      </p:ext>
    </p:extLst>
  </p:cSld>
  <p:clrMapOvr>
    <a:masterClrMapping/>
  </p:clrMapOvr>
  <mc:AlternateContent xmlns:mc="http://schemas.openxmlformats.org/markup-compatibility/2006" xmlns:p14="http://schemas.microsoft.com/office/powerpoint/2010/main">
    <mc:Choice Requires="p14">
      <p:transition spd="slow" p14:dur="2000" advTm="5126"/>
    </mc:Choice>
    <mc:Fallback xmlns="">
      <p:transition spd="slow" advTm="512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9431" y="304800"/>
            <a:ext cx="5545137" cy="1273175"/>
          </a:xfrm>
        </p:spPr>
        <p:txBody>
          <a:bodyPr/>
          <a:lstStyle/>
          <a:p>
            <a:pPr algn="ctr"/>
            <a:br>
              <a:rPr lang="en-US" dirty="0">
                <a:ln w="0"/>
                <a:effectLst>
                  <a:outerShdw blurRad="50800" dist="38100" dir="2700000" algn="tl" rotWithShape="0">
                    <a:prstClr val="black">
                      <a:alpha val="40000"/>
                    </a:prstClr>
                  </a:outerShdw>
                </a:effectLst>
              </a:rPr>
            </a:br>
            <a:r>
              <a:rPr lang="en-US" dirty="0" err="1">
                <a:ln w="0"/>
                <a:effectLst>
                  <a:outerShdw blurRad="50800" dist="38100" dir="2700000" algn="tl" rotWithShape="0">
                    <a:prstClr val="black">
                      <a:alpha val="40000"/>
                    </a:prstClr>
                  </a:outerShdw>
                </a:effectLst>
              </a:rPr>
              <a:t>SkillCourt</a:t>
            </a:r>
            <a:r>
              <a:rPr lang="en-US" dirty="0">
                <a:ln w="0"/>
                <a:effectLst>
                  <a:outerShdw blurRad="50800" dist="38100" dir="2700000" algn="tl" rotWithShape="0">
                    <a:prstClr val="black">
                      <a:alpha val="40000"/>
                    </a:prstClr>
                  </a:outerShdw>
                </a:effectLst>
              </a:rPr>
              <a:t> App Database Class Diagram</a:t>
            </a:r>
          </a:p>
        </p:txBody>
      </p:sp>
      <p:pic>
        <p:nvPicPr>
          <p:cNvPr id="5" name="image12.png">
            <a:extLst>
              <a:ext uri="{FF2B5EF4-FFF2-40B4-BE49-F238E27FC236}">
                <a16:creationId xmlns:a16="http://schemas.microsoft.com/office/drawing/2014/main" id="{114AAEFA-662F-40A8-AF58-584093D7C0E1}"/>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65B38E20-96D9-4EB4-8BD5-60AC77F1DD8A}"/>
              </a:ext>
            </a:extLst>
          </p:cNvPr>
          <p:cNvPicPr/>
          <p:nvPr/>
        </p:nvPicPr>
        <p:blipFill rotWithShape="1">
          <a:blip r:embed="rId4"/>
          <a:srcRect r="715" b="1999"/>
          <a:stretch/>
        </p:blipFill>
        <p:spPr bwMode="auto">
          <a:xfrm>
            <a:off x="1066800" y="1676400"/>
            <a:ext cx="7010400" cy="4327525"/>
          </a:xfrm>
          <a:prstGeom prst="roundRect">
            <a:avLst>
              <a:gd name="adj" fmla="val 507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596639212"/>
      </p:ext>
    </p:extLst>
  </p:cSld>
  <p:clrMapOvr>
    <a:masterClrMapping/>
  </p:clrMapOvr>
  <mc:AlternateContent xmlns:mc="http://schemas.openxmlformats.org/markup-compatibility/2006" xmlns:p14="http://schemas.microsoft.com/office/powerpoint/2010/main">
    <mc:Choice Requires="p14">
      <p:transition spd="slow" p14:dur="2000" advTm="10308"/>
    </mc:Choice>
    <mc:Fallback xmlns="">
      <p:transition spd="slow" advTm="10308"/>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68312"/>
            <a:ext cx="5164137" cy="739775"/>
          </a:xfrm>
        </p:spPr>
        <p:txBody>
          <a:bodyPr/>
          <a:lstStyle/>
          <a:p>
            <a:r>
              <a:rPr lang="en-US" dirty="0">
                <a:ln w="0"/>
                <a:effectLst>
                  <a:outerShdw blurRad="50800" dist="38100" dir="2700000" algn="tl" rotWithShape="0">
                    <a:prstClr val="black">
                      <a:alpha val="40000"/>
                    </a:prstClr>
                  </a:outerShdw>
                </a:effectLst>
              </a:rPr>
              <a:t>Full Class Diagram</a:t>
            </a:r>
          </a:p>
        </p:txBody>
      </p:sp>
      <p:pic>
        <p:nvPicPr>
          <p:cNvPr id="5" name="image12.png">
            <a:extLst>
              <a:ext uri="{FF2B5EF4-FFF2-40B4-BE49-F238E27FC236}">
                <a16:creationId xmlns:a16="http://schemas.microsoft.com/office/drawing/2014/main" id="{ABC1B9DE-B2CC-4D48-8AE2-E70373A78CC6}"/>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FFB96AD3-D3B0-45F6-8B8F-5012C30FA16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81000" y="1208087"/>
            <a:ext cx="8458200" cy="4811713"/>
          </a:xfrm>
          <a:prstGeom prst="roundRect">
            <a:avLst>
              <a:gd name="adj" fmla="val 357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53098138"/>
      </p:ext>
    </p:extLst>
  </p:cSld>
  <p:clrMapOvr>
    <a:masterClrMapping/>
  </p:clrMapOvr>
  <mc:AlternateContent xmlns:mc="http://schemas.openxmlformats.org/markup-compatibility/2006" xmlns:p14="http://schemas.microsoft.com/office/powerpoint/2010/main">
    <mc:Choice Requires="p14">
      <p:transition spd="slow" p14:dur="2000" advTm="13585"/>
    </mc:Choice>
    <mc:Fallback xmlns="">
      <p:transition spd="slow" advTm="1358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33401" y="392112"/>
            <a:ext cx="2344737" cy="739775"/>
          </a:xfrm>
        </p:spPr>
        <p:txBody>
          <a:bodyPr/>
          <a:lstStyle/>
          <a:p>
            <a:r>
              <a:rPr lang="en-US" altLang="en-US" dirty="0">
                <a:ln w="0"/>
                <a:effectLst>
                  <a:outerShdw blurRad="50800" dist="38100" dir="2700000" algn="tl" rotWithShape="0">
                    <a:prstClr val="black">
                      <a:alpha val="40000"/>
                    </a:prstClr>
                  </a:outerShdw>
                </a:effectLst>
                <a:ea typeface="ＭＳ Ｐゴシック" pitchFamily="34" charset="-128"/>
              </a:rPr>
              <a:t>Problems</a:t>
            </a:r>
          </a:p>
        </p:txBody>
      </p:sp>
      <p:sp>
        <p:nvSpPr>
          <p:cNvPr id="3" name="Content Placeholder 2"/>
          <p:cNvSpPr>
            <a:spLocks noGrp="1"/>
          </p:cNvSpPr>
          <p:nvPr>
            <p:ph idx="1"/>
          </p:nvPr>
        </p:nvSpPr>
        <p:spPr>
          <a:xfrm>
            <a:off x="533400" y="1125538"/>
            <a:ext cx="8686799" cy="4970462"/>
          </a:xfrm>
        </p:spPr>
        <p:txBody>
          <a:bodyPr/>
          <a:lstStyle/>
          <a:p>
            <a:pPr>
              <a:defRPr/>
            </a:pPr>
            <a:r>
              <a:rPr lang="en-US" sz="1800" u="sng" dirty="0"/>
              <a:t>Whole Project:</a:t>
            </a:r>
          </a:p>
          <a:p>
            <a:pPr lvl="1">
              <a:defRPr/>
            </a:pPr>
            <a:r>
              <a:rPr lang="is-IS" dirty="0"/>
              <a:t>SkillCourt website has slow response time.</a:t>
            </a:r>
          </a:p>
          <a:p>
            <a:pPr lvl="1">
              <a:defRPr/>
            </a:pPr>
            <a:r>
              <a:rPr lang="is-IS" dirty="0"/>
              <a:t>More than one pad lights up a time.</a:t>
            </a:r>
          </a:p>
          <a:p>
            <a:pPr lvl="1">
              <a:defRPr/>
            </a:pPr>
            <a:r>
              <a:rPr lang="is-IS" dirty="0"/>
              <a:t>No pads light up during game.</a:t>
            </a:r>
          </a:p>
          <a:p>
            <a:pPr lvl="1">
              <a:defRPr/>
            </a:pPr>
            <a:r>
              <a:rPr lang="is-IS" dirty="0"/>
              <a:t>Pads loose connection to app.</a:t>
            </a:r>
          </a:p>
          <a:p>
            <a:pPr lvl="1">
              <a:defRPr/>
            </a:pPr>
            <a:r>
              <a:rPr lang="is-IS" dirty="0"/>
              <a:t>Game crashes when pads loose connection during game.</a:t>
            </a:r>
          </a:p>
          <a:p>
            <a:pPr lvl="1">
              <a:defRPr/>
            </a:pPr>
            <a:r>
              <a:rPr lang="is-IS" dirty="0"/>
              <a:t>Threads are not being properly managed.</a:t>
            </a:r>
          </a:p>
          <a:p>
            <a:pPr lvl="1">
              <a:defRPr/>
            </a:pPr>
            <a:r>
              <a:rPr lang="is-IS" dirty="0"/>
              <a:t>New game or play again does not properly work.</a:t>
            </a:r>
          </a:p>
          <a:p>
            <a:pPr lvl="1">
              <a:defRPr/>
            </a:pPr>
            <a:r>
              <a:rPr lang="is-IS" dirty="0"/>
              <a:t>User Interface design is android default dark theme, hard to play in sunny days.</a:t>
            </a:r>
          </a:p>
          <a:p>
            <a:pPr lvl="1">
              <a:defRPr/>
            </a:pPr>
            <a:r>
              <a:rPr lang="is-IS" dirty="0"/>
              <a:t>Application does not shutdown properly.</a:t>
            </a:r>
          </a:p>
          <a:p>
            <a:pPr lvl="1">
              <a:defRPr/>
            </a:pPr>
            <a:r>
              <a:rPr lang="is-IS" dirty="0"/>
              <a:t>Unable to save player score.</a:t>
            </a:r>
          </a:p>
          <a:p>
            <a:pPr marL="282575" lvl="1" indent="0">
              <a:buNone/>
              <a:defRPr/>
            </a:pPr>
            <a:endParaRPr lang="is-IS" sz="1600" dirty="0"/>
          </a:p>
          <a:p>
            <a:pPr lvl="1">
              <a:defRPr/>
            </a:pPr>
            <a:endParaRPr lang="is-IS" sz="1600" dirty="0"/>
          </a:p>
        </p:txBody>
      </p:sp>
      <p:pic>
        <p:nvPicPr>
          <p:cNvPr id="5" name="image12.png">
            <a:extLst>
              <a:ext uri="{FF2B5EF4-FFF2-40B4-BE49-F238E27FC236}">
                <a16:creationId xmlns:a16="http://schemas.microsoft.com/office/drawing/2014/main" id="{BC8CE013-4A48-4794-A280-009EC6ED293B}"/>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advTm="52845"/>
    </mc:Choice>
    <mc:Fallback xmlns="">
      <p:transition spd="slow" advTm="528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8658" y="2667000"/>
            <a:ext cx="2057400" cy="1066800"/>
          </a:xfrm>
        </p:spPr>
        <p:txBody>
          <a:bodyPr/>
          <a:lstStyle/>
          <a:p>
            <a:pPr algn="ctr"/>
            <a:r>
              <a:rPr lang="en-US" sz="3000" dirty="0">
                <a:ln w="0"/>
                <a:effectLst>
                  <a:outerShdw blurRad="50800" dist="38100" dir="2700000" algn="tl" rotWithShape="0">
                    <a:prstClr val="black">
                      <a:alpha val="40000"/>
                    </a:prstClr>
                  </a:outerShdw>
                </a:effectLst>
              </a:rPr>
              <a:t>Main Algorithm </a:t>
            </a:r>
          </a:p>
        </p:txBody>
      </p:sp>
      <p:pic>
        <p:nvPicPr>
          <p:cNvPr id="7" name="Picture 6">
            <a:extLst>
              <a:ext uri="{FF2B5EF4-FFF2-40B4-BE49-F238E27FC236}">
                <a16:creationId xmlns:a16="http://schemas.microsoft.com/office/drawing/2014/main" id="{2EBC0E0E-6146-4156-A52B-7E1BF98FCE19}"/>
              </a:ext>
            </a:extLst>
          </p:cNvPr>
          <p:cNvPicPr>
            <a:picLocks noChangeAspect="1"/>
          </p:cNvPicPr>
          <p:nvPr/>
        </p:nvPicPr>
        <p:blipFill>
          <a:blip r:embed="rId3"/>
          <a:stretch>
            <a:fillRect/>
          </a:stretch>
        </p:blipFill>
        <p:spPr>
          <a:xfrm>
            <a:off x="457201" y="580890"/>
            <a:ext cx="6461457" cy="5239019"/>
          </a:xfrm>
          <a:prstGeom prst="roundRect">
            <a:avLst>
              <a:gd name="adj" fmla="val 357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12.png">
            <a:extLst>
              <a:ext uri="{FF2B5EF4-FFF2-40B4-BE49-F238E27FC236}">
                <a16:creationId xmlns:a16="http://schemas.microsoft.com/office/drawing/2014/main" id="{C9CF07EC-E2C7-4580-8D5E-8E801F19A7BA}"/>
              </a:ext>
            </a:extLst>
          </p:cNvPr>
          <p:cNvPicPr/>
          <p:nvPr/>
        </p:nvPicPr>
        <p:blipFill>
          <a:blip r:embed="rId4"/>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682116"/>
      </p:ext>
    </p:extLst>
  </p:cSld>
  <p:clrMapOvr>
    <a:masterClrMapping/>
  </p:clrMapOvr>
  <mc:AlternateContent xmlns:mc="http://schemas.openxmlformats.org/markup-compatibility/2006" xmlns:p14="http://schemas.microsoft.com/office/powerpoint/2010/main">
    <mc:Choice Requires="p14">
      <p:transition spd="slow" p14:dur="2000" advTm="7182"/>
    </mc:Choice>
    <mc:Fallback xmlns="">
      <p:transition spd="slow" advTm="7182"/>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412749"/>
            <a:ext cx="2497137" cy="815975"/>
          </a:xfrm>
        </p:spPr>
        <p:txBody>
          <a:bodyPr/>
          <a:lstStyle/>
          <a:p>
            <a:r>
              <a:rPr lang="en-US" dirty="0">
                <a:ln w="0"/>
                <a:effectLst>
                  <a:outerShdw blurRad="50800" dist="38100" dir="2700000" algn="tl" rotWithShape="0">
                    <a:prstClr val="black">
                      <a:alpha val="40000"/>
                    </a:prstClr>
                  </a:outerShdw>
                </a:effectLst>
              </a:rPr>
              <a:t>Test Cases</a:t>
            </a:r>
          </a:p>
        </p:txBody>
      </p:sp>
      <p:sp>
        <p:nvSpPr>
          <p:cNvPr id="3" name="Content Placeholder 2"/>
          <p:cNvSpPr>
            <a:spLocks noGrp="1"/>
          </p:cNvSpPr>
          <p:nvPr>
            <p:ph idx="1"/>
          </p:nvPr>
        </p:nvSpPr>
        <p:spPr>
          <a:xfrm>
            <a:off x="779463" y="1447800"/>
            <a:ext cx="7583487" cy="4419600"/>
          </a:xfrm>
        </p:spPr>
        <p:txBody>
          <a:bodyPr/>
          <a:lstStyle/>
          <a:p>
            <a:r>
              <a:rPr lang="en-US" sz="1800" dirty="0"/>
              <a:t>Sunny Day </a:t>
            </a:r>
            <a:r>
              <a:rPr lang="en-US" sz="1800" b="1" dirty="0"/>
              <a:t>Test Case SCT1202</a:t>
            </a:r>
            <a:r>
              <a:rPr lang="en-US" sz="1800" dirty="0"/>
              <a:t>- Pads Connect to SkillCourt Application.</a:t>
            </a:r>
          </a:p>
          <a:p>
            <a:r>
              <a:rPr lang="en-US" sz="1800" dirty="0"/>
              <a:t>Rainy Day </a:t>
            </a:r>
            <a:r>
              <a:rPr lang="en-US" sz="1800" b="1" dirty="0"/>
              <a:t>Test Case SCT1203</a:t>
            </a:r>
            <a:r>
              <a:rPr lang="en-US" sz="1800" dirty="0"/>
              <a:t>- Pads disconnect in the middle of a game.</a:t>
            </a:r>
          </a:p>
          <a:p>
            <a:r>
              <a:rPr lang="en-US" sz="1800" dirty="0">
                <a:latin typeface="+mj-lt"/>
              </a:rPr>
              <a:t>Sunny Day </a:t>
            </a:r>
            <a:r>
              <a:rPr lang="en-US" sz="1800" b="1" dirty="0">
                <a:latin typeface="+mj-lt"/>
              </a:rPr>
              <a:t>Test Case </a:t>
            </a:r>
            <a:r>
              <a:rPr lang="en-US" sz="1800" b="1" dirty="0">
                <a:latin typeface="+mj-lt"/>
                <a:cs typeface="Times New Roman" panose="02020603050405020304" pitchFamily="18" charset="0"/>
              </a:rPr>
              <a:t>SCT1204</a:t>
            </a:r>
            <a:r>
              <a:rPr lang="en-US" sz="1800" dirty="0">
                <a:latin typeface="+mj-lt"/>
                <a:cs typeface="Times New Roman" panose="02020603050405020304" pitchFamily="18" charset="0"/>
              </a:rPr>
              <a:t>-Play random game by time 1 minute, 0 back to back. </a:t>
            </a:r>
          </a:p>
          <a:p>
            <a:r>
              <a:rPr lang="en-US" sz="1800" dirty="0">
                <a:latin typeface="+mj-lt"/>
                <a:cs typeface="Times New Roman" panose="02020603050405020304" pitchFamily="18" charset="0"/>
              </a:rPr>
              <a:t>Rainy Day </a:t>
            </a:r>
            <a:r>
              <a:rPr lang="en-US" sz="1800" b="1" dirty="0"/>
              <a:t>Test Case SCT1208</a:t>
            </a:r>
            <a:r>
              <a:rPr lang="en-US" sz="1800" dirty="0"/>
              <a:t>- Play random game by time 1 minute, 3 back to back.</a:t>
            </a:r>
          </a:p>
          <a:p>
            <a:r>
              <a:rPr lang="en-US" sz="1800" dirty="0"/>
              <a:t>Rainy Day </a:t>
            </a:r>
            <a:r>
              <a:rPr lang="en-US" sz="1800" b="1" dirty="0"/>
              <a:t>Test Case SCT12015</a:t>
            </a:r>
            <a:r>
              <a:rPr lang="en-US" sz="1800" dirty="0"/>
              <a:t>- No data has been saved</a:t>
            </a:r>
          </a:p>
          <a:p>
            <a:r>
              <a:rPr lang="en-US" sz="1800" dirty="0"/>
              <a:t>Sunny Day </a:t>
            </a:r>
            <a:r>
              <a:rPr lang="en-US" sz="1800" b="1" dirty="0"/>
              <a:t>Test Case SCT12016</a:t>
            </a:r>
            <a:r>
              <a:rPr lang="en-US" sz="1800" dirty="0"/>
              <a:t>- Save data when playing by time. Create and save new session. Stats layout display saved data</a:t>
            </a:r>
          </a:p>
          <a:p>
            <a:endParaRPr lang="en-US" sz="1800" dirty="0"/>
          </a:p>
          <a:p>
            <a:endParaRPr lang="en-US" sz="1800" dirty="0"/>
          </a:p>
        </p:txBody>
      </p:sp>
      <p:pic>
        <p:nvPicPr>
          <p:cNvPr id="5" name="image12.png">
            <a:extLst>
              <a:ext uri="{FF2B5EF4-FFF2-40B4-BE49-F238E27FC236}">
                <a16:creationId xmlns:a16="http://schemas.microsoft.com/office/drawing/2014/main" id="{5839CEC2-C54C-442F-85E6-6E005B15FA93}"/>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64104484"/>
      </p:ext>
    </p:extLst>
  </p:cSld>
  <p:clrMapOvr>
    <a:masterClrMapping/>
  </p:clrMapOvr>
  <mc:AlternateContent xmlns:mc="http://schemas.openxmlformats.org/markup-compatibility/2006" xmlns:p14="http://schemas.microsoft.com/office/powerpoint/2010/main">
    <mc:Choice Requires="p14">
      <p:transition spd="slow" p14:dur="2000" advTm="7946"/>
    </mc:Choice>
    <mc:Fallback xmlns="">
      <p:transition spd="slow" advTm="7946"/>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5C5C58-F267-4C8B-AE42-164100F9C8E6}"/>
              </a:ext>
            </a:extLst>
          </p:cNvPr>
          <p:cNvSpPr/>
          <p:nvPr/>
        </p:nvSpPr>
        <p:spPr>
          <a:xfrm>
            <a:off x="457201" y="1136064"/>
            <a:ext cx="8056756" cy="4585871"/>
          </a:xfrm>
          <a:prstGeom prst="rect">
            <a:avLst/>
          </a:prstGeom>
        </p:spPr>
        <p:txBody>
          <a:bodyPr wrap="square">
            <a:spAutoFit/>
          </a:bodyPr>
          <a:lstStyle/>
          <a:p>
            <a:pPr marL="0" marR="0">
              <a:spcBef>
                <a:spcPts val="0"/>
              </a:spcBef>
              <a:spcAft>
                <a:spcPts val="0"/>
              </a:spcAft>
            </a:pPr>
            <a:r>
              <a:rPr lang="en-US" sz="2000" b="1" i="1" dirty="0">
                <a:solidFill>
                  <a:srgbClr val="001D4D"/>
                </a:solidFill>
                <a:latin typeface="+mj-lt"/>
                <a:ea typeface="Times New Roman" panose="02020603050405020304" pitchFamily="18" charset="0"/>
              </a:rPr>
              <a:t>Test Case SCT1202</a:t>
            </a:r>
            <a:r>
              <a:rPr lang="en-US" sz="2000" i="1" dirty="0">
                <a:solidFill>
                  <a:srgbClr val="001D4D"/>
                </a:solidFill>
                <a:latin typeface="+mj-lt"/>
                <a:ea typeface="Times New Roman" panose="02020603050405020304" pitchFamily="18" charset="0"/>
              </a:rPr>
              <a:t>- </a:t>
            </a:r>
            <a:r>
              <a:rPr lang="en-US" sz="2000" i="1" u="sng" dirty="0">
                <a:solidFill>
                  <a:srgbClr val="001D4D"/>
                </a:solidFill>
                <a:latin typeface="+mj-lt"/>
                <a:ea typeface="Times New Roman" panose="02020603050405020304" pitchFamily="18" charset="0"/>
              </a:rPr>
              <a:t>Pads Connect to SkillCourt Application.</a:t>
            </a:r>
          </a:p>
          <a:p>
            <a:pPr marL="0" marR="0">
              <a:spcBef>
                <a:spcPts val="0"/>
              </a:spcBef>
              <a:spcAft>
                <a:spcPts val="0"/>
              </a:spcAft>
            </a:pPr>
            <a:endParaRPr lang="en-US" sz="2000"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Purpose</a:t>
            </a:r>
            <a:r>
              <a:rPr lang="en-US" dirty="0">
                <a:solidFill>
                  <a:srgbClr val="001D4D"/>
                </a:solidFill>
                <a:latin typeface="+mj-lt"/>
                <a:ea typeface="Times New Roman" panose="02020603050405020304" pitchFamily="18" charset="0"/>
              </a:rPr>
              <a:t>: Ensure that the correct number of pads are connected and recognized by SkillCourt application and pads remain connected until application is turned off.</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Precondition</a:t>
            </a:r>
            <a:r>
              <a:rPr lang="en-US" dirty="0">
                <a:solidFill>
                  <a:srgbClr val="001D4D"/>
                </a:solidFill>
                <a:latin typeface="+mj-lt"/>
                <a:ea typeface="Times New Roman" panose="02020603050405020304" pitchFamily="18" charset="0"/>
              </a:rPr>
              <a:t>: Application and pads turn on and application automatically recognized pads that are on.</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Expected Result</a:t>
            </a:r>
            <a:r>
              <a:rPr lang="en-US" dirty="0">
                <a:solidFill>
                  <a:srgbClr val="001D4D"/>
                </a:solidFill>
                <a:latin typeface="+mj-lt"/>
                <a:ea typeface="Times New Roman" panose="02020603050405020304" pitchFamily="18" charset="0"/>
              </a:rPr>
              <a:t>: Application connects to correct numbers of pads that are on and stays connected even after game is over.</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Actual Result</a:t>
            </a:r>
            <a:r>
              <a:rPr lang="en-US" dirty="0">
                <a:solidFill>
                  <a:srgbClr val="001D4D"/>
                </a:solidFill>
                <a:latin typeface="+mj-lt"/>
                <a:ea typeface="Times New Roman" panose="02020603050405020304" pitchFamily="18" charset="0"/>
              </a:rPr>
              <a:t>: Application connects to correct numbers of pads that are on.</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Status: </a:t>
            </a:r>
            <a:r>
              <a:rPr lang="en-US" b="1" dirty="0">
                <a:solidFill>
                  <a:srgbClr val="1FE11F"/>
                </a:solidFill>
                <a:latin typeface="+mj-lt"/>
                <a:ea typeface="Times New Roman" panose="02020603050405020304" pitchFamily="18" charset="0"/>
              </a:rPr>
              <a:t>Pass</a:t>
            </a:r>
            <a:endParaRPr lang="en-US" dirty="0">
              <a:solidFill>
                <a:srgbClr val="1FE11F"/>
              </a:solidFill>
              <a:effectLst/>
              <a:latin typeface="+mj-lt"/>
              <a:ea typeface="Times New Roman" panose="02020603050405020304" pitchFamily="18" charset="0"/>
            </a:endParaRPr>
          </a:p>
        </p:txBody>
      </p:sp>
      <p:pic>
        <p:nvPicPr>
          <p:cNvPr id="7" name="image12.png">
            <a:extLst>
              <a:ext uri="{FF2B5EF4-FFF2-40B4-BE49-F238E27FC236}">
                <a16:creationId xmlns:a16="http://schemas.microsoft.com/office/drawing/2014/main" id="{8E6BEEAF-6993-4211-8295-6492776623BE}"/>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36575863"/>
      </p:ext>
    </p:extLst>
  </p:cSld>
  <p:clrMapOvr>
    <a:masterClrMapping/>
  </p:clrMapOvr>
  <mc:AlternateContent xmlns:mc="http://schemas.openxmlformats.org/markup-compatibility/2006" xmlns:p14="http://schemas.microsoft.com/office/powerpoint/2010/main">
    <mc:Choice Requires="p14">
      <p:transition spd="slow" p14:dur="2000" advTm="5178"/>
    </mc:Choice>
    <mc:Fallback xmlns="">
      <p:transition spd="slow" advTm="517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D05B1B-A180-419E-9BB0-D70F479D0CD5}"/>
              </a:ext>
            </a:extLst>
          </p:cNvPr>
          <p:cNvSpPr/>
          <p:nvPr/>
        </p:nvSpPr>
        <p:spPr>
          <a:xfrm>
            <a:off x="674648" y="1524000"/>
            <a:ext cx="8001000" cy="4031873"/>
          </a:xfrm>
          <a:prstGeom prst="rect">
            <a:avLst/>
          </a:prstGeom>
        </p:spPr>
        <p:txBody>
          <a:bodyPr wrap="square">
            <a:spAutoFit/>
          </a:bodyPr>
          <a:lstStyle/>
          <a:p>
            <a:pPr marL="0" marR="0">
              <a:spcBef>
                <a:spcPts val="0"/>
              </a:spcBef>
              <a:spcAft>
                <a:spcPts val="0"/>
              </a:spcAft>
            </a:pPr>
            <a:r>
              <a:rPr lang="en-US" sz="2000" b="1" i="1" dirty="0">
                <a:solidFill>
                  <a:srgbClr val="001D4D"/>
                </a:solidFill>
                <a:latin typeface="+mj-lt"/>
                <a:ea typeface="Times New Roman" panose="02020603050405020304" pitchFamily="18" charset="0"/>
              </a:rPr>
              <a:t>Test Case SCT1203</a:t>
            </a:r>
            <a:r>
              <a:rPr lang="en-US" sz="2000" i="1" dirty="0">
                <a:solidFill>
                  <a:srgbClr val="001D4D"/>
                </a:solidFill>
                <a:latin typeface="+mj-lt"/>
                <a:ea typeface="Times New Roman" panose="02020603050405020304" pitchFamily="18" charset="0"/>
              </a:rPr>
              <a:t>- </a:t>
            </a:r>
            <a:r>
              <a:rPr lang="en-US" sz="2000" i="1" u="sng" dirty="0">
                <a:solidFill>
                  <a:srgbClr val="001D4D"/>
                </a:solidFill>
                <a:latin typeface="+mj-lt"/>
                <a:ea typeface="Times New Roman" panose="02020603050405020304" pitchFamily="18" charset="0"/>
              </a:rPr>
              <a:t>Pads disconnect in the middle of a game.</a:t>
            </a:r>
          </a:p>
          <a:p>
            <a:pPr marL="0" marR="0">
              <a:spcBef>
                <a:spcPts val="0"/>
              </a:spcBef>
              <a:spcAft>
                <a:spcPts val="0"/>
              </a:spcAft>
            </a:pPr>
            <a:endParaRPr lang="en-US" sz="2000" b="1"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Purpose</a:t>
            </a:r>
            <a:r>
              <a:rPr lang="en-US" dirty="0">
                <a:solidFill>
                  <a:srgbClr val="001D4D"/>
                </a:solidFill>
                <a:latin typeface="+mj-lt"/>
                <a:ea typeface="Times New Roman" panose="02020603050405020304" pitchFamily="18" charset="0"/>
              </a:rPr>
              <a:t>: Ensure that game does not crash if pad disconnects in the middle of a game</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Precondition</a:t>
            </a:r>
            <a:r>
              <a:rPr lang="en-US" dirty="0">
                <a:solidFill>
                  <a:srgbClr val="001D4D"/>
                </a:solidFill>
                <a:latin typeface="+mj-lt"/>
                <a:ea typeface="Times New Roman" panose="02020603050405020304" pitchFamily="18" charset="0"/>
              </a:rPr>
              <a:t>: When game starts, turn off any pad during the game.</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Expected Result</a:t>
            </a:r>
            <a:r>
              <a:rPr lang="en-US" dirty="0">
                <a:solidFill>
                  <a:srgbClr val="001D4D"/>
                </a:solidFill>
                <a:latin typeface="+mj-lt"/>
                <a:ea typeface="Times New Roman" panose="02020603050405020304" pitchFamily="18" charset="0"/>
              </a:rPr>
              <a:t>: Game should continue playing with the remaining pads. </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Actual Result</a:t>
            </a:r>
            <a:r>
              <a:rPr lang="en-US" dirty="0">
                <a:solidFill>
                  <a:srgbClr val="001D4D"/>
                </a:solidFill>
                <a:latin typeface="+mj-lt"/>
                <a:ea typeface="Times New Roman" panose="02020603050405020304" pitchFamily="18" charset="0"/>
              </a:rPr>
              <a:t>: Game continue playing with the remaining pads. Pads regain connection to app when game is over.</a:t>
            </a:r>
          </a:p>
          <a:p>
            <a:pPr marL="342900" marR="0">
              <a:spcBef>
                <a:spcPts val="0"/>
              </a:spcBef>
              <a:spcAft>
                <a:spcPts val="0"/>
              </a:spcAft>
            </a:pPr>
            <a:endParaRPr lang="en-US" dirty="0">
              <a:solidFill>
                <a:srgbClr val="001D4D"/>
              </a:solidFill>
              <a:latin typeface="+mj-lt"/>
              <a:ea typeface="Times New Roman" panose="02020603050405020304" pitchFamily="18" charset="0"/>
            </a:endParaRPr>
          </a:p>
          <a:p>
            <a:pPr marL="342900" marR="0">
              <a:spcBef>
                <a:spcPts val="0"/>
              </a:spcBef>
              <a:spcAft>
                <a:spcPts val="0"/>
              </a:spcAft>
            </a:pPr>
            <a:r>
              <a:rPr lang="en-US" b="1" dirty="0">
                <a:solidFill>
                  <a:srgbClr val="001D4D"/>
                </a:solidFill>
                <a:latin typeface="+mj-lt"/>
                <a:ea typeface="Times New Roman" panose="02020603050405020304" pitchFamily="18" charset="0"/>
              </a:rPr>
              <a:t>Status: </a:t>
            </a:r>
            <a:r>
              <a:rPr lang="en-US" b="1" dirty="0">
                <a:solidFill>
                  <a:srgbClr val="1FE11F"/>
                </a:solidFill>
                <a:latin typeface="+mj-lt"/>
                <a:ea typeface="Times New Roman" panose="02020603050405020304" pitchFamily="18" charset="0"/>
              </a:rPr>
              <a:t>Pass</a:t>
            </a:r>
            <a:endParaRPr lang="en-US" dirty="0">
              <a:solidFill>
                <a:srgbClr val="1FE11F"/>
              </a:solidFill>
              <a:effectLst/>
              <a:latin typeface="+mj-lt"/>
              <a:ea typeface="Times New Roman" panose="02020603050405020304" pitchFamily="18" charset="0"/>
            </a:endParaRPr>
          </a:p>
        </p:txBody>
      </p:sp>
      <p:pic>
        <p:nvPicPr>
          <p:cNvPr id="6" name="image12.png">
            <a:extLst>
              <a:ext uri="{FF2B5EF4-FFF2-40B4-BE49-F238E27FC236}">
                <a16:creationId xmlns:a16="http://schemas.microsoft.com/office/drawing/2014/main" id="{3DA4400F-FF8B-4086-8C45-F857142C7BC3}"/>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16654201"/>
      </p:ext>
    </p:extLst>
  </p:cSld>
  <p:clrMapOvr>
    <a:masterClrMapping/>
  </p:clrMapOvr>
  <mc:AlternateContent xmlns:mc="http://schemas.openxmlformats.org/markup-compatibility/2006" xmlns:p14="http://schemas.microsoft.com/office/powerpoint/2010/main">
    <mc:Choice Requires="p14">
      <p:transition spd="slow" p14:dur="2000" advTm="8428"/>
    </mc:Choice>
    <mc:Fallback xmlns="">
      <p:transition spd="slow" advTm="842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63852E-4132-4438-9855-81AFFBB8D57B}"/>
              </a:ext>
            </a:extLst>
          </p:cNvPr>
          <p:cNvSpPr/>
          <p:nvPr/>
        </p:nvSpPr>
        <p:spPr>
          <a:xfrm>
            <a:off x="457200" y="566678"/>
            <a:ext cx="8056756" cy="5724644"/>
          </a:xfrm>
          <a:prstGeom prst="rect">
            <a:avLst/>
          </a:prstGeom>
        </p:spPr>
        <p:txBody>
          <a:bodyPr wrap="square">
            <a:spAutoFit/>
          </a:bodyPr>
          <a:lstStyle/>
          <a:p>
            <a:r>
              <a:rPr lang="en-US" sz="2000" b="1" i="1" dirty="0">
                <a:solidFill>
                  <a:srgbClr val="001D4D"/>
                </a:solidFill>
                <a:latin typeface="+mj-lt"/>
              </a:rPr>
              <a:t>Test Case SCT1204</a:t>
            </a:r>
            <a:r>
              <a:rPr lang="en-US" sz="2000" i="1" dirty="0">
                <a:solidFill>
                  <a:srgbClr val="001D4D"/>
                </a:solidFill>
                <a:latin typeface="+mj-lt"/>
              </a:rPr>
              <a:t>- </a:t>
            </a:r>
            <a:r>
              <a:rPr lang="en-US" sz="2000" i="1" u="sng" dirty="0">
                <a:solidFill>
                  <a:srgbClr val="001D4D"/>
                </a:solidFill>
                <a:latin typeface="+mj-lt"/>
              </a:rPr>
              <a:t>Random game by time 1 minute, </a:t>
            </a:r>
          </a:p>
          <a:p>
            <a:r>
              <a:rPr lang="en-US" sz="2000" i="1" u="sng" dirty="0">
                <a:solidFill>
                  <a:srgbClr val="001D4D"/>
                </a:solidFill>
                <a:latin typeface="+mj-lt"/>
              </a:rPr>
              <a:t>0 back to back.</a:t>
            </a:r>
          </a:p>
          <a:p>
            <a:endParaRPr lang="en-US" sz="2000" dirty="0">
              <a:solidFill>
                <a:srgbClr val="001D4D"/>
              </a:solidFill>
              <a:latin typeface="+mj-lt"/>
            </a:endParaRPr>
          </a:p>
          <a:p>
            <a:pPr lvl="1"/>
            <a:r>
              <a:rPr lang="en-US" b="1" dirty="0">
                <a:solidFill>
                  <a:srgbClr val="001D4D"/>
                </a:solidFill>
                <a:latin typeface="+mj-lt"/>
              </a:rPr>
              <a:t>Purpose</a:t>
            </a:r>
            <a:r>
              <a:rPr lang="en-US" dirty="0">
                <a:solidFill>
                  <a:srgbClr val="001D4D"/>
                </a:solidFill>
                <a:latin typeface="+mj-lt"/>
              </a:rPr>
              <a:t>: Ensure that no more than one pads turns on at a time and that this game mode works correctly and score are being updated correctly.</a:t>
            </a:r>
          </a:p>
          <a:p>
            <a:pPr lvl="1"/>
            <a:endParaRPr lang="en-US" dirty="0">
              <a:solidFill>
                <a:srgbClr val="001D4D"/>
              </a:solidFill>
              <a:latin typeface="+mj-lt"/>
            </a:endParaRPr>
          </a:p>
          <a:p>
            <a:pPr lvl="1"/>
            <a:r>
              <a:rPr lang="en-US" b="1" dirty="0">
                <a:solidFill>
                  <a:srgbClr val="001D4D"/>
                </a:solidFill>
                <a:latin typeface="+mj-lt"/>
              </a:rPr>
              <a:t>Precondition</a:t>
            </a:r>
            <a:r>
              <a:rPr lang="en-US" dirty="0">
                <a:solidFill>
                  <a:srgbClr val="001D4D"/>
                </a:solidFill>
                <a:latin typeface="+mj-lt"/>
              </a:rPr>
              <a:t>: More than 3 pads must be connected to app. User must input random game mode, user must select 1-minute time and press play.</a:t>
            </a:r>
          </a:p>
          <a:p>
            <a:pPr lvl="1"/>
            <a:endParaRPr lang="en-US" dirty="0">
              <a:solidFill>
                <a:srgbClr val="001D4D"/>
              </a:solidFill>
              <a:latin typeface="+mj-lt"/>
            </a:endParaRPr>
          </a:p>
          <a:p>
            <a:pPr lvl="1"/>
            <a:r>
              <a:rPr lang="en-US" b="1" dirty="0">
                <a:solidFill>
                  <a:srgbClr val="001D4D"/>
                </a:solidFill>
                <a:latin typeface="+mj-lt"/>
              </a:rPr>
              <a:t>Expected Result</a:t>
            </a:r>
            <a:r>
              <a:rPr lang="en-US" dirty="0">
                <a:solidFill>
                  <a:srgbClr val="001D4D"/>
                </a:solidFill>
                <a:latin typeface="+mj-lt"/>
              </a:rPr>
              <a:t>: Pads light up 1 at a time and hit/miss are being recorded. When time hit 0 game should end and game over fragment should be seen.</a:t>
            </a:r>
          </a:p>
          <a:p>
            <a:pPr lvl="1"/>
            <a:endParaRPr lang="en-US" dirty="0">
              <a:solidFill>
                <a:srgbClr val="001D4D"/>
              </a:solidFill>
              <a:latin typeface="+mj-lt"/>
            </a:endParaRPr>
          </a:p>
          <a:p>
            <a:pPr lvl="1"/>
            <a:r>
              <a:rPr lang="en-US" b="1" dirty="0">
                <a:solidFill>
                  <a:srgbClr val="001D4D"/>
                </a:solidFill>
                <a:latin typeface="+mj-lt"/>
              </a:rPr>
              <a:t>Actual Result</a:t>
            </a:r>
            <a:r>
              <a:rPr lang="en-US" dirty="0">
                <a:solidFill>
                  <a:srgbClr val="001D4D"/>
                </a:solidFill>
                <a:latin typeface="+mj-lt"/>
              </a:rPr>
              <a:t>: Pads light up 1 at a time and hit/miss are being recorded. When time hit 0 game ends and game over fragment is seen.</a:t>
            </a:r>
          </a:p>
          <a:p>
            <a:pPr lvl="1"/>
            <a:endParaRPr lang="en-US" dirty="0">
              <a:solidFill>
                <a:srgbClr val="001D4D"/>
              </a:solidFill>
              <a:latin typeface="+mj-lt"/>
            </a:endParaRPr>
          </a:p>
          <a:p>
            <a:pPr lvl="1"/>
            <a:r>
              <a:rPr lang="en-US" b="1" dirty="0">
                <a:solidFill>
                  <a:srgbClr val="001D4D"/>
                </a:solidFill>
                <a:latin typeface="+mj-lt"/>
              </a:rPr>
              <a:t>Status: </a:t>
            </a:r>
            <a:r>
              <a:rPr lang="en-US" b="1" dirty="0">
                <a:solidFill>
                  <a:srgbClr val="1FE11F"/>
                </a:solidFill>
                <a:latin typeface="+mj-lt"/>
              </a:rPr>
              <a:t>Pass</a:t>
            </a:r>
            <a:endParaRPr lang="en-US" dirty="0">
              <a:solidFill>
                <a:srgbClr val="1FE11F"/>
              </a:solidFill>
              <a:latin typeface="+mj-lt"/>
            </a:endParaRPr>
          </a:p>
          <a:p>
            <a:pPr marL="0" marR="0">
              <a:spcBef>
                <a:spcPts val="0"/>
              </a:spcBef>
              <a:spcAft>
                <a:spcPts val="0"/>
              </a:spcAft>
            </a:pPr>
            <a:endParaRPr lang="en-US" dirty="0">
              <a:solidFill>
                <a:srgbClr val="001D4D"/>
              </a:solidFill>
              <a:effectLst/>
              <a:latin typeface="+mj-lt"/>
              <a:ea typeface="Times New Roman" panose="02020603050405020304" pitchFamily="18" charset="0"/>
              <a:cs typeface="Times New Roman" panose="02020603050405020304" pitchFamily="18" charset="0"/>
            </a:endParaRPr>
          </a:p>
        </p:txBody>
      </p:sp>
      <p:pic>
        <p:nvPicPr>
          <p:cNvPr id="5" name="image12.png">
            <a:extLst>
              <a:ext uri="{FF2B5EF4-FFF2-40B4-BE49-F238E27FC236}">
                <a16:creationId xmlns:a16="http://schemas.microsoft.com/office/drawing/2014/main" id="{67B325B4-9758-4ED7-A8CC-B818677F12A7}"/>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11442696"/>
      </p:ext>
    </p:extLst>
  </p:cSld>
  <p:clrMapOvr>
    <a:masterClrMapping/>
  </p:clrMapOvr>
  <mc:AlternateContent xmlns:mc="http://schemas.openxmlformats.org/markup-compatibility/2006" xmlns:p14="http://schemas.microsoft.com/office/powerpoint/2010/main">
    <mc:Choice Requires="p14">
      <p:transition spd="slow" p14:dur="2000" advTm="11011"/>
    </mc:Choice>
    <mc:Fallback xmlns="">
      <p:transition spd="slow" advTm="11011"/>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308D23-5B26-469D-8568-B1FCE3AB6A53}"/>
              </a:ext>
            </a:extLst>
          </p:cNvPr>
          <p:cNvSpPr/>
          <p:nvPr/>
        </p:nvSpPr>
        <p:spPr>
          <a:xfrm>
            <a:off x="543622" y="566678"/>
            <a:ext cx="8056756" cy="6001643"/>
          </a:xfrm>
          <a:prstGeom prst="rect">
            <a:avLst/>
          </a:prstGeom>
        </p:spPr>
        <p:txBody>
          <a:bodyPr wrap="square">
            <a:spAutoFit/>
          </a:bodyPr>
          <a:lstStyle/>
          <a:p>
            <a:r>
              <a:rPr lang="en-US" sz="2000" b="1" i="1" dirty="0">
                <a:solidFill>
                  <a:srgbClr val="001D4D"/>
                </a:solidFill>
                <a:latin typeface="+mj-lt"/>
              </a:rPr>
              <a:t>Test Case SCT1208</a:t>
            </a:r>
            <a:r>
              <a:rPr lang="en-US" sz="2000" i="1" dirty="0">
                <a:solidFill>
                  <a:srgbClr val="001D4D"/>
                </a:solidFill>
                <a:latin typeface="+mj-lt"/>
              </a:rPr>
              <a:t>- </a:t>
            </a:r>
            <a:r>
              <a:rPr lang="en-US" sz="2000" i="1" u="sng" dirty="0">
                <a:solidFill>
                  <a:srgbClr val="001D4D"/>
                </a:solidFill>
                <a:latin typeface="+mj-lt"/>
              </a:rPr>
              <a:t>Random game by time 1 minute,</a:t>
            </a:r>
          </a:p>
          <a:p>
            <a:r>
              <a:rPr lang="en-US" sz="2000" i="1" u="sng" dirty="0">
                <a:solidFill>
                  <a:srgbClr val="001D4D"/>
                </a:solidFill>
                <a:latin typeface="+mj-lt"/>
              </a:rPr>
              <a:t> 3 back to back.</a:t>
            </a:r>
          </a:p>
          <a:p>
            <a:endParaRPr lang="en-US" sz="2000" dirty="0">
              <a:solidFill>
                <a:srgbClr val="001D4D"/>
              </a:solidFill>
              <a:latin typeface="+mj-lt"/>
            </a:endParaRPr>
          </a:p>
          <a:p>
            <a:pPr lvl="1"/>
            <a:r>
              <a:rPr lang="en-US" b="1" dirty="0">
                <a:solidFill>
                  <a:srgbClr val="001D4D"/>
                </a:solidFill>
                <a:latin typeface="+mj-lt"/>
              </a:rPr>
              <a:t>Purpose</a:t>
            </a:r>
            <a:r>
              <a:rPr lang="en-US" dirty="0">
                <a:solidFill>
                  <a:srgbClr val="001D4D"/>
                </a:solidFill>
                <a:latin typeface="+mj-lt"/>
              </a:rPr>
              <a:t>: Ensure that no more than one pads turns on at a time and that this game mode works correctly, and score are being updated correctly. Ensure that game repeats itself automatically 3 times. </a:t>
            </a:r>
          </a:p>
          <a:p>
            <a:pPr lvl="1"/>
            <a:endParaRPr lang="en-US" dirty="0">
              <a:solidFill>
                <a:srgbClr val="001D4D"/>
              </a:solidFill>
              <a:latin typeface="+mj-lt"/>
            </a:endParaRPr>
          </a:p>
          <a:p>
            <a:pPr lvl="1"/>
            <a:r>
              <a:rPr lang="en-US" b="1" dirty="0">
                <a:solidFill>
                  <a:srgbClr val="001D4D"/>
                </a:solidFill>
                <a:latin typeface="+mj-lt"/>
              </a:rPr>
              <a:t>Precondition</a:t>
            </a:r>
            <a:r>
              <a:rPr lang="en-US" dirty="0">
                <a:solidFill>
                  <a:srgbClr val="001D4D"/>
                </a:solidFill>
                <a:latin typeface="+mj-lt"/>
              </a:rPr>
              <a:t>: More than 3 pads must be connected to app. User must input random game mode, user must select 1-minute time and press play. User must input 3 back to back games.</a:t>
            </a:r>
          </a:p>
          <a:p>
            <a:pPr lvl="1"/>
            <a:endParaRPr lang="en-US" dirty="0">
              <a:solidFill>
                <a:srgbClr val="001D4D"/>
              </a:solidFill>
              <a:latin typeface="+mj-lt"/>
            </a:endParaRPr>
          </a:p>
          <a:p>
            <a:pPr lvl="1"/>
            <a:r>
              <a:rPr lang="en-US" b="1" dirty="0">
                <a:solidFill>
                  <a:srgbClr val="001D4D"/>
                </a:solidFill>
                <a:latin typeface="+mj-lt"/>
              </a:rPr>
              <a:t>Expected Result</a:t>
            </a:r>
            <a:r>
              <a:rPr lang="en-US" dirty="0">
                <a:solidFill>
                  <a:srgbClr val="001D4D"/>
                </a:solidFill>
                <a:latin typeface="+mj-lt"/>
              </a:rPr>
              <a:t>: Pads light up 1 at a time and hit/miss are being recorded. When time hit 0 game should end and game over fragment should be seen. After game is over, it should restart automatically 3 times.</a:t>
            </a:r>
          </a:p>
          <a:p>
            <a:pPr lvl="1"/>
            <a:endParaRPr lang="en-US" dirty="0">
              <a:solidFill>
                <a:srgbClr val="001D4D"/>
              </a:solidFill>
              <a:latin typeface="+mj-lt"/>
            </a:endParaRPr>
          </a:p>
          <a:p>
            <a:pPr lvl="1"/>
            <a:r>
              <a:rPr lang="en-US" b="1" dirty="0">
                <a:solidFill>
                  <a:srgbClr val="001D4D"/>
                </a:solidFill>
                <a:latin typeface="+mj-lt"/>
              </a:rPr>
              <a:t>Actual Result</a:t>
            </a:r>
            <a:r>
              <a:rPr lang="en-US" dirty="0">
                <a:solidFill>
                  <a:srgbClr val="001D4D"/>
                </a:solidFill>
                <a:latin typeface="+mj-lt"/>
              </a:rPr>
              <a:t>: Pads light up 1 at a time and hit/miss are being recorded. When time hit 0 game ends and game over fragment is seen. After game is over, it restarts automatically 3 times.</a:t>
            </a:r>
          </a:p>
          <a:p>
            <a:pPr lvl="1"/>
            <a:endParaRPr lang="en-US" dirty="0">
              <a:solidFill>
                <a:srgbClr val="001D4D"/>
              </a:solidFill>
              <a:latin typeface="+mj-lt"/>
            </a:endParaRPr>
          </a:p>
          <a:p>
            <a:pPr lvl="1"/>
            <a:r>
              <a:rPr lang="en-US" b="1" dirty="0">
                <a:solidFill>
                  <a:srgbClr val="001D4D"/>
                </a:solidFill>
                <a:latin typeface="+mj-lt"/>
              </a:rPr>
              <a:t>Status: </a:t>
            </a:r>
            <a:r>
              <a:rPr lang="en-US" b="1" dirty="0">
                <a:solidFill>
                  <a:srgbClr val="1FE11F"/>
                </a:solidFill>
                <a:latin typeface="+mj-lt"/>
              </a:rPr>
              <a:t>Pass</a:t>
            </a:r>
            <a:endParaRPr lang="en-US" dirty="0">
              <a:solidFill>
                <a:srgbClr val="1FE11F"/>
              </a:solidFill>
              <a:latin typeface="+mj-lt"/>
            </a:endParaRPr>
          </a:p>
        </p:txBody>
      </p:sp>
      <p:pic>
        <p:nvPicPr>
          <p:cNvPr id="4" name="image12.png">
            <a:extLst>
              <a:ext uri="{FF2B5EF4-FFF2-40B4-BE49-F238E27FC236}">
                <a16:creationId xmlns:a16="http://schemas.microsoft.com/office/drawing/2014/main" id="{D5EC07C4-031C-4DC6-8128-53E75AEAE2AD}"/>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94442554"/>
      </p:ext>
    </p:extLst>
  </p:cSld>
  <p:clrMapOvr>
    <a:masterClrMapping/>
  </p:clrMapOvr>
  <mc:AlternateContent xmlns:mc="http://schemas.openxmlformats.org/markup-compatibility/2006" xmlns:p14="http://schemas.microsoft.com/office/powerpoint/2010/main">
    <mc:Choice Requires="p14">
      <p:transition spd="slow" p14:dur="2000" advTm="6619"/>
    </mc:Choice>
    <mc:Fallback xmlns="">
      <p:transition spd="slow" advTm="6619"/>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5FD8FD-8D31-4E24-8555-118D11E297BA}"/>
              </a:ext>
            </a:extLst>
          </p:cNvPr>
          <p:cNvSpPr/>
          <p:nvPr/>
        </p:nvSpPr>
        <p:spPr>
          <a:xfrm>
            <a:off x="637478" y="914400"/>
            <a:ext cx="8001000" cy="4278094"/>
          </a:xfrm>
          <a:prstGeom prst="rect">
            <a:avLst/>
          </a:prstGeom>
        </p:spPr>
        <p:txBody>
          <a:bodyPr wrap="square">
            <a:spAutoFit/>
          </a:bodyPr>
          <a:lstStyle/>
          <a:p>
            <a:r>
              <a:rPr lang="en-US" sz="2000" b="1" i="1" dirty="0">
                <a:solidFill>
                  <a:srgbClr val="001D4D"/>
                </a:solidFill>
                <a:latin typeface="+mj-lt"/>
                <a:cs typeface="Times New Roman" panose="02020603050405020304" pitchFamily="18" charset="0"/>
              </a:rPr>
              <a:t>Test Case SCT12016</a:t>
            </a:r>
            <a:r>
              <a:rPr lang="en-US" sz="2000" i="1" dirty="0">
                <a:solidFill>
                  <a:srgbClr val="001D4D"/>
                </a:solidFill>
                <a:latin typeface="+mj-lt"/>
                <a:cs typeface="Times New Roman" panose="02020603050405020304" pitchFamily="18" charset="0"/>
              </a:rPr>
              <a:t>- </a:t>
            </a:r>
            <a:r>
              <a:rPr lang="en-US" sz="2000" i="1" u="sng" dirty="0">
                <a:solidFill>
                  <a:srgbClr val="001D4D"/>
                </a:solidFill>
                <a:latin typeface="+mj-lt"/>
                <a:cs typeface="Times New Roman" panose="02020603050405020304" pitchFamily="18" charset="0"/>
              </a:rPr>
              <a:t>No data has been saved</a:t>
            </a:r>
          </a:p>
          <a:p>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Purpose</a:t>
            </a:r>
            <a:r>
              <a:rPr lang="en-US" dirty="0">
                <a:solidFill>
                  <a:srgbClr val="001D4D"/>
                </a:solidFill>
                <a:latin typeface="+mj-lt"/>
                <a:cs typeface="Times New Roman" panose="02020603050405020304" pitchFamily="18" charset="0"/>
              </a:rPr>
              <a:t>: Display “no data message” when user presses Stats if no data is saved.</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Precondition</a:t>
            </a:r>
            <a:r>
              <a:rPr lang="en-US" dirty="0">
                <a:solidFill>
                  <a:srgbClr val="001D4D"/>
                </a:solidFill>
                <a:latin typeface="+mj-lt"/>
                <a:cs typeface="Times New Roman" panose="02020603050405020304" pitchFamily="18" charset="0"/>
              </a:rPr>
              <a:t>: User must press Stats button in the home page before saving any games.</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Expected Result</a:t>
            </a:r>
            <a:r>
              <a:rPr lang="en-US" dirty="0">
                <a:solidFill>
                  <a:srgbClr val="001D4D"/>
                </a:solidFill>
                <a:latin typeface="+mj-lt"/>
                <a:cs typeface="Times New Roman" panose="02020603050405020304" pitchFamily="18" charset="0"/>
              </a:rPr>
              <a:t>: No data should be display and pop up warning message should inform user that no data has been saved yet.</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Actual Result</a:t>
            </a:r>
            <a:r>
              <a:rPr lang="en-US" dirty="0">
                <a:solidFill>
                  <a:srgbClr val="001D4D"/>
                </a:solidFill>
                <a:latin typeface="+mj-lt"/>
                <a:cs typeface="Times New Roman" panose="02020603050405020304" pitchFamily="18" charset="0"/>
              </a:rPr>
              <a:t>: No data is shown, and message appears informing user that no data has been saved yet.</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Status: </a:t>
            </a:r>
            <a:r>
              <a:rPr lang="en-US" b="1" dirty="0">
                <a:solidFill>
                  <a:srgbClr val="1FE11F"/>
                </a:solidFill>
                <a:latin typeface="+mj-lt"/>
                <a:cs typeface="Times New Roman" panose="02020603050405020304" pitchFamily="18" charset="0"/>
              </a:rPr>
              <a:t>Pass</a:t>
            </a:r>
            <a:endParaRPr lang="en-US" dirty="0">
              <a:solidFill>
                <a:srgbClr val="1FE11F"/>
              </a:solidFill>
              <a:latin typeface="+mj-lt"/>
              <a:cs typeface="Times New Roman" panose="02020603050405020304" pitchFamily="18" charset="0"/>
            </a:endParaRPr>
          </a:p>
        </p:txBody>
      </p:sp>
      <p:pic>
        <p:nvPicPr>
          <p:cNvPr id="5" name="image12.png">
            <a:extLst>
              <a:ext uri="{FF2B5EF4-FFF2-40B4-BE49-F238E27FC236}">
                <a16:creationId xmlns:a16="http://schemas.microsoft.com/office/drawing/2014/main" id="{CE960302-A316-47E1-8B8C-F686518511D9}"/>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54871111"/>
      </p:ext>
    </p:extLst>
  </p:cSld>
  <p:clrMapOvr>
    <a:masterClrMapping/>
  </p:clrMapOvr>
  <mc:AlternateContent xmlns:mc="http://schemas.openxmlformats.org/markup-compatibility/2006" xmlns:p14="http://schemas.microsoft.com/office/powerpoint/2010/main">
    <mc:Choice Requires="p14">
      <p:transition spd="slow" p14:dur="2000" advTm="13539"/>
    </mc:Choice>
    <mc:Fallback xmlns="">
      <p:transition spd="slow" advTm="13539"/>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1E05C3-DDD0-4FEF-8EF9-BD5325BBAC39}"/>
              </a:ext>
            </a:extLst>
          </p:cNvPr>
          <p:cNvSpPr/>
          <p:nvPr/>
        </p:nvSpPr>
        <p:spPr>
          <a:xfrm>
            <a:off x="457201" y="772839"/>
            <a:ext cx="8056756" cy="5724644"/>
          </a:xfrm>
          <a:prstGeom prst="rect">
            <a:avLst/>
          </a:prstGeom>
        </p:spPr>
        <p:txBody>
          <a:bodyPr wrap="square">
            <a:spAutoFit/>
          </a:bodyPr>
          <a:lstStyle/>
          <a:p>
            <a:r>
              <a:rPr lang="en-US" sz="2000" b="1" i="1" dirty="0">
                <a:solidFill>
                  <a:srgbClr val="001D4D"/>
                </a:solidFill>
                <a:latin typeface="+mj-lt"/>
                <a:cs typeface="Times New Roman" panose="02020603050405020304" pitchFamily="18" charset="0"/>
              </a:rPr>
              <a:t>Test Case SCT12015</a:t>
            </a:r>
            <a:r>
              <a:rPr lang="en-US" sz="2000" i="1" dirty="0">
                <a:solidFill>
                  <a:srgbClr val="001D4D"/>
                </a:solidFill>
                <a:latin typeface="+mj-lt"/>
                <a:cs typeface="Times New Roman" panose="02020603050405020304" pitchFamily="18" charset="0"/>
              </a:rPr>
              <a:t>- </a:t>
            </a:r>
            <a:r>
              <a:rPr lang="en-US" sz="2000" i="1" u="sng" dirty="0">
                <a:solidFill>
                  <a:srgbClr val="001D4D"/>
                </a:solidFill>
                <a:latin typeface="+mj-lt"/>
                <a:cs typeface="Times New Roman" panose="02020603050405020304" pitchFamily="18" charset="0"/>
              </a:rPr>
              <a:t>Save data when playing by time. </a:t>
            </a:r>
          </a:p>
          <a:p>
            <a:r>
              <a:rPr lang="en-US" sz="2000" i="1" u="sng" dirty="0">
                <a:solidFill>
                  <a:srgbClr val="001D4D"/>
                </a:solidFill>
                <a:latin typeface="+mj-lt"/>
                <a:cs typeface="Times New Roman" panose="02020603050405020304" pitchFamily="18" charset="0"/>
              </a:rPr>
              <a:t>Create and save new session. Stats layout displays saved data.</a:t>
            </a:r>
          </a:p>
          <a:p>
            <a:endParaRPr lang="en-US" sz="2000"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Purpose</a:t>
            </a:r>
            <a:r>
              <a:rPr lang="en-US" dirty="0">
                <a:solidFill>
                  <a:srgbClr val="001D4D"/>
                </a:solidFill>
                <a:latin typeface="+mj-lt"/>
                <a:cs typeface="Times New Roman" panose="02020603050405020304" pitchFamily="18" charset="0"/>
              </a:rPr>
              <a:t>: Ensure that when play game by time, data is saved correctly and is displayed in stats layout.</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Precondition</a:t>
            </a:r>
            <a:r>
              <a:rPr lang="en-US" dirty="0">
                <a:solidFill>
                  <a:srgbClr val="001D4D"/>
                </a:solidFill>
                <a:latin typeface="+mj-lt"/>
                <a:cs typeface="Times New Roman" panose="02020603050405020304" pitchFamily="18" charset="0"/>
              </a:rPr>
              <a:t>: User must play game by time. Press save icon when game is finished, and create a new session called 1. Press ok, press home button then stats button to view saved game.</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Expected Result</a:t>
            </a:r>
            <a:r>
              <a:rPr lang="en-US" dirty="0">
                <a:solidFill>
                  <a:srgbClr val="001D4D"/>
                </a:solidFill>
                <a:latin typeface="+mj-lt"/>
                <a:cs typeface="Times New Roman" panose="02020603050405020304" pitchFamily="18" charset="0"/>
              </a:rPr>
              <a:t>: When user hit stats layout, session 1 should appear. When user press session 1 then user should see saved game. It should display date, hit/miss, time, and game type played.</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Actual Result</a:t>
            </a:r>
            <a:r>
              <a:rPr lang="en-US" dirty="0">
                <a:solidFill>
                  <a:srgbClr val="001D4D"/>
                </a:solidFill>
                <a:latin typeface="+mj-lt"/>
                <a:cs typeface="Times New Roman" panose="02020603050405020304" pitchFamily="18" charset="0"/>
              </a:rPr>
              <a:t>: When user hit stats layout, session 1 should appear. When user press session 1 then user see saved game. It displays date, hit/miss, time, and game type played.</a:t>
            </a:r>
          </a:p>
          <a:p>
            <a:pPr lvl="1"/>
            <a:endParaRPr lang="en-US" dirty="0">
              <a:solidFill>
                <a:srgbClr val="001D4D"/>
              </a:solidFill>
              <a:latin typeface="+mj-lt"/>
              <a:cs typeface="Times New Roman" panose="02020603050405020304" pitchFamily="18" charset="0"/>
            </a:endParaRPr>
          </a:p>
          <a:p>
            <a:pPr lvl="1"/>
            <a:r>
              <a:rPr lang="en-US" b="1" dirty="0">
                <a:solidFill>
                  <a:srgbClr val="001D4D"/>
                </a:solidFill>
                <a:latin typeface="+mj-lt"/>
                <a:cs typeface="Times New Roman" panose="02020603050405020304" pitchFamily="18" charset="0"/>
              </a:rPr>
              <a:t>Status: </a:t>
            </a:r>
            <a:r>
              <a:rPr lang="en-US" b="1" dirty="0">
                <a:solidFill>
                  <a:srgbClr val="1FE11F"/>
                </a:solidFill>
                <a:latin typeface="+mj-lt"/>
                <a:cs typeface="Times New Roman" panose="02020603050405020304" pitchFamily="18" charset="0"/>
              </a:rPr>
              <a:t>Pass</a:t>
            </a:r>
            <a:endParaRPr lang="en-US" dirty="0">
              <a:solidFill>
                <a:srgbClr val="1FE11F"/>
              </a:solidFill>
              <a:latin typeface="+mj-lt"/>
              <a:cs typeface="Times New Roman" panose="02020603050405020304" pitchFamily="18" charset="0"/>
            </a:endParaRPr>
          </a:p>
          <a:p>
            <a:pPr marL="0" marR="0">
              <a:spcBef>
                <a:spcPts val="0"/>
              </a:spcBef>
              <a:spcAft>
                <a:spcPts val="0"/>
              </a:spcAft>
            </a:pPr>
            <a:endParaRPr lang="en-US" dirty="0">
              <a:solidFill>
                <a:srgbClr val="001D4D"/>
              </a:solidFill>
              <a:effectLst/>
              <a:latin typeface="+mj-lt"/>
              <a:ea typeface="Times New Roman" panose="02020603050405020304" pitchFamily="18" charset="0"/>
              <a:cs typeface="Times New Roman" panose="02020603050405020304" pitchFamily="18" charset="0"/>
            </a:endParaRPr>
          </a:p>
        </p:txBody>
      </p:sp>
      <p:pic>
        <p:nvPicPr>
          <p:cNvPr id="4" name="image12.png">
            <a:extLst>
              <a:ext uri="{FF2B5EF4-FFF2-40B4-BE49-F238E27FC236}">
                <a16:creationId xmlns:a16="http://schemas.microsoft.com/office/drawing/2014/main" id="{163089F0-BEC8-4D34-9D48-380093E83F17}"/>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05559748"/>
      </p:ext>
    </p:extLst>
  </p:cSld>
  <p:clrMapOvr>
    <a:masterClrMapping/>
  </p:clrMapOvr>
  <mc:AlternateContent xmlns:mc="http://schemas.openxmlformats.org/markup-compatibility/2006" xmlns:p14="http://schemas.microsoft.com/office/powerpoint/2010/main">
    <mc:Choice Requires="p14">
      <p:transition spd="slow" p14:dur="2000" advTm="18909"/>
    </mc:Choice>
    <mc:Fallback xmlns="">
      <p:transition spd="slow" advTm="18909"/>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B7C4AF9-A436-4509-8895-163E3D167B4E}"/>
              </a:ext>
            </a:extLst>
          </p:cNvPr>
          <p:cNvSpPr>
            <a:spLocks noGrp="1"/>
          </p:cNvSpPr>
          <p:nvPr>
            <p:ph type="title"/>
          </p:nvPr>
        </p:nvSpPr>
        <p:spPr>
          <a:xfrm>
            <a:off x="779463" y="533400"/>
            <a:ext cx="7145337" cy="815975"/>
          </a:xfrm>
        </p:spPr>
        <p:txBody>
          <a:bodyPr/>
          <a:lstStyle/>
          <a:p>
            <a:pPr algn="ctr"/>
            <a:r>
              <a:rPr lang="en-US" dirty="0">
                <a:ln w="0"/>
                <a:effectLst>
                  <a:outerShdw blurRad="50800" dist="38100" dir="2700000" algn="tl" rotWithShape="0">
                    <a:prstClr val="black">
                      <a:alpha val="40000"/>
                    </a:prstClr>
                  </a:outerShdw>
                </a:effectLst>
              </a:rPr>
              <a:t>Technology Used</a:t>
            </a:r>
          </a:p>
        </p:txBody>
      </p:sp>
      <p:pic>
        <p:nvPicPr>
          <p:cNvPr id="21" name="Content Placeholder 4" descr="A picture containing drawing&#10;&#10;Description automatically generated">
            <a:extLst>
              <a:ext uri="{FF2B5EF4-FFF2-40B4-BE49-F238E27FC236}">
                <a16:creationId xmlns:a16="http://schemas.microsoft.com/office/drawing/2014/main" id="{61549BAE-4F08-47FC-9787-1CCCA89E63C2}"/>
              </a:ext>
            </a:extLst>
          </p:cNvPr>
          <p:cNvPicPr>
            <a:picLocks noGrp="1" noChangeAspect="1"/>
          </p:cNvPicPr>
          <p:nvPr>
            <p:ph idx="1"/>
          </p:nvPr>
        </p:nvPicPr>
        <p:blipFill>
          <a:blip r:embed="rId3"/>
          <a:stretch>
            <a:fillRect/>
          </a:stretch>
        </p:blipFill>
        <p:spPr>
          <a:xfrm>
            <a:off x="2895600" y="5054231"/>
            <a:ext cx="1525793" cy="1525793"/>
          </a:xfrm>
          <a:prstGeom prst="rect">
            <a:avLst/>
          </a:prstGeom>
        </p:spPr>
      </p:pic>
      <p:pic>
        <p:nvPicPr>
          <p:cNvPr id="6" name="Shape 356">
            <a:extLst>
              <a:ext uri="{FF2B5EF4-FFF2-40B4-BE49-F238E27FC236}">
                <a16:creationId xmlns:a16="http://schemas.microsoft.com/office/drawing/2014/main" id="{C1224514-E2D9-4511-B344-BC5DE31FEEB6}"/>
              </a:ext>
            </a:extLst>
          </p:cNvPr>
          <p:cNvPicPr preferRelativeResize="0"/>
          <p:nvPr/>
        </p:nvPicPr>
        <p:blipFill rotWithShape="1">
          <a:blip r:embed="rId4">
            <a:alphaModFix/>
          </a:blip>
          <a:srcRect/>
          <a:stretch/>
        </p:blipFill>
        <p:spPr>
          <a:xfrm>
            <a:off x="5638800" y="1597832"/>
            <a:ext cx="1295400" cy="1329596"/>
          </a:xfrm>
          <a:prstGeom prst="rect">
            <a:avLst/>
          </a:prstGeom>
          <a:noFill/>
          <a:ln>
            <a:noFill/>
          </a:ln>
          <a:effectLst>
            <a:outerShdw blurRad="50800" dist="38100" dir="10800000" algn="r" rotWithShape="0">
              <a:srgbClr val="000000">
                <a:alpha val="40000"/>
              </a:srgbClr>
            </a:outerShdw>
          </a:effectLst>
        </p:spPr>
      </p:pic>
      <p:pic>
        <p:nvPicPr>
          <p:cNvPr id="7" name="Shape 357">
            <a:extLst>
              <a:ext uri="{FF2B5EF4-FFF2-40B4-BE49-F238E27FC236}">
                <a16:creationId xmlns:a16="http://schemas.microsoft.com/office/drawing/2014/main" id="{06FCD172-9830-4F8F-8FFC-90DE9A3B3B53}"/>
              </a:ext>
            </a:extLst>
          </p:cNvPr>
          <p:cNvPicPr preferRelativeResize="0"/>
          <p:nvPr/>
        </p:nvPicPr>
        <p:blipFill rotWithShape="1">
          <a:blip r:embed="rId5">
            <a:alphaModFix/>
          </a:blip>
          <a:srcRect/>
          <a:stretch/>
        </p:blipFill>
        <p:spPr>
          <a:xfrm>
            <a:off x="7158525" y="1485755"/>
            <a:ext cx="1532549" cy="1398904"/>
          </a:xfrm>
          <a:prstGeom prst="rect">
            <a:avLst/>
          </a:prstGeom>
          <a:noFill/>
          <a:ln>
            <a:noFill/>
          </a:ln>
          <a:effectLst>
            <a:outerShdw blurRad="50800" dist="38100" dir="18900000" algn="bl" rotWithShape="0">
              <a:srgbClr val="000000">
                <a:alpha val="40000"/>
              </a:srgbClr>
            </a:outerShdw>
          </a:effectLst>
        </p:spPr>
      </p:pic>
      <p:pic>
        <p:nvPicPr>
          <p:cNvPr id="8" name="Shape 358">
            <a:extLst>
              <a:ext uri="{FF2B5EF4-FFF2-40B4-BE49-F238E27FC236}">
                <a16:creationId xmlns:a16="http://schemas.microsoft.com/office/drawing/2014/main" id="{6D946884-B54B-4980-AFA6-69126928DB9C}"/>
              </a:ext>
            </a:extLst>
          </p:cNvPr>
          <p:cNvPicPr preferRelativeResize="0"/>
          <p:nvPr/>
        </p:nvPicPr>
        <p:blipFill rotWithShape="1">
          <a:blip r:embed="rId6">
            <a:alphaModFix/>
          </a:blip>
          <a:srcRect/>
          <a:stretch/>
        </p:blipFill>
        <p:spPr>
          <a:xfrm>
            <a:off x="4090884" y="1597832"/>
            <a:ext cx="1125901" cy="1216570"/>
          </a:xfrm>
          <a:prstGeom prst="rect">
            <a:avLst/>
          </a:prstGeom>
          <a:noFill/>
          <a:ln>
            <a:noFill/>
          </a:ln>
        </p:spPr>
      </p:pic>
      <p:pic>
        <p:nvPicPr>
          <p:cNvPr id="9" name="Shape 359">
            <a:extLst>
              <a:ext uri="{FF2B5EF4-FFF2-40B4-BE49-F238E27FC236}">
                <a16:creationId xmlns:a16="http://schemas.microsoft.com/office/drawing/2014/main" id="{D4E2FC3B-C4F4-493D-B994-92C697E8A5C5}"/>
              </a:ext>
            </a:extLst>
          </p:cNvPr>
          <p:cNvPicPr preferRelativeResize="0"/>
          <p:nvPr/>
        </p:nvPicPr>
        <p:blipFill rotWithShape="1">
          <a:blip r:embed="rId7">
            <a:alphaModFix/>
          </a:blip>
          <a:srcRect/>
          <a:stretch/>
        </p:blipFill>
        <p:spPr>
          <a:xfrm>
            <a:off x="2303098" y="1441195"/>
            <a:ext cx="1676399" cy="1484442"/>
          </a:xfrm>
          <a:prstGeom prst="rect">
            <a:avLst/>
          </a:prstGeom>
          <a:noFill/>
          <a:ln>
            <a:noFill/>
          </a:ln>
        </p:spPr>
      </p:pic>
      <p:pic>
        <p:nvPicPr>
          <p:cNvPr id="10" name="Shape 360">
            <a:extLst>
              <a:ext uri="{FF2B5EF4-FFF2-40B4-BE49-F238E27FC236}">
                <a16:creationId xmlns:a16="http://schemas.microsoft.com/office/drawing/2014/main" id="{12F42948-1E11-434C-B786-0EF3A683636B}"/>
              </a:ext>
            </a:extLst>
          </p:cNvPr>
          <p:cNvPicPr preferRelativeResize="0"/>
          <p:nvPr/>
        </p:nvPicPr>
        <p:blipFill rotWithShape="1">
          <a:blip r:embed="rId8">
            <a:alphaModFix/>
          </a:blip>
          <a:srcRect/>
          <a:stretch/>
        </p:blipFill>
        <p:spPr>
          <a:xfrm>
            <a:off x="1095175" y="1524000"/>
            <a:ext cx="1066799" cy="1318832"/>
          </a:xfrm>
          <a:prstGeom prst="rect">
            <a:avLst/>
          </a:prstGeom>
          <a:noFill/>
          <a:ln>
            <a:noFill/>
          </a:ln>
        </p:spPr>
      </p:pic>
      <p:pic>
        <p:nvPicPr>
          <p:cNvPr id="13" name="Picture 12" descr="A close up of a sign&#10;&#10;Description automatically generated">
            <a:extLst>
              <a:ext uri="{FF2B5EF4-FFF2-40B4-BE49-F238E27FC236}">
                <a16:creationId xmlns:a16="http://schemas.microsoft.com/office/drawing/2014/main" id="{F0FBE6C3-6EF2-4052-AF7C-4372B7C2A708}"/>
              </a:ext>
            </a:extLst>
          </p:cNvPr>
          <p:cNvPicPr>
            <a:picLocks noChangeAspect="1"/>
          </p:cNvPicPr>
          <p:nvPr/>
        </p:nvPicPr>
        <p:blipFill>
          <a:blip r:embed="rId9"/>
          <a:stretch>
            <a:fillRect/>
          </a:stretch>
        </p:blipFill>
        <p:spPr>
          <a:xfrm>
            <a:off x="674293" y="3254047"/>
            <a:ext cx="1611380" cy="1611380"/>
          </a:xfrm>
          <a:prstGeom prst="rect">
            <a:avLst/>
          </a:prstGeom>
        </p:spPr>
      </p:pic>
      <p:pic>
        <p:nvPicPr>
          <p:cNvPr id="1028" name="Picture 4">
            <a:extLst>
              <a:ext uri="{FF2B5EF4-FFF2-40B4-BE49-F238E27FC236}">
                <a16:creationId xmlns:a16="http://schemas.microsoft.com/office/drawing/2014/main" id="{DEC99815-2AD6-4961-98F3-03A46CA665D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38400" y="3274875"/>
            <a:ext cx="1590552" cy="159055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icture containing television, monitor, sign, screen&#10;&#10;Description automatically generated">
            <a:extLst>
              <a:ext uri="{FF2B5EF4-FFF2-40B4-BE49-F238E27FC236}">
                <a16:creationId xmlns:a16="http://schemas.microsoft.com/office/drawing/2014/main" id="{F00ACB36-8AE1-423A-9E25-A6C45D513400}"/>
              </a:ext>
            </a:extLst>
          </p:cNvPr>
          <p:cNvPicPr>
            <a:picLocks noChangeAspect="1"/>
          </p:cNvPicPr>
          <p:nvPr/>
        </p:nvPicPr>
        <p:blipFill>
          <a:blip r:embed="rId11"/>
          <a:stretch>
            <a:fillRect/>
          </a:stretch>
        </p:blipFill>
        <p:spPr>
          <a:xfrm>
            <a:off x="4059015" y="3118876"/>
            <a:ext cx="1611380" cy="1903204"/>
          </a:xfrm>
          <a:prstGeom prst="rect">
            <a:avLst/>
          </a:prstGeom>
        </p:spPr>
      </p:pic>
      <p:pic>
        <p:nvPicPr>
          <p:cNvPr id="17" name="Picture 16" descr="A screen shot of a computer&#10;&#10;Description automatically generated">
            <a:extLst>
              <a:ext uri="{FF2B5EF4-FFF2-40B4-BE49-F238E27FC236}">
                <a16:creationId xmlns:a16="http://schemas.microsoft.com/office/drawing/2014/main" id="{4E605B7E-03CC-46D9-8D1A-4ACF1B8EAE7C}"/>
              </a:ext>
            </a:extLst>
          </p:cNvPr>
          <p:cNvPicPr>
            <a:picLocks noChangeAspect="1"/>
          </p:cNvPicPr>
          <p:nvPr/>
        </p:nvPicPr>
        <p:blipFill>
          <a:blip r:embed="rId12"/>
          <a:stretch>
            <a:fillRect/>
          </a:stretch>
        </p:blipFill>
        <p:spPr>
          <a:xfrm>
            <a:off x="5703493" y="3274875"/>
            <a:ext cx="2599849" cy="1949887"/>
          </a:xfrm>
          <a:prstGeom prst="rect">
            <a:avLst/>
          </a:prstGeom>
        </p:spPr>
      </p:pic>
      <p:pic>
        <p:nvPicPr>
          <p:cNvPr id="19" name="Picture 18" descr="A picture containing plate, drawing&#10;&#10;Description automatically generated">
            <a:extLst>
              <a:ext uri="{FF2B5EF4-FFF2-40B4-BE49-F238E27FC236}">
                <a16:creationId xmlns:a16="http://schemas.microsoft.com/office/drawing/2014/main" id="{839634E6-1B77-4441-88C6-A8F6149133F3}"/>
              </a:ext>
            </a:extLst>
          </p:cNvPr>
          <p:cNvPicPr>
            <a:picLocks noChangeAspect="1"/>
          </p:cNvPicPr>
          <p:nvPr/>
        </p:nvPicPr>
        <p:blipFill>
          <a:blip r:embed="rId13"/>
          <a:stretch>
            <a:fillRect/>
          </a:stretch>
        </p:blipFill>
        <p:spPr>
          <a:xfrm>
            <a:off x="687303" y="5276642"/>
            <a:ext cx="2002382" cy="1080973"/>
          </a:xfrm>
          <a:prstGeom prst="rect">
            <a:avLst/>
          </a:prstGeom>
        </p:spPr>
      </p:pic>
    </p:spTree>
    <p:extLst>
      <p:ext uri="{BB962C8B-B14F-4D97-AF65-F5344CB8AC3E}">
        <p14:creationId xmlns:p14="http://schemas.microsoft.com/office/powerpoint/2010/main" val="1303336155"/>
      </p:ext>
    </p:extLst>
  </p:cSld>
  <p:clrMapOvr>
    <a:masterClrMapping/>
  </p:clrMapOvr>
  <mc:AlternateContent xmlns:mc="http://schemas.openxmlformats.org/markup-compatibility/2006" xmlns:p14="http://schemas.microsoft.com/office/powerpoint/2010/main">
    <mc:Choice Requires="p14">
      <p:transition spd="slow" p14:dur="2000" advTm="4065"/>
    </mc:Choice>
    <mc:Fallback xmlns="">
      <p:transition spd="slow" advTm="4065"/>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9737" y="609600"/>
            <a:ext cx="3182937" cy="739775"/>
          </a:xfrm>
        </p:spPr>
        <p:txBody>
          <a:bodyPr/>
          <a:lstStyle/>
          <a:p>
            <a:r>
              <a:rPr lang="en-US" dirty="0">
                <a:ln w="0"/>
                <a:effectLst>
                  <a:outerShdw blurRad="50800" dist="38100" dir="2700000" algn="tl" rotWithShape="0">
                    <a:prstClr val="black">
                      <a:alpha val="40000"/>
                    </a:prstClr>
                  </a:outerShdw>
                </a:effectLst>
              </a:rPr>
              <a:t>Contact Info:</a:t>
            </a:r>
          </a:p>
        </p:txBody>
      </p:sp>
      <p:sp>
        <p:nvSpPr>
          <p:cNvPr id="3" name="Content Placeholder 2"/>
          <p:cNvSpPr>
            <a:spLocks noGrp="1"/>
          </p:cNvSpPr>
          <p:nvPr>
            <p:ph idx="1"/>
          </p:nvPr>
        </p:nvSpPr>
        <p:spPr>
          <a:xfrm>
            <a:off x="779463" y="1425576"/>
            <a:ext cx="7583487" cy="4611688"/>
          </a:xfrm>
        </p:spPr>
        <p:txBody>
          <a:bodyPr/>
          <a:lstStyle/>
          <a:p>
            <a:pPr marL="0" indent="0" algn="ctr">
              <a:buNone/>
            </a:pPr>
            <a:r>
              <a:rPr lang="en-US" dirty="0"/>
              <a:t>SkillCourt is an excellent way for passionate soccer players to improve their skills at home or out in the field! If you have any further questions please contact us!</a:t>
            </a:r>
          </a:p>
          <a:p>
            <a:pPr marL="0" indent="0" algn="ctr">
              <a:buNone/>
            </a:pPr>
            <a:endParaRPr lang="en-US" dirty="0"/>
          </a:p>
          <a:p>
            <a:pPr marL="0" indent="0" algn="ctr">
              <a:buNone/>
            </a:pPr>
            <a:endParaRPr lang="en-US" dirty="0"/>
          </a:p>
          <a:p>
            <a:r>
              <a:rPr lang="en-US" dirty="0"/>
              <a:t>Product Owner: </a:t>
            </a:r>
            <a:r>
              <a:rPr lang="en-US" dirty="0" err="1"/>
              <a:t>Guðmundur</a:t>
            </a:r>
            <a:r>
              <a:rPr lang="en-US" dirty="0"/>
              <a:t> </a:t>
            </a:r>
            <a:r>
              <a:rPr lang="en-US" dirty="0" err="1"/>
              <a:t>Traustason</a:t>
            </a:r>
            <a:endParaRPr lang="en-US" dirty="0"/>
          </a:p>
          <a:p>
            <a:pPr marL="282575" lvl="1" indent="0">
              <a:buNone/>
            </a:pPr>
            <a:r>
              <a:rPr lang="en-US" dirty="0"/>
              <a:t>Email: gummi.traustason@gmail.com</a:t>
            </a:r>
          </a:p>
          <a:p>
            <a:r>
              <a:rPr lang="en-US" dirty="0"/>
              <a:t>Developers Sprint 2020: Hairon Martin, </a:t>
            </a:r>
            <a:r>
              <a:rPr lang="en-US" dirty="0" err="1"/>
              <a:t>Yasmani</a:t>
            </a:r>
            <a:r>
              <a:rPr lang="en-US" dirty="0"/>
              <a:t> </a:t>
            </a:r>
            <a:r>
              <a:rPr lang="en-US" dirty="0" err="1"/>
              <a:t>Subirat</a:t>
            </a:r>
            <a:endParaRPr lang="en-US" dirty="0"/>
          </a:p>
          <a:p>
            <a:pPr marL="0" indent="0" algn="ctr">
              <a:buNone/>
            </a:pPr>
            <a:r>
              <a:rPr lang="en-US" sz="4000" dirty="0">
                <a:ln w="0"/>
                <a:effectLst>
                  <a:outerShdw blurRad="50800" dist="38100" dir="2700000" algn="tl" rotWithShape="0">
                    <a:prstClr val="black">
                      <a:alpha val="40000"/>
                    </a:prstClr>
                  </a:outerShdw>
                </a:effectLst>
              </a:rPr>
              <a:t>Thank you!</a:t>
            </a:r>
          </a:p>
        </p:txBody>
      </p:sp>
      <p:pic>
        <p:nvPicPr>
          <p:cNvPr id="6" name="image12.png">
            <a:extLst>
              <a:ext uri="{FF2B5EF4-FFF2-40B4-BE49-F238E27FC236}">
                <a16:creationId xmlns:a16="http://schemas.microsoft.com/office/drawing/2014/main" id="{72C75F8B-0535-42FA-805D-7B8D6AB3EDE1}"/>
              </a:ext>
            </a:extLst>
          </p:cNvPr>
          <p:cNvPicPr/>
          <p:nvPr/>
        </p:nvPicPr>
        <p:blipFill>
          <a:blip r:embed="rId3"/>
          <a:srcRect/>
          <a:stretch>
            <a:fillRect/>
          </a:stretch>
        </p:blipFill>
        <p:spPr>
          <a:xfrm>
            <a:off x="3886200" y="2514600"/>
            <a:ext cx="1219200" cy="1371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977874096"/>
      </p:ext>
    </p:extLst>
  </p:cSld>
  <p:clrMapOvr>
    <a:masterClrMapping/>
  </p:clrMapOvr>
  <mc:AlternateContent xmlns:mc="http://schemas.openxmlformats.org/markup-compatibility/2006" xmlns:p14="http://schemas.microsoft.com/office/powerpoint/2010/main">
    <mc:Choice Requires="p14">
      <p:transition spd="slow" p14:dur="2000" advTm="9003"/>
    </mc:Choice>
    <mc:Fallback xmlns="">
      <p:transition spd="slow" advTm="900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3816521-A601-4C9E-B6A3-F3A13522B56B}"/>
              </a:ext>
            </a:extLst>
          </p:cNvPr>
          <p:cNvSpPr>
            <a:spLocks noGrp="1"/>
          </p:cNvSpPr>
          <p:nvPr>
            <p:ph type="title"/>
          </p:nvPr>
        </p:nvSpPr>
        <p:spPr>
          <a:xfrm>
            <a:off x="533401" y="392112"/>
            <a:ext cx="2344737" cy="739775"/>
          </a:xfrm>
        </p:spPr>
        <p:txBody>
          <a:bodyPr/>
          <a:lstStyle/>
          <a:p>
            <a:r>
              <a:rPr lang="en-US" altLang="en-US" dirty="0">
                <a:ln w="0"/>
                <a:effectLst>
                  <a:outerShdw blurRad="50800" dist="38100" dir="2700000" algn="tl" rotWithShape="0">
                    <a:prstClr val="black">
                      <a:alpha val="40000"/>
                    </a:prstClr>
                  </a:outerShdw>
                </a:effectLst>
                <a:ea typeface="ＭＳ Ｐゴシック" pitchFamily="34" charset="-128"/>
              </a:rPr>
              <a:t>Solution</a:t>
            </a:r>
          </a:p>
        </p:txBody>
      </p:sp>
      <p:sp>
        <p:nvSpPr>
          <p:cNvPr id="6" name="Content Placeholder 2">
            <a:extLst>
              <a:ext uri="{FF2B5EF4-FFF2-40B4-BE49-F238E27FC236}">
                <a16:creationId xmlns:a16="http://schemas.microsoft.com/office/drawing/2014/main" id="{B2850180-C390-45CF-9DF2-0173E2F38E01}"/>
              </a:ext>
            </a:extLst>
          </p:cNvPr>
          <p:cNvSpPr txBox="1">
            <a:spLocks/>
          </p:cNvSpPr>
          <p:nvPr/>
        </p:nvSpPr>
        <p:spPr bwMode="auto">
          <a:xfrm>
            <a:off x="533400" y="1219200"/>
            <a:ext cx="8077199" cy="4970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defRPr/>
            </a:pPr>
            <a:r>
              <a:rPr lang="en-US" sz="1600" u="sng" dirty="0"/>
              <a:t>Our Solution for Whole Project:</a:t>
            </a:r>
          </a:p>
          <a:p>
            <a:pPr lvl="1" defTabSz="914400">
              <a:defRPr/>
            </a:pPr>
            <a:r>
              <a:rPr lang="is-IS" sz="1600" dirty="0"/>
              <a:t>Create new SkillCourt Website</a:t>
            </a:r>
          </a:p>
          <a:p>
            <a:pPr lvl="1" defTabSz="914400">
              <a:defRPr/>
            </a:pPr>
            <a:r>
              <a:rPr lang="is-IS" sz="1600" dirty="0"/>
              <a:t>Add confirmation when pads are off.</a:t>
            </a:r>
          </a:p>
          <a:p>
            <a:pPr lvl="1" defTabSz="914400">
              <a:defRPr/>
            </a:pPr>
            <a:r>
              <a:rPr lang="is-IS" sz="1600" dirty="0"/>
              <a:t>Implement TCP java connection</a:t>
            </a:r>
          </a:p>
          <a:p>
            <a:pPr lvl="1" defTabSz="914400">
              <a:defRPr/>
            </a:pPr>
            <a:r>
              <a:rPr lang="is-IS" sz="1600" dirty="0"/>
              <a:t>Add constant confirmation signal that pad is connected to app</a:t>
            </a:r>
          </a:p>
          <a:p>
            <a:pPr lvl="1">
              <a:defRPr/>
            </a:pPr>
            <a:r>
              <a:rPr lang="is-IS" sz="1600" dirty="0"/>
              <a:t>If pad looses connection then skip that pads and play with remaining pads</a:t>
            </a:r>
          </a:p>
          <a:p>
            <a:pPr lvl="1">
              <a:defRPr/>
            </a:pPr>
            <a:r>
              <a:rPr lang="is-IS" sz="1600" dirty="0"/>
              <a:t>Pads connect automatically after current game is over</a:t>
            </a:r>
          </a:p>
          <a:p>
            <a:pPr lvl="1">
              <a:defRPr/>
            </a:pPr>
            <a:r>
              <a:rPr lang="is-IS" sz="1600" dirty="0"/>
              <a:t>Correctly implement thread interrupts when a game is over</a:t>
            </a:r>
          </a:p>
          <a:p>
            <a:pPr lvl="1">
              <a:defRPr/>
            </a:pPr>
            <a:r>
              <a:rPr lang="is-IS" sz="1600" dirty="0"/>
              <a:t>Add a back to back feature so that play again is automatically.</a:t>
            </a:r>
          </a:p>
          <a:p>
            <a:pPr lvl="1">
              <a:defRPr/>
            </a:pPr>
            <a:r>
              <a:rPr lang="is-IS" sz="1600" dirty="0"/>
              <a:t>Redesign the entire SkillCourt user interface with lighter colors and more descriptive buttons.</a:t>
            </a:r>
          </a:p>
          <a:p>
            <a:pPr lvl="1">
              <a:defRPr/>
            </a:pPr>
            <a:r>
              <a:rPr lang="is-IS" sz="1600" dirty="0"/>
              <a:t>Create a proper on destroy method to terminate application.</a:t>
            </a:r>
          </a:p>
          <a:p>
            <a:pPr lvl="1">
              <a:defRPr/>
            </a:pPr>
            <a:r>
              <a:rPr lang="is-IS" sz="1600" dirty="0"/>
              <a:t>Implement a database where users can create session and store games in session.</a:t>
            </a:r>
          </a:p>
          <a:p>
            <a:pPr lvl="1">
              <a:defRPr/>
            </a:pPr>
            <a:r>
              <a:rPr lang="is-IS" sz="1600" dirty="0"/>
              <a:t>Add line graph to database so user can see visually see their progress per session.</a:t>
            </a:r>
          </a:p>
          <a:p>
            <a:pPr marL="282575" lvl="1" indent="0">
              <a:buNone/>
              <a:defRPr/>
            </a:pPr>
            <a:endParaRPr lang="is-IS" sz="1600" dirty="0"/>
          </a:p>
          <a:p>
            <a:pPr marL="282575" lvl="1" indent="0" defTabSz="914400">
              <a:buNone/>
              <a:defRPr/>
            </a:pPr>
            <a:endParaRPr lang="is-IS" sz="1600" dirty="0"/>
          </a:p>
          <a:p>
            <a:pPr lvl="1" defTabSz="914400">
              <a:defRPr/>
            </a:pPr>
            <a:endParaRPr lang="is-IS" sz="1600" dirty="0"/>
          </a:p>
        </p:txBody>
      </p:sp>
      <p:pic>
        <p:nvPicPr>
          <p:cNvPr id="8" name="image12.png">
            <a:extLst>
              <a:ext uri="{FF2B5EF4-FFF2-40B4-BE49-F238E27FC236}">
                <a16:creationId xmlns:a16="http://schemas.microsoft.com/office/drawing/2014/main" id="{84679643-0C33-4AD4-8038-E795759CF6CB}"/>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999765879"/>
      </p:ext>
    </p:extLst>
  </p:cSld>
  <p:clrMapOvr>
    <a:masterClrMapping/>
  </p:clrMapOvr>
  <mc:AlternateContent xmlns:mc="http://schemas.openxmlformats.org/markup-compatibility/2006" xmlns:p14="http://schemas.microsoft.com/office/powerpoint/2010/main">
    <mc:Choice Requires="p14">
      <p:transition spd="slow" p14:dur="2000" advTm="86993"/>
    </mc:Choice>
    <mc:Fallback xmlns="">
      <p:transition spd="slow" advTm="8699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3.png">
            <a:extLst>
              <a:ext uri="{FF2B5EF4-FFF2-40B4-BE49-F238E27FC236}">
                <a16:creationId xmlns:a16="http://schemas.microsoft.com/office/drawing/2014/main" id="{87F7FB35-2C88-4B2C-9E73-1FC7448FEA2E}"/>
              </a:ext>
            </a:extLst>
          </p:cNvPr>
          <p:cNvPicPr/>
          <p:nvPr/>
        </p:nvPicPr>
        <p:blipFill>
          <a:blip r:embed="rId3"/>
          <a:srcRect/>
          <a:stretch>
            <a:fillRect/>
          </a:stretch>
        </p:blipFill>
        <p:spPr>
          <a:xfrm>
            <a:off x="457200" y="1295400"/>
            <a:ext cx="2438400" cy="4495800"/>
          </a:xfrm>
          <a:prstGeom prst="roundRect">
            <a:avLst>
              <a:gd name="adj" fmla="val 592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10.png">
            <a:extLst>
              <a:ext uri="{FF2B5EF4-FFF2-40B4-BE49-F238E27FC236}">
                <a16:creationId xmlns:a16="http://schemas.microsoft.com/office/drawing/2014/main" id="{F15FD204-5C38-475B-9EF2-70B9190B3B01}"/>
              </a:ext>
            </a:extLst>
          </p:cNvPr>
          <p:cNvPicPr/>
          <p:nvPr/>
        </p:nvPicPr>
        <p:blipFill>
          <a:blip r:embed="rId4"/>
          <a:srcRect/>
          <a:stretch>
            <a:fillRect/>
          </a:stretch>
        </p:blipFill>
        <p:spPr>
          <a:xfrm>
            <a:off x="6096000" y="1384324"/>
            <a:ext cx="2514600" cy="4495800"/>
          </a:xfrm>
          <a:prstGeom prst="roundRect">
            <a:avLst>
              <a:gd name="adj" fmla="val 602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image2.png">
            <a:extLst>
              <a:ext uri="{FF2B5EF4-FFF2-40B4-BE49-F238E27FC236}">
                <a16:creationId xmlns:a16="http://schemas.microsoft.com/office/drawing/2014/main" id="{01F15606-37BE-4A8B-8B39-E8FD679719CC}"/>
              </a:ext>
            </a:extLst>
          </p:cNvPr>
          <p:cNvPicPr/>
          <p:nvPr/>
        </p:nvPicPr>
        <p:blipFill>
          <a:blip r:embed="rId5"/>
          <a:srcRect/>
          <a:stretch>
            <a:fillRect/>
          </a:stretch>
        </p:blipFill>
        <p:spPr>
          <a:xfrm>
            <a:off x="3429000" y="1828800"/>
            <a:ext cx="2285999" cy="3886200"/>
          </a:xfrm>
          <a:prstGeom prst="roundRect">
            <a:avLst>
              <a:gd name="adj" fmla="val 325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88EAF87B-5E7C-40B8-8989-436800FBB8CC}"/>
              </a:ext>
            </a:extLst>
          </p:cNvPr>
          <p:cNvSpPr txBox="1"/>
          <p:nvPr/>
        </p:nvSpPr>
        <p:spPr>
          <a:xfrm>
            <a:off x="2667000" y="392112"/>
            <a:ext cx="3810000" cy="1077218"/>
          </a:xfrm>
          <a:prstGeom prst="rect">
            <a:avLst/>
          </a:prstGeom>
          <a:noFill/>
        </p:spPr>
        <p:txBody>
          <a:bodyPr wrap="square" rtlCol="0">
            <a:spAutoFit/>
          </a:bodyPr>
          <a:lstStyle/>
          <a:p>
            <a:pPr algn="ctr"/>
            <a:r>
              <a:rPr lang="en-US" sz="3200" dirty="0">
                <a:ln w="0"/>
                <a:solidFill>
                  <a:srgbClr val="001D4D"/>
                </a:solidFill>
                <a:effectLst>
                  <a:outerShdw blurRad="50800" dist="38100" dir="2700000" algn="tl" rotWithShape="0">
                    <a:prstClr val="black">
                      <a:alpha val="40000"/>
                    </a:prstClr>
                  </a:outerShdw>
                </a:effectLst>
                <a:latin typeface="Trebuchet MS (Body)"/>
                <a:cs typeface="Times New Roman" panose="02020603050405020304" pitchFamily="18" charset="0"/>
              </a:rPr>
              <a:t>Old SkillCourt v11.0 User Interface</a:t>
            </a:r>
          </a:p>
        </p:txBody>
      </p:sp>
      <p:pic>
        <p:nvPicPr>
          <p:cNvPr id="10" name="image12.png">
            <a:extLst>
              <a:ext uri="{FF2B5EF4-FFF2-40B4-BE49-F238E27FC236}">
                <a16:creationId xmlns:a16="http://schemas.microsoft.com/office/drawing/2014/main" id="{548CE740-429A-4352-B749-1605A7E8B42E}"/>
              </a:ext>
            </a:extLst>
          </p:cNvPr>
          <p:cNvPicPr/>
          <p:nvPr/>
        </p:nvPicPr>
        <p:blipFill>
          <a:blip r:embed="rId6"/>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8460791"/>
      </p:ext>
    </p:extLst>
  </p:cSld>
  <p:clrMapOvr>
    <a:masterClrMapping/>
  </p:clrMapOvr>
  <mc:AlternateContent xmlns:mc="http://schemas.openxmlformats.org/markup-compatibility/2006" xmlns:p14="http://schemas.microsoft.com/office/powerpoint/2010/main">
    <mc:Choice Requires="p14">
      <p:transition spd="slow" p14:dur="2000" advTm="3492"/>
    </mc:Choice>
    <mc:Fallback xmlns="">
      <p:transition spd="slow" advTm="349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00A38F-CD84-4E93-91E5-D65DADE21747}"/>
              </a:ext>
            </a:extLst>
          </p:cNvPr>
          <p:cNvSpPr txBox="1"/>
          <p:nvPr/>
        </p:nvSpPr>
        <p:spPr>
          <a:xfrm>
            <a:off x="2438400" y="392112"/>
            <a:ext cx="4419600" cy="1077218"/>
          </a:xfrm>
          <a:prstGeom prst="rect">
            <a:avLst/>
          </a:prstGeom>
          <a:noFill/>
        </p:spPr>
        <p:txBody>
          <a:bodyPr wrap="square" rtlCol="0">
            <a:spAutoFit/>
          </a:bodyPr>
          <a:lstStyle/>
          <a:p>
            <a:pPr algn="ctr"/>
            <a:r>
              <a:rPr lang="en-US" sz="3200" dirty="0">
                <a:ln w="0"/>
                <a:solidFill>
                  <a:srgbClr val="001D4D"/>
                </a:solidFill>
                <a:effectLst>
                  <a:outerShdw blurRad="50800" dist="38100" dir="2700000" algn="tl" rotWithShape="0">
                    <a:prstClr val="black">
                      <a:alpha val="40000"/>
                    </a:prstClr>
                  </a:outerShdw>
                </a:effectLst>
                <a:latin typeface="Trebuchet MS (Body)"/>
                <a:cs typeface="Times New Roman" panose="02020603050405020304" pitchFamily="18" charset="0"/>
              </a:rPr>
              <a:t>NEW! SkillCourt v12.0 User Interface</a:t>
            </a:r>
          </a:p>
        </p:txBody>
      </p:sp>
      <p:pic>
        <p:nvPicPr>
          <p:cNvPr id="5" name="Picture 4">
            <a:extLst>
              <a:ext uri="{FF2B5EF4-FFF2-40B4-BE49-F238E27FC236}">
                <a16:creationId xmlns:a16="http://schemas.microsoft.com/office/drawing/2014/main" id="{0DC16661-3287-43C7-9D67-1248DC4F68AA}"/>
              </a:ext>
            </a:extLst>
          </p:cNvPr>
          <p:cNvPicPr/>
          <p:nvPr/>
        </p:nvPicPr>
        <p:blipFill>
          <a:blip r:embed="rId3"/>
          <a:stretch>
            <a:fillRect/>
          </a:stretch>
        </p:blipFill>
        <p:spPr>
          <a:xfrm>
            <a:off x="299224" y="1555595"/>
            <a:ext cx="2062976" cy="3962766"/>
          </a:xfrm>
          <a:prstGeom prst="roundRect">
            <a:avLst>
              <a:gd name="adj" fmla="val 531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a:extLst>
              <a:ext uri="{FF2B5EF4-FFF2-40B4-BE49-F238E27FC236}">
                <a16:creationId xmlns:a16="http://schemas.microsoft.com/office/drawing/2014/main" id="{7D8373DE-2E88-45D6-819E-2E27B79CEB3D}"/>
              </a:ext>
            </a:extLst>
          </p:cNvPr>
          <p:cNvPicPr/>
          <p:nvPr/>
        </p:nvPicPr>
        <p:blipFill>
          <a:blip r:embed="rId4"/>
          <a:stretch>
            <a:fillRect/>
          </a:stretch>
        </p:blipFill>
        <p:spPr>
          <a:xfrm>
            <a:off x="2438399" y="1882698"/>
            <a:ext cx="2000567" cy="4115168"/>
          </a:xfrm>
          <a:prstGeom prst="roundRect">
            <a:avLst>
              <a:gd name="adj" fmla="val 691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3FC4A8A6-CEE5-4F51-A876-0B1C9C621D49}"/>
              </a:ext>
            </a:extLst>
          </p:cNvPr>
          <p:cNvPicPr/>
          <p:nvPr/>
        </p:nvPicPr>
        <p:blipFill>
          <a:blip r:embed="rId5"/>
          <a:stretch>
            <a:fillRect/>
          </a:stretch>
        </p:blipFill>
        <p:spPr>
          <a:xfrm>
            <a:off x="4515165" y="1555595"/>
            <a:ext cx="2114235" cy="3962766"/>
          </a:xfrm>
          <a:prstGeom prst="roundRect">
            <a:avLst>
              <a:gd name="adj" fmla="val 58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a:extLst>
              <a:ext uri="{FF2B5EF4-FFF2-40B4-BE49-F238E27FC236}">
                <a16:creationId xmlns:a16="http://schemas.microsoft.com/office/drawing/2014/main" id="{30584DA2-FDEC-4FE5-904C-9B78E8BA26AA}"/>
              </a:ext>
            </a:extLst>
          </p:cNvPr>
          <p:cNvPicPr/>
          <p:nvPr/>
        </p:nvPicPr>
        <p:blipFill>
          <a:blip r:embed="rId6"/>
          <a:stretch>
            <a:fillRect/>
          </a:stretch>
        </p:blipFill>
        <p:spPr>
          <a:xfrm>
            <a:off x="6686232" y="1882697"/>
            <a:ext cx="2229168" cy="4115167"/>
          </a:xfrm>
          <a:prstGeom prst="roundRect">
            <a:avLst>
              <a:gd name="adj" fmla="val 666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image12.png">
            <a:extLst>
              <a:ext uri="{FF2B5EF4-FFF2-40B4-BE49-F238E27FC236}">
                <a16:creationId xmlns:a16="http://schemas.microsoft.com/office/drawing/2014/main" id="{04C46095-E035-47A0-AC85-7122121274C6}"/>
              </a:ext>
            </a:extLst>
          </p:cNvPr>
          <p:cNvPicPr/>
          <p:nvPr/>
        </p:nvPicPr>
        <p:blipFill>
          <a:blip r:embed="rId7"/>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05023930"/>
      </p:ext>
    </p:extLst>
  </p:cSld>
  <p:clrMapOvr>
    <a:masterClrMapping/>
  </p:clrMapOvr>
  <mc:AlternateContent xmlns:mc="http://schemas.openxmlformats.org/markup-compatibility/2006" xmlns:p14="http://schemas.microsoft.com/office/powerpoint/2010/main">
    <mc:Choice Requires="p14">
      <p:transition spd="slow" p14:dur="2000" advTm="16572"/>
    </mc:Choice>
    <mc:Fallback xmlns="">
      <p:transition spd="slow" advTm="1657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331" y="725371"/>
            <a:ext cx="4859337" cy="663575"/>
          </a:xfrm>
        </p:spPr>
        <p:txBody>
          <a:bodyPr/>
          <a:lstStyle/>
          <a:p>
            <a:r>
              <a:rPr lang="en-US" dirty="0">
                <a:ln w="0"/>
                <a:effectLst>
                  <a:outerShdw blurRad="50800" dist="38100" dir="2700000" algn="tl" rotWithShape="0">
                    <a:prstClr val="black">
                      <a:alpha val="40000"/>
                    </a:prstClr>
                  </a:outerShdw>
                </a:effectLst>
              </a:rPr>
              <a:t>Project Management</a:t>
            </a:r>
          </a:p>
        </p:txBody>
      </p:sp>
      <p:pic>
        <p:nvPicPr>
          <p:cNvPr id="6" name="image12.png">
            <a:extLst>
              <a:ext uri="{FF2B5EF4-FFF2-40B4-BE49-F238E27FC236}">
                <a16:creationId xmlns:a16="http://schemas.microsoft.com/office/drawing/2014/main" id="{30225856-3D4F-41B9-8F7A-397F28189E98}"/>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0" name="Chart 9">
            <a:extLst>
              <a:ext uri="{FF2B5EF4-FFF2-40B4-BE49-F238E27FC236}">
                <a16:creationId xmlns:a16="http://schemas.microsoft.com/office/drawing/2014/main" id="{F716D3F3-8B99-4C95-8B62-AE49F5B9B693}"/>
              </a:ext>
            </a:extLst>
          </p:cNvPr>
          <p:cNvGraphicFramePr>
            <a:graphicFrameLocks/>
          </p:cNvGraphicFramePr>
          <p:nvPr>
            <p:extLst>
              <p:ext uri="{D42A27DB-BD31-4B8C-83A1-F6EECF244321}">
                <p14:modId xmlns:p14="http://schemas.microsoft.com/office/powerpoint/2010/main" val="183608289"/>
              </p:ext>
            </p:extLst>
          </p:nvPr>
        </p:nvGraphicFramePr>
        <p:xfrm>
          <a:off x="307520" y="1524000"/>
          <a:ext cx="8528958" cy="42465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35447541"/>
      </p:ext>
    </p:extLst>
  </p:cSld>
  <p:clrMapOvr>
    <a:masterClrMapping/>
  </p:clrMapOvr>
  <mc:AlternateContent xmlns:mc="http://schemas.openxmlformats.org/markup-compatibility/2006" xmlns:p14="http://schemas.microsoft.com/office/powerpoint/2010/main">
    <mc:Choice Requires="p14">
      <p:transition spd="slow" p14:dur="2000" advTm="9882"/>
    </mc:Choice>
    <mc:Fallback xmlns="">
      <p:transition spd="slow" advTm="988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3352800" cy="663575"/>
          </a:xfrm>
        </p:spPr>
        <p:txBody>
          <a:bodyPr/>
          <a:lstStyle/>
          <a:p>
            <a:r>
              <a:rPr lang="en-US" dirty="0">
                <a:ln w="0"/>
                <a:effectLst>
                  <a:outerShdw blurRad="50800" dist="38100" dir="2700000" algn="tl" rotWithShape="0">
                    <a:prstClr val="black">
                      <a:alpha val="40000"/>
                    </a:prstClr>
                  </a:outerShdw>
                </a:effectLst>
              </a:rPr>
              <a:t>User Stories </a:t>
            </a:r>
          </a:p>
        </p:txBody>
      </p:sp>
      <p:sp>
        <p:nvSpPr>
          <p:cNvPr id="3" name="Content Placeholder 2"/>
          <p:cNvSpPr>
            <a:spLocks noGrp="1"/>
          </p:cNvSpPr>
          <p:nvPr>
            <p:ph idx="1"/>
          </p:nvPr>
        </p:nvSpPr>
        <p:spPr>
          <a:xfrm>
            <a:off x="381000" y="1219200"/>
            <a:ext cx="4038600" cy="5158105"/>
          </a:xfrm>
        </p:spPr>
        <p:txBody>
          <a:bodyPr/>
          <a:lstStyle/>
          <a:p>
            <a:r>
              <a:rPr lang="en-US" sz="1500" b="1" dirty="0"/>
              <a:t>User Story SC1204:</a:t>
            </a:r>
            <a:r>
              <a:rPr lang="en-US" sz="1500" dirty="0"/>
              <a:t> Make SkillCourt website load faster</a:t>
            </a:r>
          </a:p>
          <a:p>
            <a:r>
              <a:rPr lang="en-US" sz="1500" b="1" u="sng" dirty="0"/>
              <a:t>User Story SC1208</a:t>
            </a:r>
            <a:r>
              <a:rPr lang="en-US" sz="1500" b="1" dirty="0"/>
              <a:t>: </a:t>
            </a:r>
            <a:r>
              <a:rPr lang="en-US" sz="1500" dirty="0"/>
              <a:t>Create a new SkillCourt website.</a:t>
            </a:r>
          </a:p>
          <a:p>
            <a:r>
              <a:rPr lang="en-US" sz="1500" b="1" u="sng" dirty="0"/>
              <a:t>User Story SC12018</a:t>
            </a:r>
            <a:r>
              <a:rPr lang="en-US" sz="1500" b="1" dirty="0"/>
              <a:t>:</a:t>
            </a:r>
            <a:r>
              <a:rPr lang="en-US" sz="1500" dirty="0"/>
              <a:t> Create TCP connection between pads and application.</a:t>
            </a:r>
          </a:p>
          <a:p>
            <a:r>
              <a:rPr lang="en-US" sz="1500" b="1" u="sng" dirty="0"/>
              <a:t>User Story SC12021</a:t>
            </a:r>
            <a:r>
              <a:rPr lang="en-US" sz="1500" dirty="0"/>
              <a:t>: Improve the UI of the SkillCourt application.</a:t>
            </a:r>
          </a:p>
          <a:p>
            <a:r>
              <a:rPr lang="en-US" sz="1500" b="1" dirty="0"/>
              <a:t>User Story SC12022</a:t>
            </a:r>
            <a:r>
              <a:rPr lang="en-US" sz="1500" dirty="0"/>
              <a:t>: Application updates with the correct number of pads.</a:t>
            </a:r>
          </a:p>
          <a:p>
            <a:r>
              <a:rPr lang="en-US" sz="1500" b="1" u="sng" dirty="0"/>
              <a:t>User Story SC12023</a:t>
            </a:r>
            <a:r>
              <a:rPr lang="en-US" sz="1500" dirty="0"/>
              <a:t>: Implement a database for the application.</a:t>
            </a:r>
          </a:p>
          <a:p>
            <a:r>
              <a:rPr lang="en-US" sz="1500" b="1" dirty="0"/>
              <a:t>User Story SC12030</a:t>
            </a:r>
            <a:r>
              <a:rPr lang="en-US" sz="1500" dirty="0"/>
              <a:t>: Save notes to the database for each game.</a:t>
            </a:r>
          </a:p>
        </p:txBody>
      </p:sp>
      <p:sp>
        <p:nvSpPr>
          <p:cNvPr id="4" name="Content Placeholder 2">
            <a:extLst>
              <a:ext uri="{FF2B5EF4-FFF2-40B4-BE49-F238E27FC236}">
                <a16:creationId xmlns:a16="http://schemas.microsoft.com/office/drawing/2014/main" id="{86AF581C-41B0-47CA-A7FB-28D983DB1B09}"/>
              </a:ext>
            </a:extLst>
          </p:cNvPr>
          <p:cNvSpPr txBox="1">
            <a:spLocks/>
          </p:cNvSpPr>
          <p:nvPr/>
        </p:nvSpPr>
        <p:spPr bwMode="auto">
          <a:xfrm>
            <a:off x="4594596" y="1676400"/>
            <a:ext cx="4038600" cy="4624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r>
              <a:rPr lang="en-US" sz="1500" b="1" u="sng" dirty="0"/>
              <a:t>User Story SC12031</a:t>
            </a:r>
            <a:r>
              <a:rPr lang="en-US" sz="1500" dirty="0"/>
              <a:t>: Make sure pads are pads turn off.</a:t>
            </a:r>
          </a:p>
          <a:p>
            <a:pPr defTabSz="914400"/>
            <a:r>
              <a:rPr lang="en-US" sz="1500" b="1" dirty="0"/>
              <a:t>User Story SC12032</a:t>
            </a:r>
            <a:r>
              <a:rPr lang="en-US" sz="1500" dirty="0"/>
              <a:t>: Continue game after pad disconnects.</a:t>
            </a:r>
          </a:p>
          <a:p>
            <a:pPr defTabSz="914400"/>
            <a:r>
              <a:rPr lang="en-US" sz="1500" b="1" dirty="0"/>
              <a:t>User Story SC12036</a:t>
            </a:r>
            <a:r>
              <a:rPr lang="en-US" sz="1500" dirty="0"/>
              <a:t>: Add a line graph that display the hit/miss percentage.</a:t>
            </a:r>
          </a:p>
          <a:p>
            <a:pPr defTabSz="914400"/>
            <a:r>
              <a:rPr lang="en-US" sz="1500" b="1" u="sng" dirty="0"/>
              <a:t>User Story SC12044</a:t>
            </a:r>
            <a:r>
              <a:rPr lang="en-US" sz="1500" dirty="0"/>
              <a:t>: Create back to back game feature.</a:t>
            </a:r>
          </a:p>
          <a:p>
            <a:pPr defTabSz="914400"/>
            <a:r>
              <a:rPr lang="en-US" sz="1500" b="1" dirty="0"/>
              <a:t>User Story SC12045</a:t>
            </a:r>
            <a:r>
              <a:rPr lang="en-US" sz="1500" dirty="0"/>
              <a:t>: Only one pad lights up at a time by interrupt threads.</a:t>
            </a:r>
          </a:p>
          <a:p>
            <a:pPr defTabSz="914400"/>
            <a:endParaRPr lang="en-US" sz="1500" dirty="0"/>
          </a:p>
          <a:p>
            <a:pPr defTabSz="914400"/>
            <a:endParaRPr lang="en-US" sz="1500" dirty="0"/>
          </a:p>
        </p:txBody>
      </p:sp>
      <p:pic>
        <p:nvPicPr>
          <p:cNvPr id="7" name="image12.png">
            <a:extLst>
              <a:ext uri="{FF2B5EF4-FFF2-40B4-BE49-F238E27FC236}">
                <a16:creationId xmlns:a16="http://schemas.microsoft.com/office/drawing/2014/main" id="{FE6210FB-C8FE-4A68-BDDC-130AFBA5F009}"/>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8143297"/>
      </p:ext>
    </p:extLst>
  </p:cSld>
  <p:clrMapOvr>
    <a:masterClrMapping/>
  </p:clrMapOvr>
  <mc:AlternateContent xmlns:mc="http://schemas.openxmlformats.org/markup-compatibility/2006" xmlns:p14="http://schemas.microsoft.com/office/powerpoint/2010/main">
    <mc:Choice Requires="p14">
      <p:transition spd="slow" p14:dur="2000" advTm="6623"/>
    </mc:Choice>
    <mc:Fallback xmlns="">
      <p:transition spd="slow" advTm="662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735EED1-AAA6-4CB4-8E1E-1FE4E29A3989}"/>
              </a:ext>
            </a:extLst>
          </p:cNvPr>
          <p:cNvSpPr>
            <a:spLocks noGrp="1"/>
          </p:cNvSpPr>
          <p:nvPr>
            <p:ph type="title"/>
          </p:nvPr>
        </p:nvSpPr>
        <p:spPr>
          <a:xfrm>
            <a:off x="533400" y="381000"/>
            <a:ext cx="7467600" cy="663575"/>
          </a:xfrm>
        </p:spPr>
        <p:txBody>
          <a:bodyPr/>
          <a:lstStyle/>
          <a:p>
            <a:r>
              <a:rPr lang="en-US" dirty="0">
                <a:ln w="0"/>
                <a:effectLst>
                  <a:outerShdw blurRad="50800" dist="38100" dir="2700000" algn="tl" rotWithShape="0">
                    <a:prstClr val="black">
                      <a:alpha val="40000"/>
                    </a:prstClr>
                  </a:outerShdw>
                </a:effectLst>
              </a:rPr>
              <a:t>Most Important User Stories </a:t>
            </a:r>
          </a:p>
        </p:txBody>
      </p:sp>
      <p:sp>
        <p:nvSpPr>
          <p:cNvPr id="7" name="Content Placeholder 2">
            <a:extLst>
              <a:ext uri="{FF2B5EF4-FFF2-40B4-BE49-F238E27FC236}">
                <a16:creationId xmlns:a16="http://schemas.microsoft.com/office/drawing/2014/main" id="{C593559A-3F5D-423D-875B-2E07D8D21E33}"/>
              </a:ext>
            </a:extLst>
          </p:cNvPr>
          <p:cNvSpPr>
            <a:spLocks noGrp="1"/>
          </p:cNvSpPr>
          <p:nvPr>
            <p:ph idx="1"/>
          </p:nvPr>
        </p:nvSpPr>
        <p:spPr>
          <a:xfrm>
            <a:off x="304800" y="1014095"/>
            <a:ext cx="4038600" cy="5158105"/>
          </a:xfrm>
        </p:spPr>
        <p:txBody>
          <a:bodyPr/>
          <a:lstStyle/>
          <a:p>
            <a:r>
              <a:rPr lang="en-US" sz="1400" b="1" dirty="0"/>
              <a:t>User Story SC1208: </a:t>
            </a:r>
            <a:r>
              <a:rPr lang="en-US" sz="1400" dirty="0"/>
              <a:t>Create a new SkillCourt website.</a:t>
            </a:r>
          </a:p>
          <a:p>
            <a:pPr marL="295275" lvl="1" indent="0">
              <a:buNone/>
            </a:pPr>
            <a:r>
              <a:rPr lang="en-US" sz="1400" dirty="0"/>
              <a:t>We decided to create a new SkillCourt website with a better looking design that will load much faster than the previous version.</a:t>
            </a:r>
          </a:p>
          <a:p>
            <a:r>
              <a:rPr lang="en-US" sz="1400" b="1" dirty="0"/>
              <a:t>User Story SC12018:</a:t>
            </a:r>
            <a:r>
              <a:rPr lang="en-US" sz="1400" dirty="0"/>
              <a:t> Create TCP connection between pads and application</a:t>
            </a:r>
          </a:p>
          <a:p>
            <a:pPr marL="282575" lvl="1" indent="0">
              <a:buNone/>
            </a:pPr>
            <a:r>
              <a:rPr lang="en-US" sz="1400" dirty="0"/>
              <a:t>This would ensure that there are no packets being dropped when the pads and application are communicating back and forth</a:t>
            </a:r>
          </a:p>
          <a:p>
            <a:r>
              <a:rPr lang="en-US" sz="1400" b="1" dirty="0"/>
              <a:t>User Story SC12021</a:t>
            </a:r>
            <a:r>
              <a:rPr lang="en-US" sz="1400" dirty="0"/>
              <a:t>: Improve the UI of the SkillCourt application.</a:t>
            </a:r>
          </a:p>
          <a:p>
            <a:pPr marL="295275" lvl="1" indent="0">
              <a:buNone/>
            </a:pPr>
            <a:r>
              <a:rPr lang="en-US" sz="1400" dirty="0"/>
              <a:t>The old SkillCourt UI design was the default black theme android layout design. This new complete re-design would be more user friendly and would be better to use on a sunny day.</a:t>
            </a:r>
          </a:p>
        </p:txBody>
      </p:sp>
      <p:sp>
        <p:nvSpPr>
          <p:cNvPr id="8" name="Content Placeholder 2">
            <a:extLst>
              <a:ext uri="{FF2B5EF4-FFF2-40B4-BE49-F238E27FC236}">
                <a16:creationId xmlns:a16="http://schemas.microsoft.com/office/drawing/2014/main" id="{7AB6E297-8A97-4751-9063-57508066DD5D}"/>
              </a:ext>
            </a:extLst>
          </p:cNvPr>
          <p:cNvSpPr txBox="1">
            <a:spLocks/>
          </p:cNvSpPr>
          <p:nvPr/>
        </p:nvSpPr>
        <p:spPr bwMode="auto">
          <a:xfrm>
            <a:off x="4419600" y="1039819"/>
            <a:ext cx="4038600" cy="5158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1" dirty="0"/>
              <a:t>User Story SC12023</a:t>
            </a:r>
            <a:r>
              <a:rPr lang="en-US" sz="1400" dirty="0"/>
              <a:t>: Implement a database for the application.</a:t>
            </a:r>
          </a:p>
          <a:p>
            <a:pPr marL="295275" lvl="1" indent="0">
              <a:buNone/>
            </a:pPr>
            <a:r>
              <a:rPr lang="en-US" sz="1400" dirty="0"/>
              <a:t>This would allow users to save their scores to see their athletic improvements.</a:t>
            </a:r>
            <a:endParaRPr lang="en-US" sz="1400" b="1" dirty="0"/>
          </a:p>
          <a:p>
            <a:pPr defTabSz="914400"/>
            <a:r>
              <a:rPr lang="en-US" sz="1400" b="1" dirty="0"/>
              <a:t>User Story SC12031</a:t>
            </a:r>
            <a:r>
              <a:rPr lang="en-US" sz="1400" dirty="0"/>
              <a:t>: Make sure pads are pads turn off.</a:t>
            </a:r>
          </a:p>
          <a:p>
            <a:pPr marL="295275" lvl="1" indent="0" defTabSz="914400">
              <a:buFont typeface="Wingdings 2" pitchFamily="18" charset="2"/>
              <a:buNone/>
            </a:pPr>
            <a:r>
              <a:rPr lang="en-US" sz="1400" dirty="0"/>
              <a:t>Resend signal to pads to force it to turn off before next pads lights up. This will ensure that no more than two pads light up at the same time.</a:t>
            </a:r>
          </a:p>
          <a:p>
            <a:pPr defTabSz="914400"/>
            <a:r>
              <a:rPr lang="en-US" sz="1400" b="1" dirty="0"/>
              <a:t>User Story SC12044</a:t>
            </a:r>
            <a:r>
              <a:rPr lang="en-US" sz="1400" dirty="0"/>
              <a:t>: Create back to back game feature.</a:t>
            </a:r>
          </a:p>
          <a:p>
            <a:pPr marL="295275" lvl="1" indent="0" defTabSz="914400">
              <a:buFont typeface="Wingdings 2" pitchFamily="18" charset="2"/>
              <a:buNone/>
            </a:pPr>
            <a:r>
              <a:rPr lang="en-US" sz="1400" dirty="0"/>
              <a:t>Allow user to set a new feature that will restart the same game automatically after the current game is over any number of times. This feature will allow the user to concentrate more on the game than on the application. </a:t>
            </a:r>
          </a:p>
          <a:p>
            <a:pPr defTabSz="914400"/>
            <a:endParaRPr lang="en-US" sz="1400" dirty="0"/>
          </a:p>
        </p:txBody>
      </p:sp>
      <p:pic>
        <p:nvPicPr>
          <p:cNvPr id="5" name="image12.png">
            <a:extLst>
              <a:ext uri="{FF2B5EF4-FFF2-40B4-BE49-F238E27FC236}">
                <a16:creationId xmlns:a16="http://schemas.microsoft.com/office/drawing/2014/main" id="{CAF3A697-C9F5-4B5A-9EB9-FEFC772D64CC}"/>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81712520"/>
      </p:ext>
    </p:extLst>
  </p:cSld>
  <p:clrMapOvr>
    <a:masterClrMapping/>
  </p:clrMapOvr>
  <mc:AlternateContent xmlns:mc="http://schemas.openxmlformats.org/markup-compatibility/2006" xmlns:p14="http://schemas.microsoft.com/office/powerpoint/2010/main">
    <mc:Choice Requires="p14">
      <p:transition spd="slow" p14:dur="2000" advTm="5893"/>
    </mc:Choice>
    <mc:Fallback xmlns="">
      <p:transition spd="slow" advTm="5893"/>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82651"/>
            <a:ext cx="6934200" cy="602243"/>
          </a:xfrm>
        </p:spPr>
        <p:txBody>
          <a:bodyPr/>
          <a:lstStyle/>
          <a:p>
            <a:r>
              <a:rPr lang="en-US" sz="3600" dirty="0">
                <a:ln w="0"/>
                <a:effectLst>
                  <a:outerShdw blurRad="50800" dist="38100" dir="2700000" algn="tl" rotWithShape="0">
                    <a:prstClr val="black">
                      <a:alpha val="40000"/>
                    </a:prstClr>
                  </a:outerShdw>
                </a:effectLst>
              </a:rPr>
              <a:t>Use Cases Diagram: Save Game</a:t>
            </a:r>
          </a:p>
        </p:txBody>
      </p:sp>
      <p:pic>
        <p:nvPicPr>
          <p:cNvPr id="6" name="image12.png">
            <a:extLst>
              <a:ext uri="{FF2B5EF4-FFF2-40B4-BE49-F238E27FC236}">
                <a16:creationId xmlns:a16="http://schemas.microsoft.com/office/drawing/2014/main" id="{1E393781-A2D2-41ED-8189-D187D774A0DE}"/>
              </a:ext>
            </a:extLst>
          </p:cNvPr>
          <p:cNvPicPr/>
          <p:nvPr/>
        </p:nvPicPr>
        <p:blipFill>
          <a:blip r:embed="rId3"/>
          <a:srcRect/>
          <a:stretch>
            <a:fillRect/>
          </a:stretch>
        </p:blipFill>
        <p:spPr>
          <a:xfrm>
            <a:off x="8001000" y="392112"/>
            <a:ext cx="685799" cy="733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BBA06F16-A2E7-4331-B2B5-F50E204721C4}"/>
              </a:ext>
            </a:extLst>
          </p:cNvPr>
          <p:cNvPicPr/>
          <p:nvPr/>
        </p:nvPicPr>
        <p:blipFill rotWithShape="1">
          <a:blip r:embed="rId4" cstate="print">
            <a:extLst>
              <a:ext uri="{28A0092B-C50C-407E-A947-70E740481C1C}">
                <a14:useLocalDpi xmlns:a14="http://schemas.microsoft.com/office/drawing/2010/main" val="0"/>
              </a:ext>
            </a:extLst>
          </a:blip>
          <a:srcRect l="12424" t="16515" r="31179" b="33560"/>
          <a:stretch/>
        </p:blipFill>
        <p:spPr bwMode="auto">
          <a:xfrm>
            <a:off x="3048000" y="1442650"/>
            <a:ext cx="5715000" cy="4445775"/>
          </a:xfrm>
          <a:prstGeom prst="roundRect">
            <a:avLst>
              <a:gd name="adj" fmla="val 563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a:ext>
          </a:extLst>
        </p:spPr>
      </p:pic>
      <p:sp>
        <p:nvSpPr>
          <p:cNvPr id="11" name="Shape 214">
            <a:extLst>
              <a:ext uri="{FF2B5EF4-FFF2-40B4-BE49-F238E27FC236}">
                <a16:creationId xmlns:a16="http://schemas.microsoft.com/office/drawing/2014/main" id="{9A4D4D6F-5F16-47C3-B77E-2340318973FF}"/>
              </a:ext>
            </a:extLst>
          </p:cNvPr>
          <p:cNvSpPr txBox="1">
            <a:spLocks/>
          </p:cNvSpPr>
          <p:nvPr/>
        </p:nvSpPr>
        <p:spPr bwMode="auto">
          <a:xfrm>
            <a:off x="190500" y="1442650"/>
            <a:ext cx="2857500"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spcFirstLastPara="1" vert="horz" wrap="square" lIns="91425" tIns="91425" rIns="91425" bIns="91425" numCol="1" anchor="t" anchorCtr="0" compatLnSpc="1">
            <a:prstTxWarp prst="textNoShape">
              <a:avLst/>
            </a:prstTxWarp>
            <a:noAutofit/>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Actor: User</a:t>
            </a:r>
            <a:endParaRPr lang="en-US" dirty="0"/>
          </a:p>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Preconditions: User must finish playing a game.</a:t>
            </a:r>
            <a:endParaRPr lang="en-US" dirty="0"/>
          </a:p>
          <a:p>
            <a:pPr marL="457200" indent="-368300" defTabSz="914400">
              <a:spcAft>
                <a:spcPts val="0"/>
              </a:spcAft>
              <a:buClr>
                <a:srgbClr val="001D4D"/>
              </a:buClr>
              <a:buSzPts val="2200"/>
              <a:buFont typeface="Noto Sans Symbols"/>
              <a:buChar char="●"/>
            </a:pPr>
            <a:r>
              <a:rPr lang="en-US" sz="1600" dirty="0">
                <a:latin typeface="Trebuchet MS"/>
                <a:ea typeface="Trebuchet MS"/>
                <a:cs typeface="Trebuchet MS"/>
                <a:sym typeface="Trebuchet MS"/>
              </a:rPr>
              <a:t>Description: User will have to press the save button once a game has finished. User will need to create or choose a session. He may choose to add notes</a:t>
            </a:r>
            <a:endParaRPr lang="en-US" dirty="0"/>
          </a:p>
          <a:p>
            <a:pPr marL="457200" indent="-228600" defTabSz="914400">
              <a:spcAft>
                <a:spcPts val="0"/>
              </a:spcAft>
              <a:buClr>
                <a:srgbClr val="001D4D"/>
              </a:buClr>
              <a:buSzPts val="2200"/>
              <a:buFont typeface="Noto Sans Symbols"/>
              <a:buNone/>
            </a:pPr>
            <a:endParaRPr lang="en-US" sz="2000" dirty="0">
              <a:latin typeface="Trebuchet MS"/>
              <a:ea typeface="Trebuchet MS"/>
              <a:cs typeface="Trebuchet MS"/>
              <a:sym typeface="Trebuchet MS"/>
            </a:endParaRPr>
          </a:p>
        </p:txBody>
      </p:sp>
    </p:spTree>
    <p:extLst>
      <p:ext uri="{BB962C8B-B14F-4D97-AF65-F5344CB8AC3E}">
        <p14:creationId xmlns:p14="http://schemas.microsoft.com/office/powerpoint/2010/main" val="2354238314"/>
      </p:ext>
    </p:extLst>
  </p:cSld>
  <p:clrMapOvr>
    <a:masterClrMapping/>
  </p:clrMapOvr>
  <mc:AlternateContent xmlns:mc="http://schemas.openxmlformats.org/markup-compatibility/2006" xmlns:p14="http://schemas.microsoft.com/office/powerpoint/2010/main">
    <mc:Choice Requires="p14">
      <p:transition spd="slow" p14:dur="2000" advTm="12060"/>
    </mc:Choice>
    <mc:Fallback xmlns="">
      <p:transition spd="slow" advTm="12060"/>
    </mc:Fallback>
  </mc:AlternateContent>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4A6060-EB5B-4CCB-8E5A-959FF51FEA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1D62C6-6236-4D5D-86F2-C65497B6A62D}">
  <ds:schemaRefs>
    <ds:schemaRef ds:uri="http://schemas.microsoft.com/sharepoint/v3/contenttype/forms"/>
  </ds:schemaRefs>
</ds:datastoreItem>
</file>

<file path=customXml/itemProps3.xml><?xml version="1.0" encoding="utf-8"?>
<ds:datastoreItem xmlns:ds="http://schemas.openxmlformats.org/officeDocument/2006/customXml" ds:itemID="{3059C6E6-617C-410E-96D3-A958D65030A7}">
  <ds:schemaRefs>
    <ds:schemaRef ds:uri="http://purl.org/dc/terms/"/>
    <ds:schemaRef ds:uri="5d610656-f6da-46b1-9092-422d3feedac8"/>
    <ds:schemaRef ds:uri="http://purl.org/dc/dcmityp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650</TotalTime>
  <Words>1724</Words>
  <Application>Microsoft Office PowerPoint</Application>
  <PresentationFormat>On-screen Show (4:3)</PresentationFormat>
  <Paragraphs>193</Paragraphs>
  <Slides>29</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Noto Sans Symbols</vt:lpstr>
      <vt:lpstr>Trebuchet MS</vt:lpstr>
      <vt:lpstr>Trebuchet MS (Body)</vt:lpstr>
      <vt:lpstr>Wingdings 2</vt:lpstr>
      <vt:lpstr>gold</vt:lpstr>
      <vt:lpstr>PowerPoint Presentation</vt:lpstr>
      <vt:lpstr>Problems</vt:lpstr>
      <vt:lpstr>Solution</vt:lpstr>
      <vt:lpstr>PowerPoint Presentation</vt:lpstr>
      <vt:lpstr>PowerPoint Presentation</vt:lpstr>
      <vt:lpstr>Project Management</vt:lpstr>
      <vt:lpstr>User Stories </vt:lpstr>
      <vt:lpstr>Most Important User Stories </vt:lpstr>
      <vt:lpstr>Use Cases Diagram: Save Game</vt:lpstr>
      <vt:lpstr> SkillCourt Website</vt:lpstr>
      <vt:lpstr>Sequence Diagrams</vt:lpstr>
      <vt:lpstr>PowerPoint Presentation</vt:lpstr>
      <vt:lpstr>PowerPoint Presentation</vt:lpstr>
      <vt:lpstr>PowerPoint Presentation</vt:lpstr>
      <vt:lpstr>System Design: SkillCourt App</vt:lpstr>
      <vt:lpstr>SkillCourt Website</vt:lpstr>
      <vt:lpstr>System Design: Deployment</vt:lpstr>
      <vt:lpstr> SkillCourt App Database Class Diagram</vt:lpstr>
      <vt:lpstr>Full Class Diagram</vt:lpstr>
      <vt:lpstr>Main Algorithm </vt:lpstr>
      <vt:lpstr>Test Cases</vt:lpstr>
      <vt:lpstr>PowerPoint Presentation</vt:lpstr>
      <vt:lpstr>PowerPoint Presentation</vt:lpstr>
      <vt:lpstr>PowerPoint Presentation</vt:lpstr>
      <vt:lpstr>PowerPoint Presentation</vt:lpstr>
      <vt:lpstr>PowerPoint Presentation</vt:lpstr>
      <vt:lpstr>PowerPoint Presentation</vt:lpstr>
      <vt:lpstr>Technology Used</vt:lpstr>
      <vt:lpstr>Contact Info: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Hairon Martin</dc:creator>
  <cp:lastModifiedBy>Hairon Martin</cp:lastModifiedBy>
  <cp:revision>92</cp:revision>
  <dcterms:created xsi:type="dcterms:W3CDTF">2020-04-18T20:55:33Z</dcterms:created>
  <dcterms:modified xsi:type="dcterms:W3CDTF">2020-04-24T19:51:13Z</dcterms:modified>
</cp:coreProperties>
</file>