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y="5143500" cx="9144000"/>
  <p:notesSz cx="6858000" cy="9144000"/>
  <p:embeddedFontLst>
    <p:embeddedFont>
      <p:font typeface="Fira Sans Extra Condensed Medium"/>
      <p:regular r:id="rId25"/>
      <p:bold r:id="rId26"/>
      <p:italic r:id="rId27"/>
      <p:boldItalic r:id="rId28"/>
    </p:embeddedFont>
    <p:embeddedFont>
      <p:font typeface="Squada One"/>
      <p:regular r:id="rId29"/>
    </p:embeddedFont>
    <p:embeddedFont>
      <p:font typeface="Barlow Semi Condensed"/>
      <p:regular r:id="rId30"/>
      <p:bold r:id="rId31"/>
      <p:italic r:id="rId32"/>
      <p:boldItalic r:id="rId33"/>
    </p:embeddedFont>
    <p:embeddedFont>
      <p:font typeface="Roboto Slab Regular"/>
      <p:regular r:id="rId34"/>
      <p:bold r:id="rId35"/>
    </p:embeddedFont>
    <p:embeddedFont>
      <p:font typeface="Saira ExtraCondensed SemiBold"/>
      <p:regular r:id="rId36"/>
      <p:bold r:id="rId37"/>
    </p:embeddedFont>
    <p:embeddedFont>
      <p:font typeface="Saira ExtraCondensed Medium"/>
      <p:regular r:id="rId38"/>
      <p:bold r:id="rId3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>
          <p15:clr>
            <a:srgbClr val="9AA0A6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FiraSansExtraCondensedMedium-bold.fntdata"/><Relationship Id="rId25" Type="http://schemas.openxmlformats.org/officeDocument/2006/relationships/font" Target="fonts/FiraSansExtraCondensedMedium-regular.fntdata"/><Relationship Id="rId28" Type="http://schemas.openxmlformats.org/officeDocument/2006/relationships/font" Target="fonts/FiraSansExtraCondensedMedium-boldItalic.fntdata"/><Relationship Id="rId27" Type="http://schemas.openxmlformats.org/officeDocument/2006/relationships/font" Target="fonts/FiraSansExtraCondensedMedium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SquadaOne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BarlowSemiCondensed-bold.fntdata"/><Relationship Id="rId30" Type="http://schemas.openxmlformats.org/officeDocument/2006/relationships/font" Target="fonts/BarlowSemiCondensed-regular.fntdata"/><Relationship Id="rId11" Type="http://schemas.openxmlformats.org/officeDocument/2006/relationships/slide" Target="slides/slide6.xml"/><Relationship Id="rId33" Type="http://schemas.openxmlformats.org/officeDocument/2006/relationships/font" Target="fonts/BarlowSemiCondensed-boldItalic.fntdata"/><Relationship Id="rId10" Type="http://schemas.openxmlformats.org/officeDocument/2006/relationships/slide" Target="slides/slide5.xml"/><Relationship Id="rId32" Type="http://schemas.openxmlformats.org/officeDocument/2006/relationships/font" Target="fonts/BarlowSemiCondensed-italic.fntdata"/><Relationship Id="rId13" Type="http://schemas.openxmlformats.org/officeDocument/2006/relationships/slide" Target="slides/slide8.xml"/><Relationship Id="rId35" Type="http://schemas.openxmlformats.org/officeDocument/2006/relationships/font" Target="fonts/RobotoSlabRegular-bold.fntdata"/><Relationship Id="rId12" Type="http://schemas.openxmlformats.org/officeDocument/2006/relationships/slide" Target="slides/slide7.xml"/><Relationship Id="rId34" Type="http://schemas.openxmlformats.org/officeDocument/2006/relationships/font" Target="fonts/RobotoSlabRegular-regular.fntdata"/><Relationship Id="rId15" Type="http://schemas.openxmlformats.org/officeDocument/2006/relationships/slide" Target="slides/slide10.xml"/><Relationship Id="rId37" Type="http://schemas.openxmlformats.org/officeDocument/2006/relationships/font" Target="fonts/SairaExtraCondensedSemiBold-bold.fntdata"/><Relationship Id="rId14" Type="http://schemas.openxmlformats.org/officeDocument/2006/relationships/slide" Target="slides/slide9.xml"/><Relationship Id="rId36" Type="http://schemas.openxmlformats.org/officeDocument/2006/relationships/font" Target="fonts/SairaExtraCondensedSemiBold-regular.fntdata"/><Relationship Id="rId17" Type="http://schemas.openxmlformats.org/officeDocument/2006/relationships/slide" Target="slides/slide12.xml"/><Relationship Id="rId39" Type="http://schemas.openxmlformats.org/officeDocument/2006/relationships/font" Target="fonts/SairaExtraCondensedMedium-bold.fntdata"/><Relationship Id="rId16" Type="http://schemas.openxmlformats.org/officeDocument/2006/relationships/slide" Target="slides/slide11.xml"/><Relationship Id="rId38" Type="http://schemas.openxmlformats.org/officeDocument/2006/relationships/font" Target="fonts/SairaExtraCondensedMedium-regular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4dfce81f19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4dfce81f19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fee074af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fee074af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74e5cdb635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74e5cdb635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g74e5cdb63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4" name="Google Shape;194;g74e5cdb63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55320d76d5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1" name="Google Shape;201;g55320d76d5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8400835344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8400835344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74e5cdb635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74e5cdb635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74e5cdb635_0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74e5cdb635_0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g7fee074af2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Google Shape;228;g7fee074af2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75224a51b4_1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6" name="Google Shape;236;g75224a51b4_1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75224a51b4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75224a51b4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4dfce81f19_0_17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4dfce81f19_0_17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54d0e54301_1_6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54d0e54301_1_6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540b6adc3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5540b6adc3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74e5cdb63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74e5cdb63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74e5cdb63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74e5cdb63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5540b6adc3_2_1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5540b6adc3_2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g74e5cdb63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" name="Google Shape;167;g74e5cdb63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7fee074af2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7fee074af2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TITTLE OPENING" type="title">
  <p:cSld name="TITLE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>
            <a:off x="18639" y="1507984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18639" y="2419108"/>
            <a:ext cx="176" cy="172"/>
          </a:xfrm>
          <a:custGeom>
            <a:rect b="b" l="l" r="r" t="t"/>
            <a:pathLst>
              <a:path extrusionOk="0" h="1" w="1"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2"/>
          <p:cNvSpPr/>
          <p:nvPr/>
        </p:nvSpPr>
        <p:spPr>
          <a:xfrm flipH="1">
            <a:off x="1144517" y="9122"/>
            <a:ext cx="176" cy="172"/>
          </a:xfrm>
          <a:custGeom>
            <a:rect b="b" l="l" r="r" t="t"/>
            <a:pathLst>
              <a:path extrusionOk="0" h="1" w="1">
                <a:moveTo>
                  <a:pt x="0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" name="Google Shape;14;p2"/>
          <p:cNvSpPr txBox="1"/>
          <p:nvPr>
            <p:ph type="ctrTitle"/>
          </p:nvPr>
        </p:nvSpPr>
        <p:spPr>
          <a:xfrm flipH="1">
            <a:off x="1144850" y="2646075"/>
            <a:ext cx="3394200" cy="67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200"/>
              <a:buNone/>
              <a:defRPr sz="5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 flipH="1">
            <a:off x="1144700" y="3316575"/>
            <a:ext cx="19344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16" name="Google Shape;16;p2"/>
          <p:cNvCxnSpPr/>
          <p:nvPr/>
        </p:nvCxnSpPr>
        <p:spPr>
          <a:xfrm>
            <a:off x="1257850" y="3246250"/>
            <a:ext cx="4641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SUBTITLE">
  <p:cSld name="CUSTOM_6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/>
          <p:nvPr/>
        </p:nvSpPr>
        <p:spPr>
          <a:xfrm>
            <a:off x="0" y="560550"/>
            <a:ext cx="9144000" cy="4022400"/>
          </a:xfrm>
          <a:prstGeom prst="rect">
            <a:avLst/>
          </a:prstGeom>
          <a:gradFill>
            <a:gsLst>
              <a:gs pos="0">
                <a:srgbClr val="7337D4">
                  <a:alpha val="62352"/>
                </a:srgbClr>
              </a:gs>
              <a:gs pos="100000">
                <a:srgbClr val="10D6B6">
                  <a:alpha val="46274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1"/>
          <p:cNvSpPr txBox="1"/>
          <p:nvPr>
            <p:ph type="ctrTitle"/>
          </p:nvPr>
        </p:nvSpPr>
        <p:spPr>
          <a:xfrm>
            <a:off x="477026" y="1862650"/>
            <a:ext cx="42093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78" name="Google Shape;78;p11"/>
          <p:cNvCxnSpPr/>
          <p:nvPr/>
        </p:nvCxnSpPr>
        <p:spPr>
          <a:xfrm>
            <a:off x="0" y="2730450"/>
            <a:ext cx="45765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9" name="Google Shape;79;p11"/>
          <p:cNvSpPr txBox="1"/>
          <p:nvPr>
            <p:ph idx="1" type="subTitle"/>
          </p:nvPr>
        </p:nvSpPr>
        <p:spPr>
          <a:xfrm flipH="1">
            <a:off x="4576500" y="2806650"/>
            <a:ext cx="4423200" cy="3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0" name="Google Shape;80;p11"/>
          <p:cNvSpPr txBox="1"/>
          <p:nvPr>
            <p:ph idx="2" type="subTitle"/>
          </p:nvPr>
        </p:nvSpPr>
        <p:spPr>
          <a:xfrm flipH="1">
            <a:off x="4576500" y="3148050"/>
            <a:ext cx="4423200" cy="3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1" name="Google Shape;81;p11"/>
          <p:cNvSpPr txBox="1"/>
          <p:nvPr>
            <p:ph idx="3" type="subTitle"/>
          </p:nvPr>
        </p:nvSpPr>
        <p:spPr>
          <a:xfrm flipH="1">
            <a:off x="4576500" y="3489450"/>
            <a:ext cx="4423200" cy="3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82" name="Google Shape;82;p11"/>
          <p:cNvSpPr txBox="1"/>
          <p:nvPr>
            <p:ph idx="4" type="subTitle"/>
          </p:nvPr>
        </p:nvSpPr>
        <p:spPr>
          <a:xfrm flipH="1">
            <a:off x="4576500" y="3830850"/>
            <a:ext cx="4423200" cy="34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A7B17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SUBTITLE 2">
  <p:cSld name="CUSTOM_6_1_2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2"/>
          <p:cNvSpPr/>
          <p:nvPr/>
        </p:nvSpPr>
        <p:spPr>
          <a:xfrm>
            <a:off x="0" y="560550"/>
            <a:ext cx="9144000" cy="4022400"/>
          </a:xfrm>
          <a:prstGeom prst="rect">
            <a:avLst/>
          </a:prstGeom>
          <a:gradFill>
            <a:gsLst>
              <a:gs pos="0">
                <a:srgbClr val="7337D4">
                  <a:alpha val="62352"/>
                </a:srgbClr>
              </a:gs>
              <a:gs pos="100000">
                <a:srgbClr val="10D6B6">
                  <a:alpha val="46274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12"/>
          <p:cNvSpPr txBox="1"/>
          <p:nvPr>
            <p:ph type="ctrTitle"/>
          </p:nvPr>
        </p:nvSpPr>
        <p:spPr>
          <a:xfrm flipH="1">
            <a:off x="4457674" y="1862650"/>
            <a:ext cx="42093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86" name="Google Shape;86;p12"/>
          <p:cNvCxnSpPr/>
          <p:nvPr/>
        </p:nvCxnSpPr>
        <p:spPr>
          <a:xfrm rot="10800000">
            <a:off x="4567500" y="2730450"/>
            <a:ext cx="45765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" name="Google Shape;87;p12"/>
          <p:cNvSpPr txBox="1"/>
          <p:nvPr>
            <p:ph idx="1" type="subTitle"/>
          </p:nvPr>
        </p:nvSpPr>
        <p:spPr>
          <a:xfrm>
            <a:off x="2327475" y="2806650"/>
            <a:ext cx="2892000" cy="162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A7B17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">
  <p:cSld name="CUSTOM_6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3"/>
          <p:cNvSpPr txBox="1"/>
          <p:nvPr>
            <p:ph type="ctrTitle"/>
          </p:nvPr>
        </p:nvSpPr>
        <p:spPr>
          <a:xfrm>
            <a:off x="2788350" y="3170250"/>
            <a:ext cx="3567300" cy="308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0" name="Google Shape;90;p13"/>
          <p:cNvSpPr txBox="1"/>
          <p:nvPr>
            <p:ph idx="1" type="subTitle"/>
          </p:nvPr>
        </p:nvSpPr>
        <p:spPr>
          <a:xfrm flipH="1">
            <a:off x="2064750" y="1973250"/>
            <a:ext cx="5014500" cy="1197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91" name="Google Shape;91;p13"/>
          <p:cNvCxnSpPr/>
          <p:nvPr/>
        </p:nvCxnSpPr>
        <p:spPr>
          <a:xfrm>
            <a:off x="-6925" y="981700"/>
            <a:ext cx="7016700" cy="2834400"/>
          </a:xfrm>
          <a:prstGeom prst="bentConnector3">
            <a:avLst>
              <a:gd fmla="val 12316" name="adj1"/>
            </a:avLst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3"/>
          <p:cNvCxnSpPr/>
          <p:nvPr/>
        </p:nvCxnSpPr>
        <p:spPr>
          <a:xfrm rot="10800000">
            <a:off x="2204950" y="1597150"/>
            <a:ext cx="6962100" cy="2585400"/>
          </a:xfrm>
          <a:prstGeom prst="bentConnector3">
            <a:avLst>
              <a:gd fmla="val 11419" name="adj1"/>
            </a:avLst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3" name="Google Shape;93;p13"/>
          <p:cNvCxnSpPr>
            <a:endCxn id="89" idx="1"/>
          </p:cNvCxnSpPr>
          <p:nvPr/>
        </p:nvCxnSpPr>
        <p:spPr>
          <a:xfrm rot="-5400000">
            <a:off x="1162200" y="3586500"/>
            <a:ext cx="1888200" cy="1364100"/>
          </a:xfrm>
          <a:prstGeom prst="bentConnector2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13"/>
          <p:cNvCxnSpPr>
            <a:endCxn id="89" idx="3"/>
          </p:cNvCxnSpPr>
          <p:nvPr/>
        </p:nvCxnSpPr>
        <p:spPr>
          <a:xfrm flipH="1" rot="5400000">
            <a:off x="6084450" y="3595650"/>
            <a:ext cx="1881300" cy="1338900"/>
          </a:xfrm>
          <a:prstGeom prst="bentConnector2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pos="2880">
          <p15:clr>
            <a:srgbClr val="FA7B17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+ TEXT BOXES">
  <p:cSld name="CUSTOM_6_1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97" name="Google Shape;97;p14"/>
          <p:cNvCxnSpPr>
            <a:stCxn id="96" idx="2"/>
          </p:cNvCxnSpPr>
          <p:nvPr/>
        </p:nvCxnSpPr>
        <p:spPr>
          <a:xfrm>
            <a:off x="4571950" y="986500"/>
            <a:ext cx="4575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8" name="Google Shape;98;p14"/>
          <p:cNvSpPr/>
          <p:nvPr/>
        </p:nvSpPr>
        <p:spPr>
          <a:xfrm>
            <a:off x="1780400" y="1322325"/>
            <a:ext cx="1988100" cy="2065200"/>
          </a:xfrm>
          <a:prstGeom prst="rect">
            <a:avLst/>
          </a:prstGeom>
          <a:solidFill>
            <a:srgbClr val="494ECE">
              <a:alpha val="51540"/>
            </a:srgbClr>
          </a:solidFill>
          <a:ln cap="flat" cmpd="sng" w="28575">
            <a:solidFill>
              <a:srgbClr val="7337D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99" name="Google Shape;99;p14"/>
          <p:cNvSpPr txBox="1"/>
          <p:nvPr>
            <p:ph idx="2" type="ctrTitle"/>
          </p:nvPr>
        </p:nvSpPr>
        <p:spPr>
          <a:xfrm>
            <a:off x="2210934" y="2280150"/>
            <a:ext cx="1127100" cy="31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0" name="Google Shape;100;p14"/>
          <p:cNvSpPr txBox="1"/>
          <p:nvPr>
            <p:ph idx="1" type="subTitle"/>
          </p:nvPr>
        </p:nvSpPr>
        <p:spPr>
          <a:xfrm>
            <a:off x="2084700" y="2452668"/>
            <a:ext cx="1379700" cy="9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1" name="Google Shape;101;p14"/>
          <p:cNvSpPr/>
          <p:nvPr/>
        </p:nvSpPr>
        <p:spPr>
          <a:xfrm>
            <a:off x="3577850" y="2456125"/>
            <a:ext cx="1988100" cy="2065200"/>
          </a:xfrm>
          <a:prstGeom prst="rect">
            <a:avLst/>
          </a:prstGeom>
          <a:solidFill>
            <a:srgbClr val="00FFFF">
              <a:alpha val="45380"/>
            </a:srgbClr>
          </a:solidFill>
          <a:ln cap="flat" cmpd="sng" w="2857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102" name="Google Shape;102;p14"/>
          <p:cNvSpPr txBox="1"/>
          <p:nvPr>
            <p:ph idx="3" type="ctrTitle"/>
          </p:nvPr>
        </p:nvSpPr>
        <p:spPr>
          <a:xfrm>
            <a:off x="4008384" y="3413950"/>
            <a:ext cx="1127100" cy="31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3" name="Google Shape;103;p14"/>
          <p:cNvSpPr txBox="1"/>
          <p:nvPr>
            <p:ph idx="4" type="subTitle"/>
          </p:nvPr>
        </p:nvSpPr>
        <p:spPr>
          <a:xfrm>
            <a:off x="3882150" y="3586468"/>
            <a:ext cx="1379700" cy="9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4" name="Google Shape;104;p14"/>
          <p:cNvSpPr/>
          <p:nvPr/>
        </p:nvSpPr>
        <p:spPr>
          <a:xfrm>
            <a:off x="5375500" y="1322325"/>
            <a:ext cx="1988100" cy="2065200"/>
          </a:xfrm>
          <a:prstGeom prst="rect">
            <a:avLst/>
          </a:prstGeom>
          <a:solidFill>
            <a:srgbClr val="10D6B6">
              <a:alpha val="70590"/>
            </a:srgbClr>
          </a:solidFill>
          <a:ln cap="flat" cmpd="sng" w="28575">
            <a:solidFill>
              <a:srgbClr val="11E4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105" name="Google Shape;105;p14"/>
          <p:cNvSpPr txBox="1"/>
          <p:nvPr>
            <p:ph idx="5" type="ctrTitle"/>
          </p:nvPr>
        </p:nvSpPr>
        <p:spPr>
          <a:xfrm>
            <a:off x="5806034" y="2280150"/>
            <a:ext cx="1127100" cy="3192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 sz="18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14"/>
          <p:cNvSpPr txBox="1"/>
          <p:nvPr>
            <p:ph idx="6" type="subTitle"/>
          </p:nvPr>
        </p:nvSpPr>
        <p:spPr>
          <a:xfrm>
            <a:off x="5679800" y="2452668"/>
            <a:ext cx="1379700" cy="98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A7B17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NUMBERS">
  <p:cSld name="CUSTOM_6_1_1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5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109" name="Google Shape;109;p15"/>
          <p:cNvCxnSpPr>
            <a:stCxn id="108" idx="2"/>
          </p:cNvCxnSpPr>
          <p:nvPr/>
        </p:nvCxnSpPr>
        <p:spPr>
          <a:xfrm>
            <a:off x="4571950" y="986500"/>
            <a:ext cx="4575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0" name="Google Shape;110;p15"/>
          <p:cNvSpPr/>
          <p:nvPr/>
        </p:nvSpPr>
        <p:spPr>
          <a:xfrm>
            <a:off x="815350" y="2853050"/>
            <a:ext cx="3594900" cy="1130100"/>
          </a:xfrm>
          <a:prstGeom prst="rect">
            <a:avLst/>
          </a:prstGeom>
          <a:solidFill>
            <a:srgbClr val="494ECE">
              <a:alpha val="51540"/>
            </a:srgbClr>
          </a:solidFill>
          <a:ln cap="flat" cmpd="sng" w="28575">
            <a:solidFill>
              <a:srgbClr val="7337D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111" name="Google Shape;111;p15"/>
          <p:cNvSpPr/>
          <p:nvPr/>
        </p:nvSpPr>
        <p:spPr>
          <a:xfrm>
            <a:off x="1878200" y="1616125"/>
            <a:ext cx="5387400" cy="1384200"/>
          </a:xfrm>
          <a:prstGeom prst="rect">
            <a:avLst/>
          </a:prstGeom>
          <a:solidFill>
            <a:srgbClr val="00FFFF">
              <a:alpha val="45380"/>
            </a:srgbClr>
          </a:solidFill>
          <a:ln cap="flat" cmpd="sng" w="28575">
            <a:solidFill>
              <a:srgbClr val="00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112" name="Google Shape;112;p15"/>
          <p:cNvSpPr/>
          <p:nvPr/>
        </p:nvSpPr>
        <p:spPr>
          <a:xfrm>
            <a:off x="4218450" y="3465375"/>
            <a:ext cx="3594900" cy="898200"/>
          </a:xfrm>
          <a:prstGeom prst="rect">
            <a:avLst/>
          </a:prstGeom>
          <a:solidFill>
            <a:srgbClr val="10D6B6">
              <a:alpha val="70590"/>
            </a:srgbClr>
          </a:solidFill>
          <a:ln cap="flat" cmpd="sng" w="28575">
            <a:solidFill>
              <a:srgbClr val="11E4C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         </a:t>
            </a:r>
            <a:endParaRPr/>
          </a:p>
        </p:txBody>
      </p:sp>
      <p:sp>
        <p:nvSpPr>
          <p:cNvPr id="113" name="Google Shape;113;p15"/>
          <p:cNvSpPr txBox="1"/>
          <p:nvPr>
            <p:ph hasCustomPrompt="1" idx="2" type="title"/>
          </p:nvPr>
        </p:nvSpPr>
        <p:spPr>
          <a:xfrm>
            <a:off x="2637350" y="1882375"/>
            <a:ext cx="3869400" cy="8517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None/>
              <a:defRPr sz="72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Fira Sans Extra Condensed Medium"/>
              <a:buNone/>
              <a:defRPr sz="72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4" name="Google Shape;114;p15"/>
          <p:cNvSpPr txBox="1"/>
          <p:nvPr>
            <p:ph hasCustomPrompt="1" idx="3" type="title"/>
          </p:nvPr>
        </p:nvSpPr>
        <p:spPr>
          <a:xfrm>
            <a:off x="967476" y="3129125"/>
            <a:ext cx="32907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115" name="Google Shape;115;p15"/>
          <p:cNvSpPr txBox="1"/>
          <p:nvPr>
            <p:ph hasCustomPrompt="1" idx="4" type="title"/>
          </p:nvPr>
        </p:nvSpPr>
        <p:spPr>
          <a:xfrm>
            <a:off x="4414951" y="3629950"/>
            <a:ext cx="32019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A7B17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LUMNS" type="titleOnly">
  <p:cSld name="TITLE_ONLY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/>
          <p:nvPr/>
        </p:nvSpPr>
        <p:spPr>
          <a:xfrm>
            <a:off x="1165500" y="1838375"/>
            <a:ext cx="3343800" cy="26841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3"/>
          <p:cNvSpPr/>
          <p:nvPr/>
        </p:nvSpPr>
        <p:spPr>
          <a:xfrm>
            <a:off x="4641650" y="1838375"/>
            <a:ext cx="3343800" cy="2684100"/>
          </a:xfrm>
          <a:prstGeom prst="rect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1552731" y="3050500"/>
            <a:ext cx="2797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2" type="subTitle"/>
          </p:nvPr>
        </p:nvSpPr>
        <p:spPr>
          <a:xfrm>
            <a:off x="4794050" y="3050500"/>
            <a:ext cx="2797200" cy="1112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2" name="Google Shape;22;p3"/>
          <p:cNvSpPr txBox="1"/>
          <p:nvPr>
            <p:ph type="ctrTitle"/>
          </p:nvPr>
        </p:nvSpPr>
        <p:spPr>
          <a:xfrm>
            <a:off x="1552731" y="2457900"/>
            <a:ext cx="2797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9pPr>
          </a:lstStyle>
          <a:p/>
        </p:txBody>
      </p:sp>
      <p:sp>
        <p:nvSpPr>
          <p:cNvPr id="23" name="Google Shape;23;p3"/>
          <p:cNvSpPr txBox="1"/>
          <p:nvPr>
            <p:ph idx="3" type="ctrTitle"/>
          </p:nvPr>
        </p:nvSpPr>
        <p:spPr>
          <a:xfrm>
            <a:off x="4794050" y="2457900"/>
            <a:ext cx="2797200" cy="644700"/>
          </a:xfrm>
          <a:prstGeom prst="rect">
            <a:avLst/>
          </a:prstGeom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Saira ExtraCondensed Medium"/>
              <a:buNone/>
              <a:defRPr sz="1800">
                <a:solidFill>
                  <a:srgbClr val="FFFFFF"/>
                </a:solidFill>
                <a:latin typeface="Saira ExtraCondensed Medium"/>
                <a:ea typeface="Saira ExtraCondensed Medium"/>
                <a:cs typeface="Saira ExtraCondensed Medium"/>
                <a:sym typeface="Saira ExtraCondensed Medium"/>
              </a:defRPr>
            </a:lvl9pPr>
          </a:lstStyle>
          <a:p/>
        </p:txBody>
      </p:sp>
      <p:sp>
        <p:nvSpPr>
          <p:cNvPr id="24" name="Google Shape;24;p3"/>
          <p:cNvSpPr txBox="1"/>
          <p:nvPr>
            <p:ph idx="4" type="ctrTitle"/>
          </p:nvPr>
        </p:nvSpPr>
        <p:spPr>
          <a:xfrm>
            <a:off x="1000125" y="134800"/>
            <a:ext cx="71439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25" name="Google Shape;25;p3"/>
          <p:cNvCxnSpPr>
            <a:stCxn id="24" idx="2"/>
          </p:cNvCxnSpPr>
          <p:nvPr/>
        </p:nvCxnSpPr>
        <p:spPr>
          <a:xfrm>
            <a:off x="4572075" y="986500"/>
            <a:ext cx="4575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A7B17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ABLE OF CONTENT">
  <p:cSld name="CUSTOM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4"/>
          <p:cNvSpPr txBox="1"/>
          <p:nvPr>
            <p:ph type="ctrTitle"/>
          </p:nvPr>
        </p:nvSpPr>
        <p:spPr>
          <a:xfrm>
            <a:off x="2825950" y="1575950"/>
            <a:ext cx="2322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8" name="Google Shape;28;p4"/>
          <p:cNvSpPr txBox="1"/>
          <p:nvPr>
            <p:ph idx="1" type="subTitle"/>
          </p:nvPr>
        </p:nvSpPr>
        <p:spPr>
          <a:xfrm>
            <a:off x="3034050" y="2037397"/>
            <a:ext cx="19065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9" name="Google Shape;29;p4"/>
          <p:cNvSpPr txBox="1"/>
          <p:nvPr>
            <p:ph hasCustomPrompt="1" idx="2" type="title"/>
          </p:nvPr>
        </p:nvSpPr>
        <p:spPr>
          <a:xfrm>
            <a:off x="3110412" y="1059178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0" name="Google Shape;30;p4"/>
          <p:cNvSpPr txBox="1"/>
          <p:nvPr>
            <p:ph idx="3" type="ctrTitle"/>
          </p:nvPr>
        </p:nvSpPr>
        <p:spPr>
          <a:xfrm>
            <a:off x="2826162" y="3255050"/>
            <a:ext cx="2322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1" name="Google Shape;31;p4"/>
          <p:cNvSpPr txBox="1"/>
          <p:nvPr>
            <p:ph idx="4" type="subTitle"/>
          </p:nvPr>
        </p:nvSpPr>
        <p:spPr>
          <a:xfrm>
            <a:off x="2998950" y="3716497"/>
            <a:ext cx="19767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2" name="Google Shape;32;p4"/>
          <p:cNvSpPr txBox="1"/>
          <p:nvPr>
            <p:ph hasCustomPrompt="1" idx="5" type="title"/>
          </p:nvPr>
        </p:nvSpPr>
        <p:spPr>
          <a:xfrm>
            <a:off x="3110412" y="2738280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3" name="Google Shape;33;p4"/>
          <p:cNvSpPr txBox="1"/>
          <p:nvPr>
            <p:ph idx="6" type="ctrTitle"/>
          </p:nvPr>
        </p:nvSpPr>
        <p:spPr>
          <a:xfrm>
            <a:off x="4975625" y="1575950"/>
            <a:ext cx="2322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4" name="Google Shape;34;p4"/>
          <p:cNvSpPr txBox="1"/>
          <p:nvPr>
            <p:ph idx="7" type="subTitle"/>
          </p:nvPr>
        </p:nvSpPr>
        <p:spPr>
          <a:xfrm>
            <a:off x="5183500" y="2037397"/>
            <a:ext cx="19065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5" name="Google Shape;35;p4"/>
          <p:cNvSpPr txBox="1"/>
          <p:nvPr>
            <p:ph hasCustomPrompt="1" idx="8" type="title"/>
          </p:nvPr>
        </p:nvSpPr>
        <p:spPr>
          <a:xfrm>
            <a:off x="5259862" y="1059178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6" name="Google Shape;36;p4"/>
          <p:cNvSpPr txBox="1"/>
          <p:nvPr>
            <p:ph idx="9" type="ctrTitle"/>
          </p:nvPr>
        </p:nvSpPr>
        <p:spPr>
          <a:xfrm>
            <a:off x="4975587" y="3255050"/>
            <a:ext cx="2322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7" name="Google Shape;37;p4"/>
          <p:cNvSpPr txBox="1"/>
          <p:nvPr>
            <p:ph idx="13" type="subTitle"/>
          </p:nvPr>
        </p:nvSpPr>
        <p:spPr>
          <a:xfrm>
            <a:off x="5148400" y="3716497"/>
            <a:ext cx="19767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8" name="Google Shape;38;p4"/>
          <p:cNvSpPr txBox="1"/>
          <p:nvPr>
            <p:ph hasCustomPrompt="1" idx="14" type="title"/>
          </p:nvPr>
        </p:nvSpPr>
        <p:spPr>
          <a:xfrm>
            <a:off x="5259862" y="2738280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39" name="Google Shape;39;p4"/>
          <p:cNvSpPr txBox="1"/>
          <p:nvPr>
            <p:ph idx="15" type="ctrTitle"/>
          </p:nvPr>
        </p:nvSpPr>
        <p:spPr>
          <a:xfrm rot="-5400000">
            <a:off x="6378350" y="1583700"/>
            <a:ext cx="34875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40" name="Google Shape;40;p4"/>
          <p:cNvCxnSpPr/>
          <p:nvPr/>
        </p:nvCxnSpPr>
        <p:spPr>
          <a:xfrm>
            <a:off x="8541292" y="-14700"/>
            <a:ext cx="0" cy="36690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41" name="Google Shape;41;p4"/>
          <p:cNvSpPr txBox="1"/>
          <p:nvPr>
            <p:ph idx="16" type="ctrTitle"/>
          </p:nvPr>
        </p:nvSpPr>
        <p:spPr>
          <a:xfrm>
            <a:off x="606175" y="1575950"/>
            <a:ext cx="23928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2" name="Google Shape;42;p4"/>
          <p:cNvSpPr txBox="1"/>
          <p:nvPr>
            <p:ph idx="17" type="subTitle"/>
          </p:nvPr>
        </p:nvSpPr>
        <p:spPr>
          <a:xfrm>
            <a:off x="849375" y="2037397"/>
            <a:ext cx="19065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3" name="Google Shape;43;p4"/>
          <p:cNvSpPr txBox="1"/>
          <p:nvPr>
            <p:ph hasCustomPrompt="1" idx="18" type="title"/>
          </p:nvPr>
        </p:nvSpPr>
        <p:spPr>
          <a:xfrm>
            <a:off x="925737" y="1059178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44" name="Google Shape;44;p4"/>
          <p:cNvSpPr txBox="1"/>
          <p:nvPr>
            <p:ph idx="19" type="ctrTitle"/>
          </p:nvPr>
        </p:nvSpPr>
        <p:spPr>
          <a:xfrm>
            <a:off x="641487" y="3255050"/>
            <a:ext cx="2322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5" name="Google Shape;45;p4"/>
          <p:cNvSpPr txBox="1"/>
          <p:nvPr>
            <p:ph idx="20" type="subTitle"/>
          </p:nvPr>
        </p:nvSpPr>
        <p:spPr>
          <a:xfrm>
            <a:off x="814275" y="3716497"/>
            <a:ext cx="1976700" cy="61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6" name="Google Shape;46;p4"/>
          <p:cNvSpPr txBox="1"/>
          <p:nvPr>
            <p:ph hasCustomPrompt="1" idx="21" type="title"/>
          </p:nvPr>
        </p:nvSpPr>
        <p:spPr>
          <a:xfrm>
            <a:off x="925737" y="2738280"/>
            <a:ext cx="1753800" cy="5778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None/>
              <a:defRPr sz="6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6000"/>
              <a:buFont typeface="Fira Sans Extra Condensed Medium"/>
              <a:buNone/>
              <a:defRPr sz="60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cxnSp>
        <p:nvCxnSpPr>
          <p:cNvPr id="47" name="Google Shape;47;p4"/>
          <p:cNvCxnSpPr/>
          <p:nvPr/>
        </p:nvCxnSpPr>
        <p:spPr>
          <a:xfrm>
            <a:off x="1089475" y="1712986"/>
            <a:ext cx="57954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48" name="Google Shape;48;p4"/>
          <p:cNvCxnSpPr/>
          <p:nvPr/>
        </p:nvCxnSpPr>
        <p:spPr>
          <a:xfrm>
            <a:off x="1089475" y="3390061"/>
            <a:ext cx="57954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EADLINE 1">
  <p:cSld name="CUSTOM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5"/>
          <p:cNvSpPr txBox="1"/>
          <p:nvPr>
            <p:ph hasCustomPrompt="1" type="title"/>
          </p:nvPr>
        </p:nvSpPr>
        <p:spPr>
          <a:xfrm>
            <a:off x="374450" y="1858700"/>
            <a:ext cx="1444800" cy="1619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51" name="Google Shape;51;p5"/>
          <p:cNvSpPr txBox="1"/>
          <p:nvPr>
            <p:ph idx="2" type="ctrTitle"/>
          </p:nvPr>
        </p:nvSpPr>
        <p:spPr>
          <a:xfrm>
            <a:off x="1868249" y="2540048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2" name="Google Shape;52;p5"/>
          <p:cNvSpPr txBox="1"/>
          <p:nvPr>
            <p:ph idx="1" type="subTitle"/>
          </p:nvPr>
        </p:nvSpPr>
        <p:spPr>
          <a:xfrm>
            <a:off x="1868250" y="3180766"/>
            <a:ext cx="1906500" cy="367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53" name="Google Shape;53;p5"/>
          <p:cNvCxnSpPr/>
          <p:nvPr/>
        </p:nvCxnSpPr>
        <p:spPr>
          <a:xfrm>
            <a:off x="0" y="3079800"/>
            <a:ext cx="40203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811">
          <p15:clr>
            <a:srgbClr val="FA7B17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EADLINE 3">
  <p:cSld name="CUSTOM_1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6"/>
          <p:cNvSpPr txBox="1"/>
          <p:nvPr>
            <p:ph hasCustomPrompt="1" type="title"/>
          </p:nvPr>
        </p:nvSpPr>
        <p:spPr>
          <a:xfrm flipH="1">
            <a:off x="7324862" y="1858700"/>
            <a:ext cx="1444800" cy="1619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56" name="Google Shape;56;p6"/>
          <p:cNvSpPr txBox="1"/>
          <p:nvPr>
            <p:ph idx="2" type="ctrTitle"/>
          </p:nvPr>
        </p:nvSpPr>
        <p:spPr>
          <a:xfrm flipH="1">
            <a:off x="3981563" y="2540048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57" name="Google Shape;57;p6"/>
          <p:cNvSpPr txBox="1"/>
          <p:nvPr>
            <p:ph idx="1" type="subTitle"/>
          </p:nvPr>
        </p:nvSpPr>
        <p:spPr>
          <a:xfrm flipH="1">
            <a:off x="5369350" y="3180784"/>
            <a:ext cx="1906500" cy="7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58" name="Google Shape;58;p6"/>
          <p:cNvCxnSpPr/>
          <p:nvPr/>
        </p:nvCxnSpPr>
        <p:spPr>
          <a:xfrm rot="10800000">
            <a:off x="5123712" y="3079800"/>
            <a:ext cx="40203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811">
          <p15:clr>
            <a:srgbClr val="FA7B17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EADLINE 4">
  <p:cSld name="CUSTOM_1_1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7"/>
          <p:cNvSpPr txBox="1"/>
          <p:nvPr>
            <p:ph hasCustomPrompt="1" type="title"/>
          </p:nvPr>
        </p:nvSpPr>
        <p:spPr>
          <a:xfrm flipH="1">
            <a:off x="7477262" y="1858700"/>
            <a:ext cx="1444800" cy="1619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61" name="Google Shape;61;p7"/>
          <p:cNvSpPr txBox="1"/>
          <p:nvPr>
            <p:ph idx="2" type="ctrTitle"/>
          </p:nvPr>
        </p:nvSpPr>
        <p:spPr>
          <a:xfrm flipH="1">
            <a:off x="3829163" y="2540048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2" name="Google Shape;62;p7"/>
          <p:cNvSpPr txBox="1"/>
          <p:nvPr>
            <p:ph idx="1" type="subTitle"/>
          </p:nvPr>
        </p:nvSpPr>
        <p:spPr>
          <a:xfrm flipH="1">
            <a:off x="5216975" y="2952184"/>
            <a:ext cx="1906500" cy="7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63" name="Google Shape;63;p7"/>
          <p:cNvCxnSpPr/>
          <p:nvPr/>
        </p:nvCxnSpPr>
        <p:spPr>
          <a:xfrm>
            <a:off x="7324850" y="-7600"/>
            <a:ext cx="0" cy="51588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811">
          <p15:clr>
            <a:srgbClr val="FA7B17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HEADLINE 6">
  <p:cSld name="CUSTOM_1_1_1_1_1_1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 txBox="1"/>
          <p:nvPr>
            <p:ph hasCustomPrompt="1" type="title"/>
          </p:nvPr>
        </p:nvSpPr>
        <p:spPr>
          <a:xfrm>
            <a:off x="303938" y="1858700"/>
            <a:ext cx="1444800" cy="1619400"/>
          </a:xfrm>
          <a:prstGeom prst="rect">
            <a:avLst/>
          </a:prstGeom>
          <a:noFill/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Fira Sans Extra Condensed Medium"/>
              <a:buNone/>
              <a:defRPr sz="4800">
                <a:solidFill>
                  <a:srgbClr val="FFFFFF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66" name="Google Shape;66;p8"/>
          <p:cNvSpPr txBox="1"/>
          <p:nvPr>
            <p:ph idx="2" type="ctrTitle"/>
          </p:nvPr>
        </p:nvSpPr>
        <p:spPr>
          <a:xfrm>
            <a:off x="2102537" y="2540048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None/>
              <a:defRPr sz="4800">
                <a:solidFill>
                  <a:srgbClr val="FFFFF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None/>
              <a:defRPr sz="1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7" name="Google Shape;67;p8"/>
          <p:cNvSpPr txBox="1"/>
          <p:nvPr>
            <p:ph idx="1" type="subTitle"/>
          </p:nvPr>
        </p:nvSpPr>
        <p:spPr>
          <a:xfrm>
            <a:off x="2109125" y="2952184"/>
            <a:ext cx="1906500" cy="732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None/>
              <a:defRPr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68" name="Google Shape;68;p8"/>
          <p:cNvCxnSpPr/>
          <p:nvPr/>
        </p:nvCxnSpPr>
        <p:spPr>
          <a:xfrm>
            <a:off x="1901150" y="-7600"/>
            <a:ext cx="0" cy="515880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  <p:extLst>
    <p:ext uri="{DCECCB84-F9BA-43D5-87BE-67443E8EF086}">
      <p15:sldGuideLst>
        <p15:guide id="1" orient="horz" pos="1811">
          <p15:clr>
            <a:srgbClr val="FA7B17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DESIGN 2">
  <p:cSld name="CUSTOM_6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9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71" name="Google Shape;71;p9"/>
          <p:cNvCxnSpPr>
            <a:stCxn id="70" idx="2"/>
          </p:cNvCxnSpPr>
          <p:nvPr/>
        </p:nvCxnSpPr>
        <p:spPr>
          <a:xfrm>
            <a:off x="4571950" y="986500"/>
            <a:ext cx="4575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DESIGN 3">
  <p:cSld name="CUSTOM_6_2"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0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None/>
              <a:defRPr sz="3000">
                <a:solidFill>
                  <a:srgbClr val="FFFFFF"/>
                </a:solidFill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None/>
              <a:defRPr sz="1100">
                <a:solidFill>
                  <a:srgbClr val="FFFFFF"/>
                </a:solidFill>
              </a:defRPr>
            </a:lvl9pPr>
          </a:lstStyle>
          <a:p/>
        </p:txBody>
      </p:sp>
      <p:cxnSp>
        <p:nvCxnSpPr>
          <p:cNvPr id="74" name="Google Shape;74;p10"/>
          <p:cNvCxnSpPr/>
          <p:nvPr/>
        </p:nvCxnSpPr>
        <p:spPr>
          <a:xfrm>
            <a:off x="-32325" y="986500"/>
            <a:ext cx="4575600" cy="0"/>
          </a:xfrm>
          <a:prstGeom prst="straightConnector1">
            <a:avLst/>
          </a:prstGeom>
          <a:noFill/>
          <a:ln cap="flat" cmpd="sng" w="2857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2800"/>
              <a:buFont typeface="Saira ExtraCondensed SemiBold"/>
              <a:buNone/>
              <a:defRPr sz="2800">
                <a:solidFill>
                  <a:srgbClr val="434343"/>
                </a:solidFill>
                <a:latin typeface="Saira ExtraCondensed SemiBold"/>
                <a:ea typeface="Saira ExtraCondensed SemiBold"/>
                <a:cs typeface="Saira ExtraCondensed SemiBold"/>
                <a:sym typeface="Saira ExtraCondensed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2800"/>
              <a:buFont typeface="Squada One"/>
              <a:buNone/>
              <a:defRPr sz="2800">
                <a:solidFill>
                  <a:srgbClr val="666666"/>
                </a:solidFill>
                <a:latin typeface="Squada One"/>
                <a:ea typeface="Squada One"/>
                <a:cs typeface="Squada One"/>
                <a:sym typeface="Squada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●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1pPr>
            <a:lvl2pPr indent="-3048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○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2pPr>
            <a:lvl3pPr indent="-3048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■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3pPr>
            <a:lvl4pPr indent="-3048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●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4pPr>
            <a:lvl5pPr indent="-3048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○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5pPr>
            <a:lvl6pPr indent="-3048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■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6pPr>
            <a:lvl7pPr indent="-3048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●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7pPr>
            <a:lvl8pPr indent="-3048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666666"/>
              </a:buClr>
              <a:buSzPts val="1200"/>
              <a:buFont typeface="Barlow Semi Condensed"/>
              <a:buChar char="○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8pPr>
            <a:lvl9pPr indent="-3048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666666"/>
              </a:buClr>
              <a:buSzPts val="1200"/>
              <a:buFont typeface="Barlow Semi Condensed"/>
              <a:buChar char="■"/>
              <a:defRPr sz="1200">
                <a:solidFill>
                  <a:srgbClr val="666666"/>
                </a:solidFill>
                <a:latin typeface="Barlow Semi Condensed"/>
                <a:ea typeface="Barlow Semi Condensed"/>
                <a:cs typeface="Barlow Semi Condensed"/>
                <a:sym typeface="Barlow Semi Condensed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1pPr>
            <a:lvl2pPr lvl="1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2pPr>
            <a:lvl3pPr lvl="2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3pPr>
            <a:lvl4pPr lvl="3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4pPr>
            <a:lvl5pPr lvl="4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5pPr>
            <a:lvl6pPr lvl="5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6pPr>
            <a:lvl7pPr lvl="6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7pPr>
            <a:lvl8pPr lvl="7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8pPr>
            <a:lvl9pPr lvl="8" algn="r">
              <a:buNone/>
              <a:defRPr sz="1300">
                <a:solidFill>
                  <a:srgbClr val="666666"/>
                </a:solidFill>
                <a:latin typeface="Roboto Slab Regular"/>
                <a:ea typeface="Roboto Slab Regular"/>
                <a:cs typeface="Roboto Slab Regular"/>
                <a:sym typeface="Roboto Slab Regular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Relationship Id="rId4" Type="http://schemas.openxmlformats.org/officeDocument/2006/relationships/image" Target="../media/image1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4.png"/><Relationship Id="rId4" Type="http://schemas.openxmlformats.org/officeDocument/2006/relationships/image" Target="../media/image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6"/>
          <p:cNvSpPr txBox="1"/>
          <p:nvPr>
            <p:ph idx="1" type="subTitle"/>
          </p:nvPr>
        </p:nvSpPr>
        <p:spPr>
          <a:xfrm flipH="1">
            <a:off x="101875" y="3316575"/>
            <a:ext cx="3830700" cy="670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Team Member(s): Denis Ortega, Samuel Yorizzo</a:t>
            </a:r>
            <a:endParaRPr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Product Owner(s): Dong Chen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Professor: Masoud Sadjadi</a:t>
            </a:r>
            <a:br>
              <a:rPr lang="es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>
              <a:solidFill>
                <a:srgbClr val="FFFFFF"/>
              </a:solidFill>
            </a:endParaRPr>
          </a:p>
        </p:txBody>
      </p:sp>
      <p:sp>
        <p:nvSpPr>
          <p:cNvPr id="121" name="Google Shape;121;p16"/>
          <p:cNvSpPr txBox="1"/>
          <p:nvPr>
            <p:ph type="ctrTitle"/>
          </p:nvPr>
        </p:nvSpPr>
        <p:spPr>
          <a:xfrm flipH="1">
            <a:off x="102000" y="2646075"/>
            <a:ext cx="4061100" cy="670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VIP/Senior Project Final Presentation</a:t>
            </a:r>
            <a:br>
              <a:rPr lang="es" sz="44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lang="e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Spring 2020</a:t>
            </a:r>
            <a:endParaRPr sz="2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s" sz="2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SmartHome</a:t>
            </a:r>
            <a:endParaRPr sz="2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22" name="Google Shape;122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2575" y="335075"/>
            <a:ext cx="4300148" cy="42310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 txBox="1"/>
          <p:nvPr>
            <p:ph type="ctrTitle"/>
          </p:nvPr>
        </p:nvSpPr>
        <p:spPr>
          <a:xfrm>
            <a:off x="806925" y="1241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Requirements: User</a:t>
            </a:r>
            <a:r>
              <a:rPr lang="es" sz="2800">
                <a:solidFill>
                  <a:srgbClr val="43434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Stories</a:t>
            </a:r>
            <a:endParaRPr sz="2800">
              <a:solidFill>
                <a:srgbClr val="43434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4" name="Google Shape;184;p25"/>
          <p:cNvSpPr txBox="1"/>
          <p:nvPr/>
        </p:nvSpPr>
        <p:spPr>
          <a:xfrm>
            <a:off x="1439475" y="1113000"/>
            <a:ext cx="6265200" cy="39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Important </a:t>
            </a:r>
            <a:r>
              <a:rPr b="1"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User Story: SH-10</a:t>
            </a:r>
            <a:endParaRPr b="1"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This user story lead to the main goal for the project, to predict occupancy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Using the correlation between network traffic data and energy consumption data, a supervised machine learning model was created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Google Shape;18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1900" y="1349724"/>
            <a:ext cx="4280831" cy="3255849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Requirements: Use Cases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91" name="Google Shape;191;p26"/>
          <p:cNvPicPr preferRelativeResize="0"/>
          <p:nvPr/>
        </p:nvPicPr>
        <p:blipFill rotWithShape="1">
          <a:blip r:embed="rId4">
            <a:alphaModFix/>
          </a:blip>
          <a:srcRect b="-4193" l="-2603" r="-2782" t="-2781"/>
          <a:stretch/>
        </p:blipFill>
        <p:spPr>
          <a:xfrm>
            <a:off x="239525" y="1262175"/>
            <a:ext cx="4318850" cy="3472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7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Requirements: Sequence Diagram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97" name="Google Shape;197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300" y="1035425"/>
            <a:ext cx="3273875" cy="3998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27"/>
          <p:cNvPicPr preferRelativeResize="0"/>
          <p:nvPr/>
        </p:nvPicPr>
        <p:blipFill rotWithShape="1">
          <a:blip r:embed="rId4">
            <a:alphaModFix/>
          </a:blip>
          <a:srcRect b="0" l="0" r="0" t="22642"/>
          <a:stretch/>
        </p:blipFill>
        <p:spPr>
          <a:xfrm>
            <a:off x="3854100" y="1291075"/>
            <a:ext cx="5170725" cy="3421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flipH="1">
            <a:off x="4507212" y="1092475"/>
            <a:ext cx="3442363" cy="3151851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28"/>
          <p:cNvSpPr txBox="1"/>
          <p:nvPr>
            <p:ph idx="2" type="ctrTitle"/>
          </p:nvPr>
        </p:nvSpPr>
        <p:spPr>
          <a:xfrm>
            <a:off x="2102537" y="2540048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latin typeface="Trebuchet MS"/>
                <a:ea typeface="Trebuchet MS"/>
                <a:cs typeface="Trebuchet MS"/>
                <a:sym typeface="Trebuchet MS"/>
              </a:rPr>
              <a:t>SYSTEM </a:t>
            </a:r>
            <a:endParaRPr sz="36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latin typeface="Trebuchet MS"/>
                <a:ea typeface="Trebuchet MS"/>
                <a:cs typeface="Trebuchet MS"/>
                <a:sym typeface="Trebuchet MS"/>
              </a:rPr>
              <a:t>DESIGN</a:t>
            </a:r>
            <a:endParaRPr sz="36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5" name="Google Shape;205;p28"/>
          <p:cNvSpPr txBox="1"/>
          <p:nvPr>
            <p:ph type="title"/>
          </p:nvPr>
        </p:nvSpPr>
        <p:spPr>
          <a:xfrm>
            <a:off x="303938" y="1858700"/>
            <a:ext cx="1444800" cy="161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3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9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SYSTEM DESIGN: Architecture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1" name="Google Shape;211;p29"/>
          <p:cNvPicPr preferRelativeResize="0"/>
          <p:nvPr/>
        </p:nvPicPr>
        <p:blipFill rotWithShape="1">
          <a:blip r:embed="rId3">
            <a:alphaModFix/>
          </a:blip>
          <a:srcRect b="0" l="9844" r="11023" t="0"/>
          <a:stretch/>
        </p:blipFill>
        <p:spPr>
          <a:xfrm>
            <a:off x="282475" y="1298775"/>
            <a:ext cx="5000600" cy="3278376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9"/>
          <p:cNvSpPr txBox="1"/>
          <p:nvPr/>
        </p:nvSpPr>
        <p:spPr>
          <a:xfrm>
            <a:off x="5594150" y="1298775"/>
            <a:ext cx="3428400" cy="3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Hardware</a:t>
            </a:r>
            <a:endParaRPr b="1"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Raspberry Pi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Wemo Insight Switch(s)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Amazon Echo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Software</a:t>
            </a:r>
            <a:endParaRPr b="1"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React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Express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NodeJS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MySQL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TensorFlow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RaspAP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30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SYSTEM DESIGN: Deployment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18" name="Google Shape;21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1438" y="1377025"/>
            <a:ext cx="8201025" cy="3152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31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Minimal Class Diagram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24" name="Google Shape;224;p31"/>
          <p:cNvPicPr preferRelativeResize="0"/>
          <p:nvPr/>
        </p:nvPicPr>
        <p:blipFill rotWithShape="1">
          <a:blip r:embed="rId3">
            <a:alphaModFix/>
          </a:blip>
          <a:srcRect b="16500" l="-818" r="6771" t="10586"/>
          <a:stretch/>
        </p:blipFill>
        <p:spPr>
          <a:xfrm>
            <a:off x="4488175" y="1404950"/>
            <a:ext cx="4512948" cy="298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050" y="1577225"/>
            <a:ext cx="4286251" cy="2716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2"/>
          <p:cNvSpPr txBox="1"/>
          <p:nvPr>
            <p:ph type="ctrTitle"/>
          </p:nvPr>
        </p:nvSpPr>
        <p:spPr>
          <a:xfrm>
            <a:off x="619950" y="2571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Screenshots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231" name="Google Shape;2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750" y="1108800"/>
            <a:ext cx="3426626" cy="190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2" name="Google Shape;232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6750" y="3131325"/>
            <a:ext cx="3426625" cy="1712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Google Shape;233;p3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7225" y="2006875"/>
            <a:ext cx="3896775" cy="1805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33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Summary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39" name="Google Shape;239;p33"/>
          <p:cNvSpPr txBox="1"/>
          <p:nvPr/>
        </p:nvSpPr>
        <p:spPr>
          <a:xfrm>
            <a:off x="350200" y="1546700"/>
            <a:ext cx="7514700" cy="29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Built FIU Smart Home app that collects and displays energy and network data in real time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Use TensorFlow multiple linear regression model to predict occupancy using energy and network data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Data for energy, network, and occupancy are shown using charts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34"/>
          <p:cNvSpPr txBox="1"/>
          <p:nvPr>
            <p:ph type="ctrTitle"/>
          </p:nvPr>
        </p:nvSpPr>
        <p:spPr>
          <a:xfrm flipH="1">
            <a:off x="4457674" y="1862650"/>
            <a:ext cx="42093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latin typeface="Trebuchet MS"/>
                <a:ea typeface="Trebuchet MS"/>
                <a:cs typeface="Trebuchet MS"/>
                <a:sym typeface="Trebuchet MS"/>
              </a:rPr>
              <a:t>Thanks! Questions?</a:t>
            </a:r>
            <a:endParaRPr sz="36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45" name="Google Shape;245;p34"/>
          <p:cNvSpPr txBox="1"/>
          <p:nvPr>
            <p:ph idx="1" type="subTitle"/>
          </p:nvPr>
        </p:nvSpPr>
        <p:spPr>
          <a:xfrm>
            <a:off x="4457675" y="2806650"/>
            <a:ext cx="3864300" cy="1623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Denis Ortega - dorte023@fiu.edu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Samuel Yorizzo - syori001@fiu.edu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Special Thanks to Aaron Feng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 txBox="1"/>
          <p:nvPr>
            <p:ph idx="15" type="ctrTitle"/>
          </p:nvPr>
        </p:nvSpPr>
        <p:spPr>
          <a:xfrm rot="-5400000">
            <a:off x="6378350" y="1583700"/>
            <a:ext cx="34875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TABLE OF CONTENTS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28" name="Google Shape;128;p17"/>
          <p:cNvSpPr txBox="1"/>
          <p:nvPr>
            <p:ph idx="2" type="title"/>
          </p:nvPr>
        </p:nvSpPr>
        <p:spPr>
          <a:xfrm>
            <a:off x="3335582" y="2024475"/>
            <a:ext cx="11712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2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29" name="Google Shape;129;p17"/>
          <p:cNvSpPr txBox="1"/>
          <p:nvPr>
            <p:ph idx="8" type="title"/>
          </p:nvPr>
        </p:nvSpPr>
        <p:spPr>
          <a:xfrm>
            <a:off x="4800437" y="2024463"/>
            <a:ext cx="15507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3</a:t>
            </a:r>
            <a:endParaRPr/>
          </a:p>
        </p:txBody>
      </p:sp>
      <p:sp>
        <p:nvSpPr>
          <p:cNvPr id="130" name="Google Shape;130;p17"/>
          <p:cNvSpPr txBox="1"/>
          <p:nvPr>
            <p:ph idx="6" type="ctrTitle"/>
          </p:nvPr>
        </p:nvSpPr>
        <p:spPr>
          <a:xfrm>
            <a:off x="4549124" y="2541228"/>
            <a:ext cx="20532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SYSTEM DESIGN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1" name="Google Shape;131;p17"/>
          <p:cNvSpPr txBox="1"/>
          <p:nvPr>
            <p:ph idx="16" type="ctrTitle"/>
          </p:nvPr>
        </p:nvSpPr>
        <p:spPr>
          <a:xfrm>
            <a:off x="1600950" y="2541227"/>
            <a:ext cx="14364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INTRODUCTION</a:t>
            </a:r>
            <a:endParaRPr/>
          </a:p>
        </p:txBody>
      </p:sp>
      <p:sp>
        <p:nvSpPr>
          <p:cNvPr id="132" name="Google Shape;132;p17"/>
          <p:cNvSpPr txBox="1"/>
          <p:nvPr>
            <p:ph idx="18" type="title"/>
          </p:nvPr>
        </p:nvSpPr>
        <p:spPr>
          <a:xfrm>
            <a:off x="1792793" y="2024475"/>
            <a:ext cx="1053000" cy="577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1</a:t>
            </a:r>
            <a:endParaRPr/>
          </a:p>
        </p:txBody>
      </p:sp>
      <p:sp>
        <p:nvSpPr>
          <p:cNvPr id="133" name="Google Shape;133;p17"/>
          <p:cNvSpPr txBox="1"/>
          <p:nvPr>
            <p:ph type="ctrTitle"/>
          </p:nvPr>
        </p:nvSpPr>
        <p:spPr>
          <a:xfrm>
            <a:off x="3145625" y="2541229"/>
            <a:ext cx="15507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 sz="1400">
                <a:latin typeface="Trebuchet MS"/>
                <a:ea typeface="Trebuchet MS"/>
                <a:cs typeface="Trebuchet MS"/>
                <a:sym typeface="Trebuchet MS"/>
              </a:rPr>
              <a:t>REQUIREMENTS</a:t>
            </a:r>
            <a:endParaRPr sz="140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gradFill>
          <a:gsLst>
            <a:gs pos="0">
              <a:srgbClr val="10D6B6">
                <a:alpha val="70588"/>
              </a:srgbClr>
            </a:gs>
            <a:gs pos="100000">
              <a:srgbClr val="7337D4"/>
            </a:gs>
          </a:gsLst>
          <a:lin ang="0" scaled="0"/>
        </a:gradFill>
      </p:bgPr>
    </p:bg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8"/>
          <p:cNvSpPr txBox="1"/>
          <p:nvPr>
            <p:ph idx="4294967295" type="subTitle"/>
          </p:nvPr>
        </p:nvSpPr>
        <p:spPr>
          <a:xfrm>
            <a:off x="2193600" y="1529675"/>
            <a:ext cx="4756800" cy="275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Develop an o</a:t>
            </a: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pen-source application that tracks energy and network consumption of IoT devices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Predict occupancy using energy consumption and network traffic as features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39" name="Google Shape;139;p18"/>
          <p:cNvSpPr txBox="1"/>
          <p:nvPr>
            <p:ph type="ctrTitle"/>
          </p:nvPr>
        </p:nvSpPr>
        <p:spPr>
          <a:xfrm>
            <a:off x="619950" y="148075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Introduction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9"/>
          <p:cNvSpPr txBox="1"/>
          <p:nvPr>
            <p:ph type="ctrTitle"/>
          </p:nvPr>
        </p:nvSpPr>
        <p:spPr>
          <a:xfrm>
            <a:off x="619950" y="30625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Solution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45" name="Google Shape;145;p19"/>
          <p:cNvSpPr txBox="1"/>
          <p:nvPr>
            <p:ph idx="4294967295" type="subTitle"/>
          </p:nvPr>
        </p:nvSpPr>
        <p:spPr>
          <a:xfrm>
            <a:off x="1884250" y="1337575"/>
            <a:ext cx="5507100" cy="302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Create node scripts that </a:t>
            </a: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automatically collect</a:t>
            </a: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energy usage, network traffic and uses a machine learning model to predict </a:t>
            </a: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occupancy using TensorFlow.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Develop a user interface</a:t>
            </a: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 that shows energy, network and occupancy on charts that update on real time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Problem Definition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1268700" y="1264450"/>
            <a:ext cx="66066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The goal of the project is helping smart home/building users to manage their IoT devices more efficiently.</a:t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Trebuchet MS"/>
              <a:buChar char="●"/>
            </a:pPr>
            <a:r>
              <a:rPr lang="es" sz="18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To understand/analyze how these devices consume network traffic and energy and how these correlate with user activities.</a:t>
            </a:r>
            <a:endParaRPr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 txBox="1"/>
          <p:nvPr>
            <p:ph type="ctrTitle"/>
          </p:nvPr>
        </p:nvSpPr>
        <p:spPr>
          <a:xfrm>
            <a:off x="619900" y="1348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Project Management</a:t>
            </a:r>
            <a:endParaRPr/>
          </a:p>
        </p:txBody>
      </p:sp>
      <p:pic>
        <p:nvPicPr>
          <p:cNvPr id="157" name="Google Shape;157;p21"/>
          <p:cNvPicPr preferRelativeResize="0"/>
          <p:nvPr/>
        </p:nvPicPr>
        <p:blipFill rotWithShape="1">
          <a:blip r:embed="rId3">
            <a:alphaModFix/>
          </a:blip>
          <a:srcRect b="-6037" l="0" r="0" t="-2164"/>
          <a:stretch/>
        </p:blipFill>
        <p:spPr>
          <a:xfrm>
            <a:off x="152400" y="1232300"/>
            <a:ext cx="8839201" cy="345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2"/>
          <p:cNvSpPr txBox="1"/>
          <p:nvPr>
            <p:ph idx="2" type="ctrTitle"/>
          </p:nvPr>
        </p:nvSpPr>
        <p:spPr>
          <a:xfrm flipH="1">
            <a:off x="3861313" y="2454323"/>
            <a:ext cx="3294300" cy="5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s" sz="3600">
                <a:latin typeface="Trebuchet MS"/>
                <a:ea typeface="Trebuchet MS"/>
                <a:cs typeface="Trebuchet MS"/>
                <a:sym typeface="Trebuchet MS"/>
              </a:rPr>
              <a:t>REQUIREMENTS</a:t>
            </a:r>
            <a:endParaRPr sz="360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163" name="Google Shape;163;p22"/>
          <p:cNvPicPr preferRelativeResize="0"/>
          <p:nvPr/>
        </p:nvPicPr>
        <p:blipFill rotWithShape="1">
          <a:blip r:embed="rId3">
            <a:alphaModFix/>
          </a:blip>
          <a:srcRect b="4345" l="13539" r="0" t="1994"/>
          <a:stretch/>
        </p:blipFill>
        <p:spPr>
          <a:xfrm>
            <a:off x="0" y="-28340"/>
            <a:ext cx="3627801" cy="51588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2"/>
          <p:cNvSpPr txBox="1"/>
          <p:nvPr>
            <p:ph type="title"/>
          </p:nvPr>
        </p:nvSpPr>
        <p:spPr>
          <a:xfrm flipH="1">
            <a:off x="7477262" y="1858700"/>
            <a:ext cx="1444800" cy="1619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2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3"/>
          <p:cNvSpPr txBox="1"/>
          <p:nvPr/>
        </p:nvSpPr>
        <p:spPr>
          <a:xfrm>
            <a:off x="0" y="1071750"/>
            <a:ext cx="4316700" cy="41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developer, I would like to understand how to integrate a new feature in the HomeAssistant so that I may integrate my own feature. (SH-01)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developer, I would like to learn how to connect an external module to the Raspberry Pi, so that the HomeAssistant can read the module’s data. (SH-02)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developer, I want to become comfortable using python's machine learning libraries so that I can implement a model for occupancy.(SH-04)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developer, I would like to remote into the HomeAssistant so that I can conveniently work on the project and give access to others. (SH-05)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0" name="Google Shape;170;p23"/>
          <p:cNvSpPr txBox="1"/>
          <p:nvPr>
            <p:ph type="ctrTitle"/>
          </p:nvPr>
        </p:nvSpPr>
        <p:spPr>
          <a:xfrm>
            <a:off x="806925" y="1241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Requirements: User</a:t>
            </a:r>
            <a:r>
              <a:rPr lang="es" sz="2800">
                <a:solidFill>
                  <a:srgbClr val="434343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lang="es">
                <a:latin typeface="Trebuchet MS"/>
                <a:ea typeface="Trebuchet MS"/>
                <a:cs typeface="Trebuchet MS"/>
                <a:sym typeface="Trebuchet MS"/>
              </a:rPr>
              <a:t>Stories</a:t>
            </a:r>
            <a:endParaRPr sz="2800">
              <a:solidFill>
                <a:srgbClr val="434343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1" name="Google Shape;171;p23"/>
          <p:cNvSpPr txBox="1"/>
          <p:nvPr/>
        </p:nvSpPr>
        <p:spPr>
          <a:xfrm>
            <a:off x="4554150" y="1071750"/>
            <a:ext cx="459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read the network traffic data from a particular device so that I can see how much bandwidth that device is using. (SH-06)</a:t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want to see how much energy a certain device is consuming to compare how much energy is lost per device. (SH-07)</a:t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view my energy consumption information in the  homepage, so that I can check the energy usage anytime I want to. (SH-08)</a:t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24"/>
          <p:cNvSpPr txBox="1"/>
          <p:nvPr>
            <p:ph type="ctrTitle"/>
          </p:nvPr>
        </p:nvSpPr>
        <p:spPr>
          <a:xfrm>
            <a:off x="806925" y="124100"/>
            <a:ext cx="7904100" cy="851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"/>
              <a:t>Requirements: User</a:t>
            </a:r>
            <a:r>
              <a:rPr lang="es" sz="2800">
                <a:solidFill>
                  <a:srgbClr val="434343"/>
                </a:solidFill>
              </a:rPr>
              <a:t> </a:t>
            </a:r>
            <a:r>
              <a:rPr lang="es"/>
              <a:t>Stories</a:t>
            </a:r>
            <a:endParaRPr sz="2800">
              <a:solidFill>
                <a:srgbClr val="434343"/>
              </a:solidFill>
            </a:endParaRPr>
          </a:p>
        </p:txBody>
      </p:sp>
      <p:sp>
        <p:nvSpPr>
          <p:cNvPr id="177" name="Google Shape;177;p24"/>
          <p:cNvSpPr txBox="1"/>
          <p:nvPr/>
        </p:nvSpPr>
        <p:spPr>
          <a:xfrm>
            <a:off x="0" y="1063900"/>
            <a:ext cx="4511400" cy="41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developer, I want to build a data warehouse for this project, so that I can store the network traffic data and energy consumption data to it for further usage. (SH-09)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see the correlation information between the network traffic data and energy consumption data, so that I can do further analysis based on these data. (SH-10)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rgbClr val="FFFFFF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use an interface to see my energy data and have it saved in a database so that my data persists and I can easily view it. (SH-11)</a:t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78" name="Google Shape;178;p24"/>
          <p:cNvSpPr txBox="1"/>
          <p:nvPr/>
        </p:nvSpPr>
        <p:spPr>
          <a:xfrm>
            <a:off x="4632600" y="1063900"/>
            <a:ext cx="4511400" cy="38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 I would like to see a visual line chart of my network traffic so that I can easily identify differences in data. (SH-12)</a:t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500">
                <a:solidFill>
                  <a:schemeClr val="lt1"/>
                </a:solidFill>
                <a:latin typeface="Trebuchet MS"/>
                <a:ea typeface="Trebuchet MS"/>
                <a:cs typeface="Trebuchet MS"/>
                <a:sym typeface="Trebuchet MS"/>
              </a:rPr>
              <a:t>As a user, I would like to see the Wemo and IoT devices, so that I can choose which devices I want to analyze data. (SH-13)</a:t>
            </a:r>
            <a:endParaRPr sz="1300">
              <a:solidFill>
                <a:schemeClr val="lt1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rgbClr val="FFFFF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Isometric Gradient Social Media Strategy by Slidesgo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