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</p:sldIdLst>
  <p:sldSz cy="43891200" cx="3291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3824">
          <p15:clr>
            <a:srgbClr val="000000"/>
          </p15:clr>
        </p15:guide>
        <p15:guide id="2" pos="10368">
          <p15:clr>
            <a:srgbClr val="000000"/>
          </p15:clr>
        </p15:guide>
      </p15:sldGuideLst>
    </p:ext>
    <p:ext uri="http://customooxmlschemas.google.com/">
      <go:slidesCustomData xmlns:go="http://customooxmlschemas.google.com/" r:id="rId7" roundtripDataSignature="AMtx7mhhAMud8OJMoygCAg1znoajNjCbJ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3824" orient="horz"/>
        <p:guide pos="1036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000000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/>
          <p:nvPr>
            <p:ph idx="2" type="sldImg"/>
          </p:nvPr>
        </p:nvSpPr>
        <p:spPr>
          <a:xfrm>
            <a:off x="2143125" y="685800"/>
            <a:ext cx="25717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524288"/>
            <a:headEnd len="sm" w="sm" type="none"/>
            <a:tailEnd len="sm" w="sm" type="none"/>
          </a:ln>
        </p:spPr>
      </p:sp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</a:pPr>
            <a:fld id="{00000000-1234-1234-1234-123412341234}" type="slidenum">
              <a:rPr b="0" i="0" lang="en-US" sz="8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12"/>
          <p:cNvSpPr txBox="1"/>
          <p:nvPr>
            <p:ph idx="1" type="body"/>
          </p:nvPr>
        </p:nvSpPr>
        <p:spPr>
          <a:xfrm>
            <a:off x="1646237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75" name="Google Shape;75;p12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3"/>
          <p:cNvSpPr txBox="1"/>
          <p:nvPr>
            <p:ph type="ctrTitle"/>
          </p:nvPr>
        </p:nvSpPr>
        <p:spPr>
          <a:xfrm>
            <a:off x="2469358" y="13635320"/>
            <a:ext cx="27979686" cy="9408459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13"/>
          <p:cNvSpPr txBox="1"/>
          <p:nvPr>
            <p:ph idx="1" type="subTitle"/>
          </p:nvPr>
        </p:nvSpPr>
        <p:spPr>
          <a:xfrm>
            <a:off x="4937523" y="24872580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None/>
              <a:defRPr/>
            </a:lvl1pPr>
            <a:lvl2pPr lvl="1" algn="ctr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None/>
              <a:defRPr/>
            </a:lvl2pPr>
            <a:lvl3pPr lvl="2" algn="ctr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None/>
              <a:defRPr/>
            </a:lvl3pPr>
            <a:lvl4pPr lvl="3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4pPr>
            <a:lvl5pPr lvl="4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5pPr>
            <a:lvl6pPr lvl="5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6pPr>
            <a:lvl7pPr lvl="6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7pPr>
            <a:lvl8pPr lvl="7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8pPr>
            <a:lvl9pPr lvl="8" algn="ctr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None/>
              <a:defRPr/>
            </a:lvl9pPr>
          </a:lstStyle>
          <a:p/>
        </p:txBody>
      </p:sp>
      <p:sp>
        <p:nvSpPr>
          <p:cNvPr id="81" name="Google Shape;81;p13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3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13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type="title"/>
          </p:nvPr>
        </p:nvSpPr>
        <p:spPr>
          <a:xfrm rot="5400000">
            <a:off x="8844488" y="16778674"/>
            <a:ext cx="37450058" cy="7406878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"/>
          <p:cNvSpPr txBox="1"/>
          <p:nvPr>
            <p:ph idx="1" type="body"/>
          </p:nvPr>
        </p:nvSpPr>
        <p:spPr>
          <a:xfrm rot="5400000">
            <a:off x="-6026415" y="9428946"/>
            <a:ext cx="37450058" cy="2210633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"/>
          <p:cNvSpPr txBox="1"/>
          <p:nvPr>
            <p:ph idx="1" type="body"/>
          </p:nvPr>
        </p:nvSpPr>
        <p:spPr>
          <a:xfrm rot="5400000">
            <a:off x="1978025" y="9910763"/>
            <a:ext cx="28963938" cy="29627512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 txBox="1"/>
          <p:nvPr>
            <p:ph type="title"/>
          </p:nvPr>
        </p:nvSpPr>
        <p:spPr>
          <a:xfrm>
            <a:off x="6451999" y="30724288"/>
            <a:ext cx="19751278" cy="3626224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6"/>
          <p:cNvSpPr/>
          <p:nvPr>
            <p:ph idx="2" type="pic"/>
          </p:nvPr>
        </p:nvSpPr>
        <p:spPr>
          <a:xfrm>
            <a:off x="6451999" y="3922059"/>
            <a:ext cx="19751278" cy="2633382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6"/>
          <p:cNvSpPr txBox="1"/>
          <p:nvPr>
            <p:ph idx="1" type="body"/>
          </p:nvPr>
        </p:nvSpPr>
        <p:spPr>
          <a:xfrm>
            <a:off x="6451999" y="34350513"/>
            <a:ext cx="19751278" cy="515246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35" name="Google Shape;35;p6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6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6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type="objTx">
  <p:cSld name="OBJECT_WITH_CAPTION_TEXT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7"/>
          <p:cNvSpPr txBox="1"/>
          <p:nvPr>
            <p:ph type="title"/>
          </p:nvPr>
        </p:nvSpPr>
        <p:spPr>
          <a:xfrm>
            <a:off x="1645445" y="1748118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12870656" y="1748118"/>
            <a:ext cx="18402300" cy="3745902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/>
        </p:txBody>
      </p:sp>
      <p:sp>
        <p:nvSpPr>
          <p:cNvPr id="41" name="Google Shape;41;p7"/>
          <p:cNvSpPr txBox="1"/>
          <p:nvPr>
            <p:ph idx="2" type="body"/>
          </p:nvPr>
        </p:nvSpPr>
        <p:spPr>
          <a:xfrm>
            <a:off x="1645445" y="9184341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/>
        </p:txBody>
      </p:sp>
      <p:sp>
        <p:nvSpPr>
          <p:cNvPr id="42" name="Google Shape;42;p7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7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7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8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8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8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8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9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9"/>
          <p:cNvSpPr txBox="1"/>
          <p:nvPr>
            <p:ph idx="1" type="body"/>
          </p:nvPr>
        </p:nvSpPr>
        <p:spPr>
          <a:xfrm>
            <a:off x="1645444" y="9825318"/>
            <a:ext cx="14544675" cy="4094630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53" name="Google Shape;53;p9"/>
          <p:cNvSpPr txBox="1"/>
          <p:nvPr>
            <p:ph idx="2" type="body"/>
          </p:nvPr>
        </p:nvSpPr>
        <p:spPr>
          <a:xfrm>
            <a:off x="1645444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54" name="Google Shape;54;p9"/>
          <p:cNvSpPr txBox="1"/>
          <p:nvPr>
            <p:ph idx="3" type="body"/>
          </p:nvPr>
        </p:nvSpPr>
        <p:spPr>
          <a:xfrm>
            <a:off x="16722328" y="9825318"/>
            <a:ext cx="14550628" cy="4094630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sz="1600"/>
            </a:lvl9pPr>
          </a:lstStyle>
          <a:p/>
        </p:txBody>
      </p:sp>
      <p:sp>
        <p:nvSpPr>
          <p:cNvPr id="55" name="Google Shape;55;p9"/>
          <p:cNvSpPr txBox="1"/>
          <p:nvPr>
            <p:ph idx="4" type="body"/>
          </p:nvPr>
        </p:nvSpPr>
        <p:spPr>
          <a:xfrm>
            <a:off x="16722328" y="13919948"/>
            <a:ext cx="14550628" cy="25287194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/>
        </p:txBody>
      </p:sp>
      <p:sp>
        <p:nvSpPr>
          <p:cNvPr id="56" name="Google Shape;56;p9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9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9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10"/>
          <p:cNvSpPr txBox="1"/>
          <p:nvPr>
            <p:ph idx="1" type="body"/>
          </p:nvPr>
        </p:nvSpPr>
        <p:spPr>
          <a:xfrm>
            <a:off x="1645445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62" name="Google Shape;62;p10"/>
          <p:cNvSpPr txBox="1"/>
          <p:nvPr>
            <p:ph idx="2" type="body"/>
          </p:nvPr>
        </p:nvSpPr>
        <p:spPr>
          <a:xfrm>
            <a:off x="16516352" y="10242177"/>
            <a:ext cx="14756606" cy="2896496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/>
        </p:txBody>
      </p:sp>
      <p:sp>
        <p:nvSpPr>
          <p:cNvPr id="63" name="Google Shape;63;p10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0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0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1"/>
          <p:cNvSpPr txBox="1"/>
          <p:nvPr>
            <p:ph type="title"/>
          </p:nvPr>
        </p:nvSpPr>
        <p:spPr>
          <a:xfrm>
            <a:off x="2600326" y="28205209"/>
            <a:ext cx="27980879" cy="8715935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4000" cap="none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11"/>
          <p:cNvSpPr txBox="1"/>
          <p:nvPr>
            <p:ph idx="1" type="body"/>
          </p:nvPr>
        </p:nvSpPr>
        <p:spPr>
          <a:xfrm>
            <a:off x="2600326" y="18604006"/>
            <a:ext cx="27980879" cy="9601200"/>
          </a:xfrm>
          <a:prstGeom prst="rect">
            <a:avLst/>
          </a:prstGeom>
          <a:noFill/>
          <a:ln>
            <a:noFill/>
          </a:ln>
        </p:spPr>
        <p:txBody>
          <a:bodyPr anchorCtr="0" anchor="b" bIns="214225" lIns="428450" spcFirstLastPara="1" rIns="428450" wrap="square" tIns="21422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indent="-2286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indent="-228600" lvl="2" marL="1371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indent="-228600" lvl="3" marL="1828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indent="-228600" lvl="4" marL="22860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indent="-228600" lvl="5" marL="2743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indent="-228600" lvl="6" marL="32004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indent="-228600" lvl="7" marL="3657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indent="-228600" lvl="8" marL="41148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/>
        </p:txBody>
      </p:sp>
      <p:sp>
        <p:nvSpPr>
          <p:cNvPr id="69" name="Google Shape;69;p11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1646237" y="1757362"/>
            <a:ext cx="29627512" cy="731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14225" lIns="428450" spcFirstLastPara="1" rIns="428450" wrap="square" tIns="2142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206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1646237" y="10242550"/>
            <a:ext cx="29627512" cy="28963938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-1181100" lvl="0" marL="457200" marR="0" rtl="0" algn="l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15000"/>
              <a:buFont typeface="Arial"/>
              <a:buChar char="•"/>
              <a:defRPr b="0" i="0" sz="15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1060450" lvl="1" marL="914400" marR="0" rtl="0" algn="l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ts val="13100"/>
              <a:buFont typeface="Arial"/>
              <a:buChar char="–"/>
              <a:defRPr b="0" i="0" sz="13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939800" lvl="2" marL="1371600" marR="0" rtl="0" algn="l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ts val="11200"/>
              <a:buFont typeface="Arial"/>
              <a:buChar char="•"/>
              <a:defRPr b="0" i="0" sz="1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825500" lvl="3" marL="1828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–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825500" lvl="4" marL="22860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825500" lvl="5" marL="27432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825500" lvl="6" marL="32004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825500" lvl="7" marL="36576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825500" lvl="8" marL="4114800" marR="0" rtl="0" algn="l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ts val="9400"/>
              <a:buFont typeface="Arial"/>
              <a:buChar char="»"/>
              <a:defRPr b="0" i="0" sz="9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2"/>
          <p:cNvSpPr txBox="1"/>
          <p:nvPr>
            <p:ph idx="10" type="dt"/>
          </p:nvPr>
        </p:nvSpPr>
        <p:spPr>
          <a:xfrm>
            <a:off x="1644650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11247437" y="39968488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8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23591838" y="39968488"/>
            <a:ext cx="7681912" cy="30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214225" lIns="428450" spcFirstLastPara="1" rIns="428450" wrap="square" tIns="2142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Arial"/>
              <a:buNone/>
              <a:defRPr b="0" i="0" sz="6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9.png"/><Relationship Id="rId10" Type="http://schemas.openxmlformats.org/officeDocument/2006/relationships/image" Target="../media/image11.png"/><Relationship Id="rId13" Type="http://schemas.openxmlformats.org/officeDocument/2006/relationships/image" Target="../media/image10.png"/><Relationship Id="rId1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9" Type="http://schemas.openxmlformats.org/officeDocument/2006/relationships/image" Target="../media/image7.png"/><Relationship Id="rId5" Type="http://schemas.openxmlformats.org/officeDocument/2006/relationships/image" Target="../media/image1.png"/><Relationship Id="rId6" Type="http://schemas.openxmlformats.org/officeDocument/2006/relationships/image" Target="../media/image5.png"/><Relationship Id="rId7" Type="http://schemas.openxmlformats.org/officeDocument/2006/relationships/image" Target="../media/image3.png"/><Relationship Id="rId8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"/>
          <p:cNvSpPr txBox="1"/>
          <p:nvPr/>
        </p:nvSpPr>
        <p:spPr>
          <a:xfrm>
            <a:off x="536850" y="15565875"/>
            <a:ext cx="12856200" cy="25119000"/>
          </a:xfrm>
          <a:prstGeom prst="rect">
            <a:avLst/>
          </a:prstGeom>
          <a:noFill/>
          <a:ln cap="flat" cmpd="sng" w="635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0" name="Google Shape;90;p1"/>
          <p:cNvPicPr preferRelativeResize="0"/>
          <p:nvPr/>
        </p:nvPicPr>
        <p:blipFill rotWithShape="1">
          <a:blip r:embed="rId3">
            <a:alphaModFix/>
          </a:blip>
          <a:srcRect b="0" l="9844" r="11023" t="0"/>
          <a:stretch/>
        </p:blipFill>
        <p:spPr>
          <a:xfrm>
            <a:off x="20219588" y="15924550"/>
            <a:ext cx="11985851" cy="9587849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"/>
          <p:cNvSpPr txBox="1"/>
          <p:nvPr/>
        </p:nvSpPr>
        <p:spPr>
          <a:xfrm>
            <a:off x="914400" y="42062400"/>
            <a:ext cx="31089601" cy="1371600"/>
          </a:xfrm>
          <a:prstGeom prst="rect">
            <a:avLst/>
          </a:prstGeom>
          <a:noFill/>
          <a:ln cap="flat" cmpd="sng" w="63500">
            <a:solidFill>
              <a:srgbClr val="081E3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400"/>
              <a:buFont typeface="Arial"/>
              <a:buNone/>
            </a:pPr>
            <a:r>
              <a:t/>
            </a:r>
            <a:endParaRPr b="0" i="0" sz="8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Google Shape;92;p1"/>
          <p:cNvSpPr txBox="1"/>
          <p:nvPr/>
        </p:nvSpPr>
        <p:spPr>
          <a:xfrm>
            <a:off x="6561137" y="2738437"/>
            <a:ext cx="19346862" cy="2452687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4800"/>
              <a:buFont typeface="Arial"/>
              <a:buNone/>
            </a:pPr>
            <a:r>
              <a:rPr b="1" i="0" lang="en-US" sz="48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Smart Home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Students: </a:t>
            </a:r>
            <a:r>
              <a:rPr b="0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Samuel Yorizzo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b="1" i="1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Aaron Feng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E3F"/>
              </a:buClr>
              <a:buSzPts val="3500"/>
              <a:buFont typeface="Arial"/>
              <a:buNone/>
            </a:pPr>
            <a:r>
              <a:rPr b="1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b="1" i="1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1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Dr. Masoud Sadjadi</a:t>
            </a:r>
            <a:r>
              <a:rPr b="0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b="0" i="1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0" i="0" lang="en-US" sz="3500" u="none" cap="none" strike="noStrike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1"/>
          <p:cNvSpPr txBox="1"/>
          <p:nvPr/>
        </p:nvSpPr>
        <p:spPr>
          <a:xfrm>
            <a:off x="1219200" y="42367200"/>
            <a:ext cx="30632401" cy="1022350"/>
          </a:xfrm>
          <a:prstGeom prst="rect">
            <a:avLst/>
          </a:prstGeom>
          <a:noFill/>
          <a:ln>
            <a:noFill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-493712" lvl="0" marL="49371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</a:t>
            </a:r>
            <a:r>
              <a:rPr b="0" i="0" lang="en-US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Dr. Dong Chen. I thank Aaron Feng for</a:t>
            </a:r>
            <a:r>
              <a:rPr b="0" i="0" lang="en-US" sz="3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assistance, cooperation and mentorship that we received throughout this process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1"/>
          <p:cNvSpPr txBox="1"/>
          <p:nvPr/>
        </p:nvSpPr>
        <p:spPr>
          <a:xfrm>
            <a:off x="3101100" y="5887837"/>
            <a:ext cx="5486400" cy="73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1"/>
          <p:cNvSpPr txBox="1"/>
          <p:nvPr/>
        </p:nvSpPr>
        <p:spPr>
          <a:xfrm>
            <a:off x="1192212" y="41605200"/>
            <a:ext cx="4979987" cy="730250"/>
          </a:xfrm>
          <a:prstGeom prst="rect">
            <a:avLst/>
          </a:prstGeom>
          <a:solidFill>
            <a:schemeClr val="dk1"/>
          </a:solidFill>
          <a:ln cap="flat" cmpd="sng" w="12700">
            <a:solidFill>
              <a:srgbClr val="0033CC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13716000" y="5976962"/>
            <a:ext cx="5486400" cy="73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1"/>
          <p:cNvSpPr txBox="1"/>
          <p:nvPr/>
        </p:nvSpPr>
        <p:spPr>
          <a:xfrm>
            <a:off x="24330900" y="5976962"/>
            <a:ext cx="5486400" cy="73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1"/>
          <p:cNvSpPr txBox="1"/>
          <p:nvPr/>
        </p:nvSpPr>
        <p:spPr>
          <a:xfrm>
            <a:off x="23469325" y="13932825"/>
            <a:ext cx="5486400" cy="73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1"/>
          <p:cNvSpPr txBox="1"/>
          <p:nvPr/>
        </p:nvSpPr>
        <p:spPr>
          <a:xfrm>
            <a:off x="4167363" y="14035188"/>
            <a:ext cx="5486400" cy="73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1"/>
          <p:cNvSpPr txBox="1"/>
          <p:nvPr/>
        </p:nvSpPr>
        <p:spPr>
          <a:xfrm>
            <a:off x="14063100" y="13932825"/>
            <a:ext cx="5486400" cy="73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1"/>
          <p:cNvSpPr txBox="1"/>
          <p:nvPr/>
        </p:nvSpPr>
        <p:spPr>
          <a:xfrm>
            <a:off x="20574000" y="26567438"/>
            <a:ext cx="5486400" cy="7317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9325" lIns="98650" spcFirstLastPara="1" rIns="98650" wrap="square" tIns="493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4100"/>
              <a:buFont typeface="Arial"/>
              <a:buNone/>
            </a:pPr>
            <a:r>
              <a:rPr b="1" i="0" lang="en-US" sz="41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1"/>
          <p:cNvSpPr txBox="1"/>
          <p:nvPr/>
        </p:nvSpPr>
        <p:spPr>
          <a:xfrm>
            <a:off x="6561137" y="0"/>
            <a:ext cx="19346862" cy="2278062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7000"/>
              <a:buFont typeface="Arial"/>
              <a:buNone/>
            </a:pPr>
            <a:r>
              <a:rPr b="1" i="0" lang="en-US" sz="70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6862C"/>
              </a:buClr>
              <a:buSzPts val="7200"/>
              <a:buFont typeface="Arial"/>
              <a:buNone/>
            </a:pPr>
            <a:r>
              <a:rPr b="0" i="1" lang="en-US" sz="7200" u="none" cap="none" strike="noStrike">
                <a:solidFill>
                  <a:srgbClr val="B6862C"/>
                </a:solidFill>
                <a:latin typeface="Arial"/>
                <a:ea typeface="Arial"/>
                <a:cs typeface="Arial"/>
                <a:sym typeface="Arial"/>
              </a:rPr>
              <a:t>Spring 2020 Senior Design Project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" name="Google Shape;103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30312" y="695325"/>
            <a:ext cx="3913187" cy="3876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5908000" y="25787"/>
            <a:ext cx="3149047" cy="2226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0179763" y="0"/>
            <a:ext cx="2738639" cy="2278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6060400" y="2430450"/>
            <a:ext cx="3149050" cy="1833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0179750" y="2432600"/>
            <a:ext cx="2738649" cy="1834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1"/>
          <p:cNvSpPr txBox="1"/>
          <p:nvPr/>
        </p:nvSpPr>
        <p:spPr>
          <a:xfrm>
            <a:off x="536850" y="7077825"/>
            <a:ext cx="10614900" cy="6158400"/>
          </a:xfrm>
          <a:prstGeom prst="rect">
            <a:avLst/>
          </a:prstGeom>
          <a:noFill/>
          <a:ln cap="flat" cmpd="sng" w="635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419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Char char="●"/>
            </a:pPr>
            <a:r>
              <a:rPr b="0" i="0" lang="en-US" sz="3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goal of the project is to use machine learning and deep learning techniques to predict occupancy using collected energy and network data from IoT devices.</a:t>
            </a:r>
            <a:endParaRPr b="0" i="0" sz="3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9" name="Google Shape;109;p1"/>
          <p:cNvPicPr preferRelativeResize="0"/>
          <p:nvPr/>
        </p:nvPicPr>
        <p:blipFill rotWithShape="1">
          <a:blip r:embed="rId9">
            <a:alphaModFix/>
          </a:blip>
          <a:srcRect b="0" l="0" r="7002" t="10281"/>
          <a:stretch/>
        </p:blipFill>
        <p:spPr>
          <a:xfrm>
            <a:off x="684825" y="16376925"/>
            <a:ext cx="12451498" cy="11137349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"/>
          <p:cNvSpPr txBox="1"/>
          <p:nvPr/>
        </p:nvSpPr>
        <p:spPr>
          <a:xfrm>
            <a:off x="11151750" y="7077725"/>
            <a:ext cx="10614900" cy="6158400"/>
          </a:xfrm>
          <a:prstGeom prst="rect">
            <a:avLst/>
          </a:prstGeom>
          <a:noFill/>
          <a:ln cap="flat" cmpd="sng" w="635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419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-US" sz="3000"/>
              <a:t>The current system for the project is built on a </a:t>
            </a:r>
            <a:r>
              <a:rPr lang="en-US" sz="3000"/>
              <a:t>raspberry</a:t>
            </a:r>
            <a:r>
              <a:rPr lang="en-US" sz="3000"/>
              <a:t> pi which runs the application, and is also running RaspAp to easily collect network traffic data from IoT devices.</a:t>
            </a:r>
            <a:endParaRPr sz="3000"/>
          </a:p>
        </p:txBody>
      </p:sp>
      <p:sp>
        <p:nvSpPr>
          <p:cNvPr id="111" name="Google Shape;111;p1"/>
          <p:cNvSpPr txBox="1"/>
          <p:nvPr/>
        </p:nvSpPr>
        <p:spPr>
          <a:xfrm>
            <a:off x="21766650" y="7077725"/>
            <a:ext cx="10614900" cy="6158400"/>
          </a:xfrm>
          <a:prstGeom prst="rect">
            <a:avLst/>
          </a:prstGeom>
          <a:noFill/>
          <a:ln cap="flat" cmpd="sng" w="635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419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-US" sz="3000"/>
              <a:t>The Smart Home app should be able to:</a:t>
            </a:r>
            <a:endParaRPr sz="3000"/>
          </a:p>
          <a:p>
            <a:pPr indent="-4191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-US" sz="3000"/>
              <a:t>Collect network and energy usage data.</a:t>
            </a:r>
            <a:endParaRPr sz="3000"/>
          </a:p>
          <a:p>
            <a:pPr indent="-4191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-US" sz="3000"/>
              <a:t>Use a machine learning model to predict the occupancy using the network and energy data.</a:t>
            </a:r>
            <a:endParaRPr sz="3000"/>
          </a:p>
          <a:p>
            <a:pPr indent="-4191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Char char="○"/>
            </a:pPr>
            <a:r>
              <a:rPr lang="en-US" sz="3000"/>
              <a:t>Display the data using charts</a:t>
            </a:r>
            <a:endParaRPr sz="3000"/>
          </a:p>
        </p:txBody>
      </p:sp>
      <p:sp>
        <p:nvSpPr>
          <p:cNvPr id="112" name="Google Shape;112;p1"/>
          <p:cNvSpPr txBox="1"/>
          <p:nvPr/>
        </p:nvSpPr>
        <p:spPr>
          <a:xfrm>
            <a:off x="13393050" y="15565875"/>
            <a:ext cx="6826500" cy="10509900"/>
          </a:xfrm>
          <a:prstGeom prst="rect">
            <a:avLst/>
          </a:prstGeom>
          <a:noFill/>
          <a:ln cap="flat" cmpd="sng" w="635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419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-US" sz="3000"/>
              <a:t>The Project was implemented using the wemo-client and pcap libraries in npm.</a:t>
            </a:r>
            <a:endParaRPr sz="3000"/>
          </a:p>
          <a:p>
            <a:pPr indent="-4191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-US" sz="3000"/>
              <a:t>TensorFlow was used for the machine learning due to  its ability to create models in python and import them to JavaScript</a:t>
            </a:r>
            <a:endParaRPr sz="3000"/>
          </a:p>
        </p:txBody>
      </p:sp>
      <p:sp>
        <p:nvSpPr>
          <p:cNvPr id="113" name="Google Shape;113;p1"/>
          <p:cNvSpPr txBox="1"/>
          <p:nvPr/>
        </p:nvSpPr>
        <p:spPr>
          <a:xfrm>
            <a:off x="20219600" y="15565875"/>
            <a:ext cx="12451500" cy="10509900"/>
          </a:xfrm>
          <a:prstGeom prst="rect">
            <a:avLst/>
          </a:prstGeom>
          <a:noFill/>
          <a:ln cap="flat" cmpd="sng" w="635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/>
          </a:p>
        </p:txBody>
      </p:sp>
      <p:pic>
        <p:nvPicPr>
          <p:cNvPr id="114" name="Google Shape;114;p1"/>
          <p:cNvPicPr preferRelativeResize="0"/>
          <p:nvPr/>
        </p:nvPicPr>
        <p:blipFill rotWithShape="1">
          <a:blip r:embed="rId10">
            <a:alphaModFix/>
          </a:blip>
          <a:srcRect b="0" l="0" r="0" t="23065"/>
          <a:stretch/>
        </p:blipFill>
        <p:spPr>
          <a:xfrm>
            <a:off x="684825" y="29909925"/>
            <a:ext cx="12451500" cy="10066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" name="Google Shape;115;p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4898875" y="28134788"/>
            <a:ext cx="12344399" cy="5995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Google Shape;116;p1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3716000" y="34735648"/>
            <a:ext cx="8847369" cy="6158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1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22886329" y="34965989"/>
            <a:ext cx="8825794" cy="56977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