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19"/>
  </p:notesMasterIdLst>
  <p:handoutMasterIdLst>
    <p:handoutMasterId r:id="rId20"/>
  </p:handoutMasterIdLst>
  <p:sldIdLst>
    <p:sldId id="256" r:id="rId5"/>
    <p:sldId id="343" r:id="rId6"/>
    <p:sldId id="344" r:id="rId7"/>
    <p:sldId id="345" r:id="rId8"/>
    <p:sldId id="356" r:id="rId9"/>
    <p:sldId id="357" r:id="rId10"/>
    <p:sldId id="358" r:id="rId11"/>
    <p:sldId id="349" r:id="rId12"/>
    <p:sldId id="350" r:id="rId13"/>
    <p:sldId id="351" r:id="rId14"/>
    <p:sldId id="352" r:id="rId15"/>
    <p:sldId id="353" r:id="rId16"/>
    <p:sldId id="354" r:id="rId17"/>
    <p:sldId id="355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iam elias" initials="we" lastIdx="1" clrIdx="0">
    <p:extLst>
      <p:ext uri="{19B8F6BF-5375-455C-9EA6-DF929625EA0E}">
        <p15:presenceInfo xmlns:p15="http://schemas.microsoft.com/office/powerpoint/2012/main" userId="4e2cf4529c34cac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9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757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4-26T15:15:24.102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4-26T15:15:24.102" idx="1">
    <p:pos x="10" y="10"/>
    <p:text/>
    <p:extLst>
      <p:ext uri="{C676402C-5697-4E1C-873F-D02D1690AC5C}">
        <p15:threadingInfo xmlns:p15="http://schemas.microsoft.com/office/powerpoint/2012/main" timeZoneBias="24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Greet</a:t>
            </a:r>
            <a:r>
              <a:rPr lang="en-US" baseline="0"/>
              <a:t> your audience, thank them for attending your presentation, introduce yourself, introduce your project, </a:t>
            </a:r>
            <a:r>
              <a:rPr lang="en-US"/>
              <a:t>introduce your team</a:t>
            </a:r>
            <a:r>
              <a:rPr lang="en-US" baseline="0"/>
              <a:t> members, </a:t>
            </a:r>
            <a:r>
              <a:rPr lang="en-US"/>
              <a:t>and quickly indicate what each of you</a:t>
            </a:r>
            <a:r>
              <a:rPr lang="en-US" baseline="0"/>
              <a:t> did in a high-level manner, and put more emphasis on your part/contribution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7. Test Suites and Test Cases (one sunny day and one rainy day) for the use case represented in part (5) above (2 slides).</a:t>
            </a:r>
          </a:p>
          <a:p>
            <a:r>
              <a:rPr lang="en-US"/>
              <a:t>7.1 One sunny day and one rainy day for the implemented use cases (one or more slides).</a:t>
            </a:r>
          </a:p>
          <a:p>
            <a:r>
              <a:rPr lang="en-US"/>
              <a:t>7.2 Automated test scripts for the implemented use cases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Summarize your contribution</a:t>
            </a:r>
          </a:p>
          <a:p>
            <a:r>
              <a:rPr lang="en-US"/>
              <a:t>Include your contact information</a:t>
            </a:r>
          </a:p>
          <a:p>
            <a:r>
              <a:rPr lang="en-US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</a:t>
            </a:r>
            <a:r>
              <a:rPr lang="en-US" baseline="0"/>
              <a:t> the problem that the whole project tackles and stay focused on the parts that you have been working. Indicate </a:t>
            </a:r>
            <a:r>
              <a:rPr lang="en-US"/>
              <a:t>if there is an existing previous system, enumerate its problems/limitations,</a:t>
            </a:r>
            <a:r>
              <a:rPr lang="en-US" baseline="0"/>
              <a:t> etc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340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3030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2138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comments" Target="../comments/commen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593459"/>
            <a:ext cx="8686800" cy="3244174"/>
          </a:xfrm>
        </p:spPr>
        <p:txBody>
          <a:bodyPr/>
          <a:lstStyle/>
          <a:p>
            <a:pPr algn="ctr"/>
            <a:r>
              <a:rPr lang="en-US" altLang="en-US" dirty="0">
                <a:ea typeface="ＭＳ Ｐゴシック"/>
                <a:cs typeface="+mj-lt"/>
              </a:rPr>
              <a:t>Sprint Optimizer: A Capacity Planner Plug-In for JIRA</a:t>
            </a:r>
            <a:br>
              <a:rPr lang="en-US" altLang="en-US" dirty="0">
                <a:ea typeface="ＭＳ Ｐゴシック"/>
                <a:cs typeface="+mj-lt"/>
              </a:rPr>
            </a:br>
            <a:r>
              <a:rPr lang="en-US" altLang="en-US" sz="2800" dirty="0">
                <a:ea typeface="ＭＳ Ｐゴシック"/>
                <a:cs typeface="+mj-lt"/>
              </a:rPr>
              <a:t>Team Member(s): Matt Taylor, William Elias</a:t>
            </a:r>
            <a:br>
              <a:rPr lang="en-US" altLang="en-US" sz="2800" dirty="0">
                <a:ea typeface="ＭＳ Ｐゴシック"/>
                <a:cs typeface="+mj-lt"/>
              </a:rPr>
            </a:br>
            <a:r>
              <a:rPr lang="en-US" altLang="en-US" sz="2800" dirty="0">
                <a:ea typeface="ＭＳ Ｐゴシック"/>
                <a:cs typeface="+mj-lt"/>
              </a:rPr>
              <a:t>Product Owner(s): Masoud </a:t>
            </a:r>
            <a:r>
              <a:rPr lang="en-US" altLang="en-US" sz="2800" dirty="0" err="1">
                <a:ea typeface="ＭＳ Ｐゴシック"/>
                <a:cs typeface="+mj-lt"/>
              </a:rPr>
              <a:t>Sadjadi</a:t>
            </a:r>
            <a:br>
              <a:rPr lang="en-US" altLang="en-US" sz="2800" dirty="0">
                <a:ea typeface="ＭＳ Ｐゴシック"/>
                <a:cs typeface="+mj-lt"/>
              </a:rPr>
            </a:br>
            <a:r>
              <a:rPr lang="en-US" altLang="en-US" sz="2800" dirty="0">
                <a:ea typeface="ＭＳ Ｐゴシック"/>
                <a:cs typeface="+mj-lt"/>
              </a:rPr>
              <a:t>Professor: Masoud </a:t>
            </a:r>
            <a:r>
              <a:rPr lang="en-US" altLang="en-US" sz="2800" dirty="0" err="1">
                <a:ea typeface="ＭＳ Ｐゴシック"/>
                <a:cs typeface="+mj-lt"/>
              </a:rPr>
              <a:t>Sadjadi</a:t>
            </a:r>
            <a:br>
              <a:rPr lang="en-US" altLang="en-US" sz="2800" dirty="0">
                <a:ea typeface="ＭＳ Ｐゴシック"/>
                <a:cs typeface="+mj-lt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Florida International University</a:t>
            </a:r>
            <a:endParaRPr lang="en-US" altLang="en-US" dirty="0">
              <a:ea typeface="ＭＳ Ｐゴシック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6105728"/>
            <a:ext cx="8686800" cy="1219200"/>
          </a:xfrm>
        </p:spPr>
        <p:txBody>
          <a:bodyPr/>
          <a:lstStyle/>
          <a:p>
            <a:pPr algn="ctr"/>
            <a:r>
              <a:rPr lang="en-US" altLang="en-US" dirty="0">
                <a:solidFill>
                  <a:schemeClr val="tx1"/>
                </a:solidFill>
                <a:ea typeface="ＭＳ Ｐゴシック"/>
              </a:rPr>
              <a:t>April 27, 2020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82771" y="142672"/>
            <a:ext cx="8686800" cy="218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/>
              </a:rPr>
              <a:t>VIP/Senior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dirty="0">
                <a:ea typeface="+mj-lt"/>
                <a:cs typeface="+mj-lt"/>
              </a:rPr>
              <a:t>Spring 2020</a:t>
            </a:r>
          </a:p>
          <a:p>
            <a:pPr algn="ctr"/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Persistent data design</a:t>
            </a:r>
          </a:p>
          <a:p>
            <a:r>
              <a:rPr lang="en-US" dirty="0"/>
              <a:t>Security/Privacy</a:t>
            </a:r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Minimal Class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B800F-9BF3-4ACB-ABBB-4EE781E6B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4208463"/>
          </a:xfrm>
        </p:spPr>
        <p:txBody>
          <a:bodyPr/>
          <a:lstStyle/>
          <a:p>
            <a:r>
              <a:rPr lang="en-US">
                <a:ea typeface="+mn-lt"/>
                <a:cs typeface="+mn-lt"/>
              </a:rPr>
              <a:t>Identify the design patterns used</a:t>
            </a:r>
            <a:endParaRPr lang="en-US"/>
          </a:p>
          <a:p>
            <a:r>
              <a:rPr lang="en-US">
                <a:ea typeface="+mn-lt"/>
                <a:cs typeface="+mn-lt"/>
              </a:rPr>
              <a:t>Highlight the classes that you created/modified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Show an interesting algorithm (pseudo code)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Suites and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Sunny Day</a:t>
            </a:r>
          </a:p>
          <a:p>
            <a:r>
              <a:rPr lang="en-US"/>
              <a:t>Rainy Day</a:t>
            </a:r>
          </a:p>
          <a:p>
            <a:r>
              <a:rPr lang="en-US"/>
              <a:t>Automated test scripts, if any</a:t>
            </a:r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Summary</a:t>
            </a:r>
          </a:p>
          <a:p>
            <a:r>
              <a:rPr lang="en-US"/>
              <a:t>contact information</a:t>
            </a:r>
          </a:p>
          <a:p>
            <a:r>
              <a:rPr lang="en-US"/>
              <a:t>Questions?</a:t>
            </a:r>
          </a:p>
          <a:p>
            <a:r>
              <a:rPr lang="en-US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Whole Project:</a:t>
            </a:r>
          </a:p>
          <a:p>
            <a:pPr lvl="1">
              <a:defRPr/>
            </a:pPr>
            <a:r>
              <a:rPr lang="en-US" sz="1600" dirty="0">
                <a:ea typeface="ＭＳ Ｐゴシック"/>
              </a:rPr>
              <a:t>How do we improve Sprint Planning Estimations and overall Sprint story point allocations?</a:t>
            </a:r>
            <a:endParaRPr lang="en-US" sz="1600" dirty="0"/>
          </a:p>
          <a:p>
            <a:pPr>
              <a:defRPr/>
            </a:pPr>
            <a:r>
              <a:rPr lang="is-IS" sz="1800" dirty="0"/>
              <a:t>My Part:</a:t>
            </a:r>
          </a:p>
          <a:p>
            <a:pPr lvl="1">
              <a:defRPr/>
            </a:pPr>
            <a:r>
              <a:rPr lang="is-IS" sz="1600" dirty="0">
                <a:ea typeface="ＭＳ Ｐゴシック"/>
              </a:rPr>
              <a:t>Matt Taylor: </a:t>
            </a:r>
          </a:p>
          <a:p>
            <a:pPr lvl="2">
              <a:defRPr/>
            </a:pPr>
            <a:r>
              <a:rPr lang="is-IS" sz="1400" dirty="0">
                <a:ea typeface="ＭＳ Ｐゴシック"/>
              </a:rPr>
              <a:t>How do we display each sprint‘s story estimations along with how they have been changed throughout the sprint, showing any over or under estimations made.</a:t>
            </a:r>
          </a:p>
          <a:p>
            <a:pPr lvl="1">
              <a:defRPr/>
            </a:pPr>
            <a:r>
              <a:rPr lang="is-IS" sz="1600" dirty="0">
                <a:ea typeface="ＭＳ Ｐゴシック"/>
              </a:rPr>
              <a:t>William Elias:</a:t>
            </a:r>
          </a:p>
          <a:p>
            <a:pPr lvl="2">
              <a:defRPr/>
            </a:pPr>
            <a:r>
              <a:rPr lang="is-IS" sz="1400" dirty="0">
                <a:ea typeface="ＭＳ Ｐゴシック"/>
              </a:rPr>
              <a:t>How do we display each sprint‘s subtasks for individual developers so that they may be able to easily visualize how their sprint‘s time is being utilized.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1185" y="523892"/>
            <a:ext cx="7583487" cy="1044388"/>
          </a:xfrm>
        </p:spPr>
        <p:txBody>
          <a:bodyPr/>
          <a:lstStyle/>
          <a:p>
            <a:pPr algn="ctr"/>
            <a:r>
              <a:rPr lang="en-US" dirty="0">
                <a:ea typeface="+mj-lt"/>
                <a:cs typeface="+mj-lt"/>
              </a:rPr>
              <a:t>Project Management and Use Case Diagrams</a:t>
            </a:r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5F0AEA7-9335-4D10-9855-7873D8C8E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1051" y="1833749"/>
            <a:ext cx="3657600" cy="789828"/>
          </a:xfrm>
        </p:spPr>
        <p:txBody>
          <a:bodyPr/>
          <a:lstStyle/>
          <a:p>
            <a:r>
              <a:rPr lang="en-US" sz="1800" dirty="0"/>
              <a:t>William Elias</a:t>
            </a:r>
          </a:p>
          <a:p>
            <a:r>
              <a:rPr lang="en-US" sz="1800" dirty="0"/>
              <a:t>Resource Allocation Page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95FCAA8-70AC-495E-9236-5C7AD0A6EB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5351" y="1871652"/>
            <a:ext cx="3657600" cy="789828"/>
          </a:xfrm>
        </p:spPr>
        <p:txBody>
          <a:bodyPr/>
          <a:lstStyle/>
          <a:p>
            <a:r>
              <a:rPr lang="en-US" sz="1800" dirty="0"/>
              <a:t>Matt Taylor</a:t>
            </a:r>
          </a:p>
          <a:p>
            <a:r>
              <a:rPr lang="en-US" sz="1800" dirty="0"/>
              <a:t>Sprint Estimation Graph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63E05A8C-402B-4E7B-8016-4E425730D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943" y="2661480"/>
            <a:ext cx="4160067" cy="2628239"/>
          </a:xfrm>
          <a:prstGeom prst="rect">
            <a:avLst/>
          </a:prstGeom>
        </p:spPr>
      </p:pic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8A0C8BB6-3A77-4DB7-A120-EFEB6E34F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699970"/>
            <a:ext cx="4364057" cy="258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AC8337-0A08-4076-AD23-09E7C5B6BB31}"/>
              </a:ext>
            </a:extLst>
          </p:cNvPr>
          <p:cNvSpPr/>
          <p:nvPr/>
        </p:nvSpPr>
        <p:spPr>
          <a:xfrm>
            <a:off x="457099" y="1803298"/>
            <a:ext cx="2519566" cy="14522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 a team lead, I would like to be able to automatically deploy the JIRA application without having to host it on my local machine.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-Be able to automatically deploy the project through Azure DevOps without any ‘hick-ups’ or dependency issues.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6911F2-7FFC-4E1B-9843-DAFE48C55C79}"/>
              </a:ext>
            </a:extLst>
          </p:cNvPr>
          <p:cNvSpPr/>
          <p:nvPr/>
        </p:nvSpPr>
        <p:spPr>
          <a:xfrm>
            <a:off x="3266028" y="1797251"/>
            <a:ext cx="2610356" cy="14522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Matt Taylor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view how the excel representation of the project would look like in the JIRA application webpage.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-Have a skeleton of the excel sheet in HTML that represents what the product owner wants of the project.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97167F-B290-40F6-9BC8-D1A0A110D91A}"/>
              </a:ext>
            </a:extLst>
          </p:cNvPr>
          <p:cNvSpPr/>
          <p:nvPr/>
        </p:nvSpPr>
        <p:spPr>
          <a:xfrm>
            <a:off x="6165747" y="1797251"/>
            <a:ext cx="2610356" cy="14522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Matt Taylor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view how the JIRA implementation of the Story Estimation Graph would look like.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Have a dummy graph created that would display non-dynamic data of example sprints for use of visual representation of the Story Estimation Graph.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1E6CAF-4B6C-4B2B-BCCD-1A0AC26CCCAB}"/>
              </a:ext>
            </a:extLst>
          </p:cNvPr>
          <p:cNvSpPr/>
          <p:nvPr/>
        </p:nvSpPr>
        <p:spPr>
          <a:xfrm>
            <a:off x="457099" y="3360160"/>
            <a:ext cx="2519566" cy="157500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Matt Taylor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view the aggregate data representing the estimations of all my team’s sprints so that I could better allocate points to future sprints.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-Have a working Story Estimation Graph that updates its data correctly from information grabbed from JIRA API calls.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575F49-DFBF-406C-A74B-6860D9750BC2}"/>
              </a:ext>
            </a:extLst>
          </p:cNvPr>
          <p:cNvSpPr/>
          <p:nvPr/>
        </p:nvSpPr>
        <p:spPr>
          <a:xfrm>
            <a:off x="3266027" y="3360159"/>
            <a:ext cx="2610355" cy="157500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view how the JIRA implementation of the Resource Allocation Page would look like.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-Have a working visual representation of how the Resource Allocation Page would look like in HTML. Does not need to have dynamic integrations.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3FF66A-90D5-40A9-9C14-4AD90FC3EED0}"/>
              </a:ext>
            </a:extLst>
          </p:cNvPr>
          <p:cNvSpPr/>
          <p:nvPr/>
        </p:nvSpPr>
        <p:spPr>
          <a:xfrm>
            <a:off x="6165744" y="3360159"/>
            <a:ext cx="2610355" cy="157500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view how the JIRA implementation of the Resource Allocation Page would look like.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-Have a working visual representation of how the Resource Allocation Page would look like in HTML. Does not need to have dynamic integrations.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</p:spPr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B5AA22-185D-470C-B498-D5260F405E33}"/>
              </a:ext>
            </a:extLst>
          </p:cNvPr>
          <p:cNvSpPr/>
          <p:nvPr/>
        </p:nvSpPr>
        <p:spPr>
          <a:xfrm>
            <a:off x="457098" y="1804174"/>
            <a:ext cx="3888901" cy="1624826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view the aggregate information of each sprint so that I may be able to further add points and manage the sprint.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-Have a table that displays all the current aggregate information of the currently selected Sprint.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F71EA0F-DEB8-4502-9C2B-42B5D0584A73}"/>
              </a:ext>
            </a:extLst>
          </p:cNvPr>
          <p:cNvSpPr/>
          <p:nvPr/>
        </p:nvSpPr>
        <p:spPr>
          <a:xfrm>
            <a:off x="4571206" y="1818459"/>
            <a:ext cx="3878295" cy="16248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developer, I would like to be able to view all subtasks and stories that are assigned to me with aggregate details displayed so that I may further understand my current situation within the team and sprint.</a:t>
            </a:r>
            <a:endParaRPr lang="en-U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-Be able to display all stories and subtasks assigned to specific users within a sprint, displaying the correct information for each subtask and then the aggregate information for each user. </a:t>
            </a:r>
            <a:endParaRPr lang="en-U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-A dropdown should be created that displays all currently active users that have subtasks assigned to them.</a:t>
            </a:r>
            <a:endParaRPr lang="en-U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BE8A520-6BF8-46A1-B116-5D1CAF2C5952}"/>
              </a:ext>
            </a:extLst>
          </p:cNvPr>
          <p:cNvSpPr/>
          <p:nvPr/>
        </p:nvSpPr>
        <p:spPr>
          <a:xfrm>
            <a:off x="467704" y="3807599"/>
            <a:ext cx="3878296" cy="16248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view all the developers assigned to a specific story so that I may further understand and assign points to the sprint.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-Have a dropdown that displays all the stories that have developers currently assigned to them and be able to select one.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-When a story is selected, display all the currently assigned developers and their correct information with an aggregate table of information of that story.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C4E596-1D9F-4A7A-A761-CCB87882D2D3}"/>
              </a:ext>
            </a:extLst>
          </p:cNvPr>
          <p:cNvSpPr/>
          <p:nvPr/>
        </p:nvSpPr>
        <p:spPr>
          <a:xfrm>
            <a:off x="4571205" y="3807599"/>
            <a:ext cx="3878295" cy="163911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lead, I would like to be able to assign a specific developer with a certain amount of estimated points to a story with a subtask.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-Create a button that allows one to add a developer to a story or a story to a developer with a certain number of estimated points.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-When the save button is pressed, have that data get pushed to JIRA through an API call that creates a new subtask with the given information.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843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</p:spPr>
        <p:txBody>
          <a:bodyPr/>
          <a:lstStyle/>
          <a:p>
            <a:r>
              <a:rPr lang="en-US" dirty="0"/>
              <a:t>User Stories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2E4FB0-D7FA-41E2-8504-8B58555E02EF}"/>
              </a:ext>
            </a:extLst>
          </p:cNvPr>
          <p:cNvSpPr/>
          <p:nvPr/>
        </p:nvSpPr>
        <p:spPr>
          <a:xfrm>
            <a:off x="1604168" y="2379662"/>
            <a:ext cx="5934075" cy="209867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Assigned To: </a:t>
            </a:r>
            <a:r>
              <a:rPr lang="en-US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William Elias</a:t>
            </a:r>
            <a:endParaRPr lang="en-US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 Story: </a:t>
            </a:r>
            <a:r>
              <a:rPr lang="en-US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As a team member, I would like to be able to change the current remaining estimation of the subtask that I am assigned to so that I may update my team, the team lead, and JIRA.</a:t>
            </a:r>
            <a:endParaRPr lang="en-US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Acceptance Criteria: </a:t>
            </a:r>
            <a:endParaRPr lang="en-US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-Be able to edit a cell under </a:t>
            </a:r>
            <a:r>
              <a:rPr lang="en-US" sz="1200" b="1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Current Remaining Estimate</a:t>
            </a:r>
            <a:r>
              <a:rPr lang="en-US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an individual subtask under an individual developer.</a:t>
            </a:r>
            <a:endParaRPr lang="en-US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-When the cell is updated, the data must be pushed to JIRA through an API call which will update that subtask with the new information.</a:t>
            </a:r>
            <a:endParaRPr lang="en-US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509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51" y="778452"/>
            <a:ext cx="7583487" cy="621454"/>
          </a:xfrm>
        </p:spPr>
        <p:txBody>
          <a:bodyPr/>
          <a:lstStyle/>
          <a:p>
            <a:pPr algn="ctr"/>
            <a:r>
              <a:rPr lang="en-US" dirty="0"/>
              <a:t>Sequence Diagrams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5F0AEA7-9335-4D10-9855-7873D8C8E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1051" y="1833749"/>
            <a:ext cx="3657600" cy="789828"/>
          </a:xfrm>
        </p:spPr>
        <p:txBody>
          <a:bodyPr/>
          <a:lstStyle/>
          <a:p>
            <a:r>
              <a:rPr lang="en-US" sz="1800" dirty="0"/>
              <a:t>William Elias</a:t>
            </a:r>
          </a:p>
          <a:p>
            <a:r>
              <a:rPr lang="en-US" sz="1800" dirty="0"/>
              <a:t>Resource Allocation Page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95FCAA8-70AC-495E-9236-5C7AD0A6EB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5351" y="1871652"/>
            <a:ext cx="3657600" cy="789828"/>
          </a:xfrm>
        </p:spPr>
        <p:txBody>
          <a:bodyPr/>
          <a:lstStyle/>
          <a:p>
            <a:r>
              <a:rPr lang="en-US" sz="1800" dirty="0"/>
              <a:t>Matt Taylor</a:t>
            </a:r>
          </a:p>
          <a:p>
            <a:r>
              <a:rPr lang="en-US" sz="1800" dirty="0"/>
              <a:t>Sprint Estimation Graph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25B9D3-D653-4B9B-A3BA-F9D2A44C4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49" y="2661480"/>
            <a:ext cx="3660969" cy="287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03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Sprint Optimizer is a Node.JS application based on the JIRA application design architecture. </a:t>
            </a:r>
          </a:p>
          <a:p>
            <a:r>
              <a:rPr lang="en-US" dirty="0"/>
              <a:t>The additions made to JIRA’s application for Agile Development utilized the Express Framework and JIRA API.</a:t>
            </a:r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Deployment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Deployment Diagram</a:t>
            </a:r>
          </a:p>
          <a:p>
            <a:r>
              <a:rPr lang="en-US" dirty="0"/>
              <a:t>Highlight the parts that you contributed to them</a:t>
            </a:r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4A6060-EB5B-4CCB-8E5A-959FF51FEA0C}">
  <ds:schemaRefs>
    <ds:schemaRef ds:uri="5d610656-f6da-46b1-9092-422d3feedac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059C6E6-617C-410E-96D3-A958D65030A7}">
  <ds:schemaRefs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187</TotalTime>
  <Words>949</Words>
  <Application>Microsoft Office PowerPoint</Application>
  <PresentationFormat>On-screen Show (4:3)</PresentationFormat>
  <Paragraphs>177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Wingdings 2</vt:lpstr>
      <vt:lpstr>gold</vt:lpstr>
      <vt:lpstr>Sprint Optimizer: A Capacity Planner Plug-In for JIRA Team Member(s): Matt Taylor, William Elias Product Owner(s): Masoud Sadjadi Professor: Masoud Sadjadi  School of Computing and Information Sciences Florida International University</vt:lpstr>
      <vt:lpstr>Problem definition</vt:lpstr>
      <vt:lpstr>Project Management and Use Case Diagrams</vt:lpstr>
      <vt:lpstr>User Stories </vt:lpstr>
      <vt:lpstr>User Stories </vt:lpstr>
      <vt:lpstr>User Stories </vt:lpstr>
      <vt:lpstr>Sequence Diagrams</vt:lpstr>
      <vt:lpstr>Architecture</vt:lpstr>
      <vt:lpstr>System Design: Deployment</vt:lpstr>
      <vt:lpstr>System Design</vt:lpstr>
      <vt:lpstr>Minimal Class Diagram</vt:lpstr>
      <vt:lpstr>Main algorithm </vt:lpstr>
      <vt:lpstr>Test Suites and Test Cases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william elias</cp:lastModifiedBy>
  <cp:revision>11</cp:revision>
  <cp:lastPrinted>2008-09-19T17:51:48Z</cp:lastPrinted>
  <dcterms:created xsi:type="dcterms:W3CDTF">2013-04-25T14:14:17Z</dcterms:created>
  <dcterms:modified xsi:type="dcterms:W3CDTF">2020-04-26T22:12:32Z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