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3"/>
  </p:sldMasterIdLst>
  <p:notesMasterIdLst>
    <p:notesMasterId r:id="rId4"/>
  </p:notesMasterIdLst>
  <p:sldIdLst>
    <p:sldId id="256" r:id="rId5"/>
    <p:sldId id="257" r:id="rId6"/>
  </p:sldIdLst>
  <p:sldSz cy="43891200" cx="32918400"/>
  <p:notesSz cx="6858000" cy="9144000"/>
  <p:embeddedFontLst>
    <p:embeddedFont>
      <p:font typeface="Montserrat"/>
      <p:regular r:id="rId7"/>
      <p:bold r:id="rId8"/>
      <p:italic r:id="rId9"/>
      <p:boldItalic r:id="rId10"/>
    </p:embeddedFont>
    <p:embeddedFont>
      <p:font typeface="Montserrat Light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ontserratLight-regular.fntdata"/><Relationship Id="rId10" Type="http://schemas.openxmlformats.org/officeDocument/2006/relationships/font" Target="fonts/Montserrat-boldItalic.fntdata"/><Relationship Id="rId13" Type="http://schemas.openxmlformats.org/officeDocument/2006/relationships/font" Target="fonts/MontserratLight-italic.fntdata"/><Relationship Id="rId12" Type="http://schemas.openxmlformats.org/officeDocument/2006/relationships/font" Target="fonts/MontserratLigh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Montserrat-italic.fntdata"/><Relationship Id="rId14" Type="http://schemas.openxmlformats.org/officeDocument/2006/relationships/font" Target="fonts/MontserratLight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font" Target="fonts/Montserrat-regular.fntdata"/><Relationship Id="rId8" Type="http://schemas.openxmlformats.org/officeDocument/2006/relationships/font" Target="fonts/Montserr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43454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7fc3ba56cc_0_96:notes"/>
          <p:cNvSpPr/>
          <p:nvPr>
            <p:ph idx="2" type="sldImg"/>
          </p:nvPr>
        </p:nvSpPr>
        <p:spPr>
          <a:xfrm>
            <a:off x="2143454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7fc3ba56cc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7495276cb7_0_3:notes"/>
          <p:cNvSpPr/>
          <p:nvPr>
            <p:ph idx="2" type="sldImg"/>
          </p:nvPr>
        </p:nvSpPr>
        <p:spPr>
          <a:xfrm>
            <a:off x="2143454" y="685800"/>
            <a:ext cx="25719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7495276cb7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ogo" type="title">
  <p:cSld name="TITLE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700006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48640" y="13780036"/>
            <a:ext cx="18516599" cy="38754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.5">
  <p:cSld name="CUSTOM_1_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14401800" y="42296615"/>
            <a:ext cx="18516591" cy="1666856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3" name="Google Shape;53;p11"/>
          <p:cNvSpPr txBox="1"/>
          <p:nvPr>
            <p:ph type="title"/>
          </p:nvPr>
        </p:nvSpPr>
        <p:spPr>
          <a:xfrm>
            <a:off x="1355400" y="2995200"/>
            <a:ext cx="30207600" cy="56499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1pPr>
            <a:lvl2pPr lvl="1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2pPr>
            <a:lvl3pPr lvl="2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3pPr>
            <a:lvl4pPr lvl="3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4pPr>
            <a:lvl5pPr lvl="4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5pPr>
            <a:lvl6pPr lvl="5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6pPr>
            <a:lvl7pPr lvl="6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7pPr>
            <a:lvl8pPr lvl="7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8pPr>
            <a:lvl9pPr lvl="8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9pPr>
          </a:lstStyle>
          <a:p/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1355400" y="10696747"/>
            <a:ext cx="16978800" cy="262425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">
  <p:cSld name="CUSTOM_1_1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14401800" y="-42"/>
            <a:ext cx="18516605" cy="2304369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2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8" name="Google Shape;58;p12"/>
          <p:cNvSpPr txBox="1"/>
          <p:nvPr>
            <p:ph type="title"/>
          </p:nvPr>
        </p:nvSpPr>
        <p:spPr>
          <a:xfrm>
            <a:off x="1355400" y="8089813"/>
            <a:ext cx="30207600" cy="56499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1pPr>
            <a:lvl2pPr lvl="1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2pPr>
            <a:lvl3pPr lvl="2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3pPr>
            <a:lvl4pPr lvl="3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4pPr>
            <a:lvl5pPr lvl="4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5pPr>
            <a:lvl6pPr lvl="5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6pPr>
            <a:lvl7pPr lvl="6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7pPr>
            <a:lvl8pPr lvl="7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8pPr>
            <a:lvl9pPr lvl="8" rtl="0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9pPr>
          </a:lstStyle>
          <a:p/>
        </p:txBody>
      </p:sp>
      <p:sp>
        <p:nvSpPr>
          <p:cNvPr id="59" name="Google Shape;59;p12"/>
          <p:cNvSpPr txBox="1"/>
          <p:nvPr>
            <p:ph idx="1" type="body"/>
          </p:nvPr>
        </p:nvSpPr>
        <p:spPr>
          <a:xfrm>
            <a:off x="1355400" y="15954987"/>
            <a:ext cx="16978800" cy="262425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">
  <p:cSld name="CUSTOM_1_1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9" y="0"/>
            <a:ext cx="6481902" cy="1041558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3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3" name="Google Shape;63;p13"/>
          <p:cNvSpPr txBox="1"/>
          <p:nvPr>
            <p:ph type="title"/>
          </p:nvPr>
        </p:nvSpPr>
        <p:spPr>
          <a:xfrm>
            <a:off x="12323250" y="4593067"/>
            <a:ext cx="19024200" cy="64332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/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13346010" y="15151360"/>
            <a:ext cx="16978800" cy="262425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">
  <p:cSld name="CUSTOM_1_1_1_1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26436788" y="33475591"/>
            <a:ext cx="6481902" cy="10415586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" name="Google Shape;68;p14"/>
          <p:cNvSpPr txBox="1"/>
          <p:nvPr>
            <p:ph type="title"/>
          </p:nvPr>
        </p:nvSpPr>
        <p:spPr>
          <a:xfrm>
            <a:off x="1077750" y="4593067"/>
            <a:ext cx="19024200" cy="64332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1000"/>
              <a:buNone/>
              <a:defRPr sz="21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/>
        </p:txBody>
      </p:sp>
      <p:sp>
        <p:nvSpPr>
          <p:cNvPr id="69" name="Google Shape;69;p14"/>
          <p:cNvSpPr txBox="1"/>
          <p:nvPr>
            <p:ph idx="1" type="body"/>
          </p:nvPr>
        </p:nvSpPr>
        <p:spPr>
          <a:xfrm>
            <a:off x="2100510" y="15589760"/>
            <a:ext cx="16978800" cy="262425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">
  <p:cSld name="CUSTOM_2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15"/>
            <a:ext cx="9868202" cy="5430998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>
            <p:ph type="title"/>
          </p:nvPr>
        </p:nvSpPr>
        <p:spPr>
          <a:xfrm>
            <a:off x="792810" y="1840427"/>
            <a:ext cx="13435200" cy="169497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200"/>
              <a:buNone/>
              <a:defRPr sz="262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UPE Logo">
  <p:cSld name="TITLE_1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698631" scaled="0"/>
        </a:gra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941020" y="18440518"/>
            <a:ext cx="5082951" cy="1663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">
  <p:cSld name="TITLE_1_3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700006" scaled="0"/>
        </a:gra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ctrTitle"/>
          </p:nvPr>
        </p:nvSpPr>
        <p:spPr>
          <a:xfrm>
            <a:off x="1372140" y="18155520"/>
            <a:ext cx="30174000" cy="75801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5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">
  <p:cSld name="TITLE_1_2"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/>
          <p:nvPr/>
        </p:nvSpPr>
        <p:spPr>
          <a:xfrm>
            <a:off x="-27450" y="40432800"/>
            <a:ext cx="32973300" cy="3560100"/>
          </a:xfrm>
          <a:prstGeom prst="rect">
            <a:avLst/>
          </a:prstGeom>
          <a:gradFill>
            <a:gsLst>
              <a:gs pos="0">
                <a:srgbClr val="5700E8"/>
              </a:gs>
              <a:gs pos="100000">
                <a:srgbClr val="B489FF"/>
              </a:gs>
            </a:gsLst>
            <a:lin ang="2698631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" name="Google Shape;17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4718519" y="41595449"/>
            <a:ext cx="6827701" cy="123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5"/>
          <p:cNvSpPr/>
          <p:nvPr/>
        </p:nvSpPr>
        <p:spPr>
          <a:xfrm>
            <a:off x="-57150" y="-101725"/>
            <a:ext cx="33003000" cy="6703800"/>
          </a:xfrm>
          <a:prstGeom prst="rect">
            <a:avLst/>
          </a:prstGeom>
          <a:gradFill>
            <a:gsLst>
              <a:gs pos="0">
                <a:srgbClr val="5700E8"/>
              </a:gs>
              <a:gs pos="100000">
                <a:srgbClr val="B489FF"/>
              </a:gs>
            </a:gsLst>
            <a:lin ang="2698631" scaled="0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" name="Google Shape;19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104" y="2549245"/>
            <a:ext cx="6698029" cy="1401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773269" y="2632767"/>
            <a:ext cx="3772951" cy="1234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2088">
          <p15:clr>
            <a:srgbClr val="FA7B17"/>
          </p15:clr>
        </p15:guide>
        <p15:guide id="2" pos="19872">
          <p15:clr>
            <a:srgbClr val="FA7B17"/>
          </p15:clr>
        </p15:guide>
        <p15:guide id="3" pos="864">
          <p15:clr>
            <a:srgbClr val="FA7B17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3" name="Google Shape;23;p6"/>
          <p:cNvSpPr txBox="1"/>
          <p:nvPr>
            <p:ph type="title"/>
          </p:nvPr>
        </p:nvSpPr>
        <p:spPr>
          <a:xfrm>
            <a:off x="1523610" y="8274133"/>
            <a:ext cx="30952800" cy="96663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1pPr>
            <a:lvl2pPr lvl="1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9pPr>
          </a:lstStyle>
          <a:p/>
        </p:txBody>
      </p:sp>
      <p:sp>
        <p:nvSpPr>
          <p:cNvPr id="24" name="Google Shape;24;p6"/>
          <p:cNvSpPr txBox="1"/>
          <p:nvPr>
            <p:ph idx="1" type="subTitle"/>
          </p:nvPr>
        </p:nvSpPr>
        <p:spPr>
          <a:xfrm>
            <a:off x="1700460" y="17940693"/>
            <a:ext cx="30497100" cy="55500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700"/>
              <a:buFont typeface="Montserrat Light"/>
              <a:buNone/>
              <a:defRPr sz="15700"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9pPr>
          </a:lstStyle>
          <a:p/>
        </p:txBody>
      </p:sp>
      <p:pic>
        <p:nvPicPr>
          <p:cNvPr id="25" name="Google Shape;25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2341725" y="40924276"/>
            <a:ext cx="5700558" cy="1030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-1" y="42317289"/>
            <a:ext cx="32918401" cy="4096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3955228" y="41056767"/>
            <a:ext cx="7512429" cy="13586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">
  <p:cSld name="SECTION_HEADER_1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5850" y="-64"/>
            <a:ext cx="18516605" cy="4336569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7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1" name="Google Shape;31;p7"/>
          <p:cNvSpPr txBox="1"/>
          <p:nvPr>
            <p:ph type="title"/>
          </p:nvPr>
        </p:nvSpPr>
        <p:spPr>
          <a:xfrm>
            <a:off x="1349550" y="23257173"/>
            <a:ext cx="30207600" cy="96663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1500"/>
              <a:buNone/>
              <a:defRPr sz="315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25200"/>
              <a:buNone/>
              <a:defRPr/>
            </a:lvl9pPr>
          </a:lstStyle>
          <a:p/>
        </p:txBody>
      </p:sp>
      <p:sp>
        <p:nvSpPr>
          <p:cNvPr id="32" name="Google Shape;32;p7"/>
          <p:cNvSpPr txBox="1"/>
          <p:nvPr>
            <p:ph idx="1" type="subTitle"/>
          </p:nvPr>
        </p:nvSpPr>
        <p:spPr>
          <a:xfrm>
            <a:off x="1558350" y="32923627"/>
            <a:ext cx="30497100" cy="55500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700"/>
              <a:buFont typeface="Montserrat Light"/>
              <a:buNone/>
              <a:defRPr sz="15700"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">
  <p:cSld name="CUSTOM_1_1_1_2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" y="0"/>
            <a:ext cx="9808179" cy="10415586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656550" y="19152640"/>
            <a:ext cx="15391200" cy="55860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0"/>
              <a:buNone/>
              <a:defRPr sz="21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/>
        </p:txBody>
      </p:sp>
      <p:sp>
        <p:nvSpPr>
          <p:cNvPr id="37" name="Google Shape;37;p8"/>
          <p:cNvSpPr txBox="1"/>
          <p:nvPr>
            <p:ph idx="1" type="body"/>
          </p:nvPr>
        </p:nvSpPr>
        <p:spPr>
          <a:xfrm>
            <a:off x="17957880" y="4828160"/>
            <a:ext cx="14209500" cy="34234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indent="-8255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 algn="ctr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">
  <p:cSld name="CUSTOM_1_1_1_2_1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23110204" y="33475591"/>
            <a:ext cx="9808179" cy="10415586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" name="Google Shape;41;p9"/>
          <p:cNvSpPr txBox="1"/>
          <p:nvPr>
            <p:ph type="title"/>
          </p:nvPr>
        </p:nvSpPr>
        <p:spPr>
          <a:xfrm>
            <a:off x="17504100" y="19152640"/>
            <a:ext cx="15170700" cy="55860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000"/>
              <a:buNone/>
              <a:defRPr sz="21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8900"/>
              <a:buNone/>
              <a:defRPr sz="18900"/>
            </a:lvl9pPr>
          </a:lstStyle>
          <a:p/>
        </p:txBody>
      </p:sp>
      <p:sp>
        <p:nvSpPr>
          <p:cNvPr id="42" name="Google Shape;42;p9"/>
          <p:cNvSpPr txBox="1"/>
          <p:nvPr>
            <p:ph idx="1" type="body"/>
          </p:nvPr>
        </p:nvSpPr>
        <p:spPr>
          <a:xfrm>
            <a:off x="673650" y="4828160"/>
            <a:ext cx="14209500" cy="34234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indent="-8255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 algn="ctr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 algn="ctr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">
  <p:cSld name="CUSTOM_1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14401800" y="41586874"/>
            <a:ext cx="18516605" cy="2304369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1355400" y="10696747"/>
            <a:ext cx="16978800" cy="262425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●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○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■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●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○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■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●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rgbClr val="073763"/>
              </a:buClr>
              <a:buSzPts val="9400"/>
              <a:buFont typeface="Montserrat"/>
              <a:buChar char="○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rgbClr val="073763"/>
              </a:buClr>
              <a:buSzPts val="9400"/>
              <a:buFont typeface="Montserrat"/>
              <a:buChar char="■"/>
              <a:defRPr sz="94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47" name="Google Shape;47;p10"/>
          <p:cNvSpPr txBox="1"/>
          <p:nvPr>
            <p:ph type="title"/>
          </p:nvPr>
        </p:nvSpPr>
        <p:spPr>
          <a:xfrm>
            <a:off x="1355400" y="2995200"/>
            <a:ext cx="30207600" cy="5649900"/>
          </a:xfrm>
          <a:prstGeom prst="rect">
            <a:avLst/>
          </a:prstGeom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1000"/>
              <a:buNone/>
              <a:defRPr sz="21000">
                <a:solidFill>
                  <a:srgbClr val="073763"/>
                </a:solidFill>
              </a:defRPr>
            </a:lvl9pPr>
          </a:lstStyle>
          <a:p/>
        </p:txBody>
      </p:sp>
      <p:pic>
        <p:nvPicPr>
          <p:cNvPr id="48" name="Google Shape;48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64410" y="37879253"/>
            <a:ext cx="5244902" cy="9485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" name="Google Shape;49;p10"/>
          <p:cNvCxnSpPr/>
          <p:nvPr/>
        </p:nvCxnSpPr>
        <p:spPr>
          <a:xfrm>
            <a:off x="1406340" y="9622827"/>
            <a:ext cx="301191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1122120" y="1982933"/>
            <a:ext cx="30674100" cy="15488100"/>
          </a:xfrm>
          <a:prstGeom prst="rect">
            <a:avLst/>
          </a:prstGeom>
          <a:noFill/>
          <a:ln>
            <a:noFill/>
          </a:ln>
        </p:spPr>
        <p:txBody>
          <a:bodyPr anchorCtr="0" anchor="t" bIns="479475" lIns="479475" spcFirstLastPara="1" rIns="479475" wrap="square" tIns="47947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0"/>
              <a:buFont typeface="Montserrat"/>
              <a:buNone/>
              <a:defRPr b="1" sz="25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1122120" y="9834453"/>
            <a:ext cx="30674100" cy="37990500"/>
          </a:xfrm>
          <a:prstGeom prst="rect">
            <a:avLst/>
          </a:prstGeom>
          <a:noFill/>
          <a:ln>
            <a:noFill/>
          </a:ln>
        </p:spPr>
        <p:txBody>
          <a:bodyPr anchorCtr="0" anchor="t" bIns="479475" lIns="479475" spcFirstLastPara="1" rIns="479475" wrap="square" tIns="479475">
            <a:noAutofit/>
          </a:bodyPr>
          <a:lstStyle>
            <a:lvl1pPr indent="-825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825500" lvl="1" marL="914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825500" lvl="2" marL="1371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825500" lvl="3" marL="18288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825500" lvl="4" marL="22860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825500" lvl="5" marL="27432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825500" lvl="6" marL="32004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●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825500" lvl="7" marL="3657600" rtl="0">
              <a:lnSpc>
                <a:spcPct val="115000"/>
              </a:lnSpc>
              <a:spcBef>
                <a:spcPts val="8400"/>
              </a:spcBef>
              <a:spcAft>
                <a:spcPts val="0"/>
              </a:spcAft>
              <a:buClr>
                <a:schemeClr val="dk2"/>
              </a:buClr>
              <a:buSzPts val="9400"/>
              <a:buFont typeface="Montserrat"/>
              <a:buChar char="○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825500" lvl="8" marL="4114800" rtl="0">
              <a:lnSpc>
                <a:spcPct val="115000"/>
              </a:lnSpc>
              <a:spcBef>
                <a:spcPts val="8400"/>
              </a:spcBef>
              <a:spcAft>
                <a:spcPts val="8400"/>
              </a:spcAft>
              <a:buClr>
                <a:schemeClr val="dk2"/>
              </a:buClr>
              <a:buSzPts val="9400"/>
              <a:buFont typeface="Montserrat"/>
              <a:buChar char="■"/>
              <a:defRPr sz="94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30500848" y="39792783"/>
            <a:ext cx="1975200" cy="33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79475" lIns="479475" spcFirstLastPara="1" rIns="479475" wrap="square" tIns="479475">
            <a:noAutofit/>
          </a:bodyPr>
          <a:lstStyle>
            <a:lvl1pPr lvl="0" rtl="0" algn="r">
              <a:buNone/>
              <a:defRPr sz="5200">
                <a:solidFill>
                  <a:schemeClr val="dk2"/>
                </a:solidFill>
              </a:defRPr>
            </a:lvl1pPr>
            <a:lvl2pPr lvl="1" rtl="0" algn="r">
              <a:buNone/>
              <a:defRPr sz="5200">
                <a:solidFill>
                  <a:schemeClr val="dk2"/>
                </a:solidFill>
              </a:defRPr>
            </a:lvl2pPr>
            <a:lvl3pPr lvl="2" rtl="0" algn="r">
              <a:buNone/>
              <a:defRPr sz="5200">
                <a:solidFill>
                  <a:schemeClr val="dk2"/>
                </a:solidFill>
              </a:defRPr>
            </a:lvl3pPr>
            <a:lvl4pPr lvl="3" rtl="0" algn="r">
              <a:buNone/>
              <a:defRPr sz="5200">
                <a:solidFill>
                  <a:schemeClr val="dk2"/>
                </a:solidFill>
              </a:defRPr>
            </a:lvl4pPr>
            <a:lvl5pPr lvl="4" rtl="0" algn="r">
              <a:buNone/>
              <a:defRPr sz="5200">
                <a:solidFill>
                  <a:schemeClr val="dk2"/>
                </a:solidFill>
              </a:defRPr>
            </a:lvl5pPr>
            <a:lvl6pPr lvl="5" rtl="0" algn="r">
              <a:buNone/>
              <a:defRPr sz="5200">
                <a:solidFill>
                  <a:schemeClr val="dk2"/>
                </a:solidFill>
              </a:defRPr>
            </a:lvl6pPr>
            <a:lvl7pPr lvl="6" rtl="0" algn="r">
              <a:buNone/>
              <a:defRPr sz="5200">
                <a:solidFill>
                  <a:schemeClr val="dk2"/>
                </a:solidFill>
              </a:defRPr>
            </a:lvl7pPr>
            <a:lvl8pPr lvl="7" rtl="0" algn="r">
              <a:buNone/>
              <a:defRPr sz="5200">
                <a:solidFill>
                  <a:schemeClr val="dk2"/>
                </a:solidFill>
              </a:defRPr>
            </a:lvl8pPr>
            <a:lvl9pPr lvl="8" rtl="0" algn="r">
              <a:buNone/>
              <a:defRPr sz="52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5.png"/><Relationship Id="rId10" Type="http://schemas.openxmlformats.org/officeDocument/2006/relationships/image" Target="../media/image25.png"/><Relationship Id="rId13" Type="http://schemas.openxmlformats.org/officeDocument/2006/relationships/image" Target="../media/image16.png"/><Relationship Id="rId1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3.png"/><Relationship Id="rId4" Type="http://schemas.openxmlformats.org/officeDocument/2006/relationships/image" Target="../media/image26.png"/><Relationship Id="rId9" Type="http://schemas.openxmlformats.org/officeDocument/2006/relationships/image" Target="../media/image27.png"/><Relationship Id="rId15" Type="http://schemas.openxmlformats.org/officeDocument/2006/relationships/image" Target="../media/image22.png"/><Relationship Id="rId14" Type="http://schemas.openxmlformats.org/officeDocument/2006/relationships/image" Target="../media/image18.png"/><Relationship Id="rId17" Type="http://schemas.openxmlformats.org/officeDocument/2006/relationships/image" Target="../media/image20.png"/><Relationship Id="rId16" Type="http://schemas.openxmlformats.org/officeDocument/2006/relationships/hyperlink" Target="http://advance.upefiu.io/" TargetMode="External"/><Relationship Id="rId5" Type="http://schemas.openxmlformats.org/officeDocument/2006/relationships/image" Target="../media/image24.png"/><Relationship Id="rId6" Type="http://schemas.openxmlformats.org/officeDocument/2006/relationships/image" Target="../media/image21.png"/><Relationship Id="rId18" Type="http://schemas.openxmlformats.org/officeDocument/2006/relationships/image" Target="../media/image1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/>
          <p:nvPr/>
        </p:nvSpPr>
        <p:spPr>
          <a:xfrm>
            <a:off x="22308163" y="17021275"/>
            <a:ext cx="9754800" cy="102702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8" name="Google Shape;78;p16"/>
          <p:cNvSpPr txBox="1"/>
          <p:nvPr>
            <p:ph idx="4294967295" type="title"/>
          </p:nvPr>
        </p:nvSpPr>
        <p:spPr>
          <a:xfrm>
            <a:off x="5931250" y="-82550"/>
            <a:ext cx="22369200" cy="30480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FFFF"/>
                </a:solidFill>
              </a:rPr>
              <a:t>School of Computing &amp; Information Science</a:t>
            </a:r>
            <a:endParaRPr sz="72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FFFF"/>
                </a:solidFill>
              </a:rPr>
              <a:t>Spring 2020 Senior Design Project</a:t>
            </a:r>
            <a:endParaRPr sz="7200">
              <a:solidFill>
                <a:srgbClr val="FFFFFF"/>
              </a:solidFill>
            </a:endParaRPr>
          </a:p>
        </p:txBody>
      </p:sp>
      <p:sp>
        <p:nvSpPr>
          <p:cNvPr id="79" name="Google Shape;79;p16"/>
          <p:cNvSpPr txBox="1"/>
          <p:nvPr>
            <p:ph idx="4294967295" type="subTitle"/>
          </p:nvPr>
        </p:nvSpPr>
        <p:spPr>
          <a:xfrm>
            <a:off x="6775788" y="2508258"/>
            <a:ext cx="19779000" cy="50760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Virtual Advance Academy</a:t>
            </a:r>
            <a:endParaRPr b="1" sz="5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Student</a:t>
            </a:r>
            <a:r>
              <a:rPr lang="en" sz="4100">
                <a:solidFill>
                  <a:srgbClr val="FFFFFF"/>
                </a:solidFill>
              </a:rPr>
              <a:t>: Carolina Uribe-Gosselin</a:t>
            </a:r>
            <a:endParaRPr sz="41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Mentor</a:t>
            </a:r>
            <a:r>
              <a:rPr lang="en" sz="4100">
                <a:solidFill>
                  <a:srgbClr val="FFFFFF"/>
                </a:solidFill>
              </a:rPr>
              <a:t>: Dr. Monique Ross, Florida International University </a:t>
            </a:r>
            <a:endParaRPr sz="41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Instructor</a:t>
            </a:r>
            <a:r>
              <a:rPr lang="en" sz="4100">
                <a:solidFill>
                  <a:srgbClr val="FFFFFF"/>
                </a:solidFill>
              </a:rPr>
              <a:t>: Dr. Masoud Sadjadi, Florida International University</a:t>
            </a:r>
            <a:endParaRPr sz="4100">
              <a:solidFill>
                <a:srgbClr val="FFFFFF"/>
              </a:solidFill>
            </a:endParaRPr>
          </a:p>
        </p:txBody>
      </p:sp>
      <p:sp>
        <p:nvSpPr>
          <p:cNvPr id="80" name="Google Shape;80;p16"/>
          <p:cNvSpPr/>
          <p:nvPr/>
        </p:nvSpPr>
        <p:spPr>
          <a:xfrm>
            <a:off x="1210950" y="36728500"/>
            <a:ext cx="30749100" cy="3048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1" name="Google Shape;81;p16"/>
          <p:cNvSpPr/>
          <p:nvPr/>
        </p:nvSpPr>
        <p:spPr>
          <a:xfrm>
            <a:off x="1182625" y="30378500"/>
            <a:ext cx="9754800" cy="57456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2" name="Google Shape;82;p16"/>
          <p:cNvSpPr/>
          <p:nvPr/>
        </p:nvSpPr>
        <p:spPr>
          <a:xfrm>
            <a:off x="11619144" y="15820600"/>
            <a:ext cx="9754800" cy="141924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3" name="Google Shape;83;p16"/>
          <p:cNvSpPr/>
          <p:nvPr/>
        </p:nvSpPr>
        <p:spPr>
          <a:xfrm>
            <a:off x="11619144" y="30378500"/>
            <a:ext cx="9754800" cy="5835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4" name="Google Shape;84;p16"/>
          <p:cNvSpPr/>
          <p:nvPr/>
        </p:nvSpPr>
        <p:spPr>
          <a:xfrm>
            <a:off x="1056375" y="21203878"/>
            <a:ext cx="9754800" cy="88092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5" name="Google Shape;85;p16"/>
          <p:cNvSpPr/>
          <p:nvPr/>
        </p:nvSpPr>
        <p:spPr>
          <a:xfrm>
            <a:off x="1004825" y="14410150"/>
            <a:ext cx="9754800" cy="62256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6" name="Google Shape;86;p16"/>
          <p:cNvSpPr/>
          <p:nvPr/>
        </p:nvSpPr>
        <p:spPr>
          <a:xfrm>
            <a:off x="22205097" y="7355638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7" name="Google Shape;87;p16"/>
          <p:cNvSpPr/>
          <p:nvPr/>
        </p:nvSpPr>
        <p:spPr>
          <a:xfrm>
            <a:off x="11619144" y="7355648"/>
            <a:ext cx="9754800" cy="78396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16"/>
          <p:cNvSpPr/>
          <p:nvPr/>
        </p:nvSpPr>
        <p:spPr>
          <a:xfrm>
            <a:off x="1004825" y="7355650"/>
            <a:ext cx="9754800" cy="646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9" name="Google Shape;89;p16"/>
          <p:cNvSpPr txBox="1"/>
          <p:nvPr/>
        </p:nvSpPr>
        <p:spPr>
          <a:xfrm>
            <a:off x="958458" y="7548350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Problem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0" name="Google Shape;90;p16"/>
          <p:cNvSpPr txBox="1"/>
          <p:nvPr/>
        </p:nvSpPr>
        <p:spPr>
          <a:xfrm>
            <a:off x="11619144" y="7523500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Current System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1" name="Google Shape;91;p16"/>
          <p:cNvSpPr txBox="1"/>
          <p:nvPr/>
        </p:nvSpPr>
        <p:spPr>
          <a:xfrm>
            <a:off x="22411225" y="7548350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Requirements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2" name="Google Shape;92;p16"/>
          <p:cNvSpPr txBox="1"/>
          <p:nvPr/>
        </p:nvSpPr>
        <p:spPr>
          <a:xfrm>
            <a:off x="1136245" y="3069018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System Design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3" name="Google Shape;93;p16"/>
          <p:cNvSpPr txBox="1"/>
          <p:nvPr/>
        </p:nvSpPr>
        <p:spPr>
          <a:xfrm>
            <a:off x="11619144" y="1612538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Web Screenshots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4" name="Google Shape;94;p16"/>
          <p:cNvSpPr txBox="1"/>
          <p:nvPr/>
        </p:nvSpPr>
        <p:spPr>
          <a:xfrm>
            <a:off x="11722194" y="30600800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Technologies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5" name="Google Shape;95;p16"/>
          <p:cNvSpPr txBox="1"/>
          <p:nvPr/>
        </p:nvSpPr>
        <p:spPr>
          <a:xfrm>
            <a:off x="1159431" y="21438850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Object Design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6" name="Google Shape;96;p16"/>
          <p:cNvSpPr txBox="1"/>
          <p:nvPr/>
        </p:nvSpPr>
        <p:spPr>
          <a:xfrm>
            <a:off x="1210950" y="14645138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Solution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7" name="Google Shape;97;p16"/>
          <p:cNvSpPr txBox="1"/>
          <p:nvPr/>
        </p:nvSpPr>
        <p:spPr>
          <a:xfrm>
            <a:off x="1263263" y="37641550"/>
            <a:ext cx="84030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Acknowledgements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8" name="Google Shape;98;p16"/>
          <p:cNvSpPr txBox="1"/>
          <p:nvPr/>
        </p:nvSpPr>
        <p:spPr>
          <a:xfrm>
            <a:off x="1518600" y="8701095"/>
            <a:ext cx="8727300" cy="4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Students are eager to land their dream internship or full-time jobs, but are overwhelmed by the entire process. Concerns are anything from where should I start, how do I talk to recruiters, how do I create a polished resume and how can I succeed at </a:t>
            </a: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behavioral</a:t>
            </a: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and technical interviews?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16"/>
          <p:cNvSpPr txBox="1"/>
          <p:nvPr/>
        </p:nvSpPr>
        <p:spPr>
          <a:xfrm>
            <a:off x="12132894" y="8602398"/>
            <a:ext cx="8727300" cy="622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Upsilon Pi Epsilon (UPE) created </a:t>
            </a:r>
            <a:r>
              <a:rPr b="1"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Advance Academy</a:t>
            </a: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, an 11-week program, with cohorts of up to 10 students. Advance Academy covers all the major topics in recruitment as well they provide the </a:t>
            </a: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opportunity</a:t>
            </a: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 to implement the skills they learn each week. The outcome of the program is that it will help students in their journey to landing their internship or full-time offer. 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0" name="Google Shape;100;p16"/>
          <p:cNvSpPr txBox="1"/>
          <p:nvPr/>
        </p:nvSpPr>
        <p:spPr>
          <a:xfrm>
            <a:off x="22718838" y="8602388"/>
            <a:ext cx="8727300" cy="734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Supported on mobile and web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User accounts to save progress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At least 5 critical modules ready to go filled with content 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A survey to gauge their skill level and assign modules based off their results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Section on where to learn more if they’re eager to continue after the program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457200" lvl="0" marL="457200" rtl="0" algn="just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Montserrat"/>
              <a:buChar char="●"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Get advice from the pros + capture data on what seekers are looking for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0987" y="31824124"/>
            <a:ext cx="6665600" cy="34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95043" y="17325675"/>
            <a:ext cx="8403001" cy="52551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295043" y="23612188"/>
            <a:ext cx="8403001" cy="5291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31000" y="22788550"/>
            <a:ext cx="6908600" cy="280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6"/>
          <p:cNvPicPr preferRelativeResize="0"/>
          <p:nvPr/>
        </p:nvPicPr>
        <p:blipFill rotWithShape="1">
          <a:blip r:embed="rId7">
            <a:alphaModFix/>
          </a:blip>
          <a:srcRect b="0" l="0" r="0" t="7123"/>
          <a:stretch/>
        </p:blipFill>
        <p:spPr>
          <a:xfrm>
            <a:off x="25706388" y="18676051"/>
            <a:ext cx="2944368" cy="5915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6"/>
          <p:cNvPicPr preferRelativeResize="0"/>
          <p:nvPr/>
        </p:nvPicPr>
        <p:blipFill rotWithShape="1">
          <a:blip r:embed="rId8">
            <a:alphaModFix/>
          </a:blip>
          <a:srcRect b="0" l="0" r="0" t="7123"/>
          <a:stretch/>
        </p:blipFill>
        <p:spPr>
          <a:xfrm>
            <a:off x="28807559" y="18665987"/>
            <a:ext cx="2944368" cy="5915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6"/>
          <p:cNvPicPr preferRelativeResize="0"/>
          <p:nvPr/>
        </p:nvPicPr>
        <p:blipFill rotWithShape="1">
          <a:blip r:embed="rId9">
            <a:alphaModFix/>
          </a:blip>
          <a:srcRect b="0" l="0" r="0" t="6959"/>
          <a:stretch/>
        </p:blipFill>
        <p:spPr>
          <a:xfrm>
            <a:off x="22569854" y="18660625"/>
            <a:ext cx="2944368" cy="5924209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6"/>
          <p:cNvSpPr txBox="1"/>
          <p:nvPr/>
        </p:nvSpPr>
        <p:spPr>
          <a:xfrm>
            <a:off x="22308181" y="1733343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Mobile Screenshots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09" name="Google Shape;109;p16"/>
          <p:cNvSpPr txBox="1"/>
          <p:nvPr/>
        </p:nvSpPr>
        <p:spPr>
          <a:xfrm>
            <a:off x="12295044" y="22788550"/>
            <a:ext cx="84030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1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Homepage once a user is logged in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0" name="Google Shape;110;p16"/>
          <p:cNvSpPr txBox="1"/>
          <p:nvPr/>
        </p:nvSpPr>
        <p:spPr>
          <a:xfrm>
            <a:off x="12295044" y="29036950"/>
            <a:ext cx="84030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2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Technical Questions Module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1" name="Google Shape;111;p16"/>
          <p:cNvSpPr txBox="1"/>
          <p:nvPr/>
        </p:nvSpPr>
        <p:spPr>
          <a:xfrm>
            <a:off x="22524788" y="25031250"/>
            <a:ext cx="30345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3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Homepage once a user is logged in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2" name="Google Shape;112;p16"/>
          <p:cNvSpPr txBox="1"/>
          <p:nvPr/>
        </p:nvSpPr>
        <p:spPr>
          <a:xfrm>
            <a:off x="25661322" y="25031250"/>
            <a:ext cx="30345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4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Resume Building Module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3" name="Google Shape;113;p16"/>
          <p:cNvSpPr txBox="1"/>
          <p:nvPr/>
        </p:nvSpPr>
        <p:spPr>
          <a:xfrm>
            <a:off x="28762493" y="25031250"/>
            <a:ext cx="30345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5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Contributors 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Page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16"/>
          <p:cNvSpPr txBox="1"/>
          <p:nvPr/>
        </p:nvSpPr>
        <p:spPr>
          <a:xfrm>
            <a:off x="1858513" y="35435963"/>
            <a:ext cx="84030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6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System and Subsystem Decomposition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5" name="Google Shape;115;p16"/>
          <p:cNvSpPr txBox="1"/>
          <p:nvPr/>
        </p:nvSpPr>
        <p:spPr>
          <a:xfrm>
            <a:off x="1680750" y="25548750"/>
            <a:ext cx="84030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7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Use Case Diagram for 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User Story 14 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6" name="Google Shape;116;p16"/>
          <p:cNvPicPr preferRelativeResize="0"/>
          <p:nvPr/>
        </p:nvPicPr>
        <p:blipFill rotWithShape="1">
          <a:blip r:embed="rId10">
            <a:alphaModFix/>
          </a:blip>
          <a:srcRect b="0" l="17203" r="17581" t="0"/>
          <a:stretch/>
        </p:blipFill>
        <p:spPr>
          <a:xfrm>
            <a:off x="13444650" y="31810015"/>
            <a:ext cx="1851949" cy="2011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4672020" y="33921294"/>
            <a:ext cx="1930354" cy="1929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5740178" y="31810015"/>
            <a:ext cx="1781493" cy="2011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18398812" y="33879969"/>
            <a:ext cx="2012987" cy="2011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 rotWithShape="1">
          <a:blip r:embed="rId14">
            <a:alphaModFix/>
          </a:blip>
          <a:srcRect b="0" l="13467" r="12535" t="16247"/>
          <a:stretch/>
        </p:blipFill>
        <p:spPr>
          <a:xfrm>
            <a:off x="12918800" y="33921293"/>
            <a:ext cx="1689060" cy="1929032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/>
          <p:nvPr/>
        </p:nvSpPr>
        <p:spPr>
          <a:xfrm>
            <a:off x="22205125" y="27913600"/>
            <a:ext cx="9754800" cy="82998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22411253" y="28119170"/>
            <a:ext cx="9548700" cy="13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Summary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1472200" y="15668625"/>
            <a:ext cx="8727300" cy="46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Create an online complement to Advance Academy where students can access the content regardless if they are a part of the program or even a student at FIU.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The content would be customized for each student based on  their experiences and knowledge. 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4" name="Google Shape;124;p1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531003" y="26298828"/>
            <a:ext cx="6908600" cy="3092202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 txBox="1"/>
          <p:nvPr/>
        </p:nvSpPr>
        <p:spPr>
          <a:xfrm>
            <a:off x="1732275" y="29391025"/>
            <a:ext cx="8403000" cy="5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Figure 8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: Sequence Diagram for </a:t>
            </a:r>
            <a:r>
              <a:rPr lang="en" sz="2400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</a:rPr>
              <a:t>User Story 14 </a:t>
            </a:r>
            <a:endParaRPr sz="2400">
              <a:solidFill>
                <a:srgbClr val="AD85F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6" name="Google Shape;126;p16"/>
          <p:cNvSpPr txBox="1"/>
          <p:nvPr/>
        </p:nvSpPr>
        <p:spPr>
          <a:xfrm>
            <a:off x="22718850" y="29285373"/>
            <a:ext cx="8727300" cy="59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This is the first version of a Virtual Advance Academy, and overall all goals for this project were met as well as a couple extra added in features/pages. In the next iteration we hope to see blogging, quizzes to validate  the users knowledge, submit resumes for review, and more!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The site is active and ready to use!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u="sng">
                <a:solidFill>
                  <a:srgbClr val="AD85F1"/>
                </a:solidFill>
                <a:latin typeface="Montserrat"/>
                <a:ea typeface="Montserrat"/>
                <a:cs typeface="Montserrat"/>
                <a:sym typeface="Montserrat"/>
                <a:hlinkClick r:id="rId16"/>
              </a:rPr>
              <a:t>advance.upefiu.io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16"/>
          <p:cNvSpPr txBox="1"/>
          <p:nvPr/>
        </p:nvSpPr>
        <p:spPr>
          <a:xfrm>
            <a:off x="10083750" y="37037200"/>
            <a:ext cx="20931300" cy="24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rPr>
              <a:t>The material presented in this poster is based upon the work supported by UPE’s Advance Academy and the programs founder, Carlos Neira. I would like to thank Dr. Ross for supporting us and providing guidance throughout the project. As well as Christopher Rodriguez for being  an incredible project partner.</a:t>
            </a:r>
            <a:endParaRPr sz="3600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28" name="Google Shape;128;p1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16469413" y="33844917"/>
            <a:ext cx="1929383" cy="1929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1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17956588" y="31819006"/>
            <a:ext cx="1929384" cy="19936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 txBox="1"/>
          <p:nvPr>
            <p:ph idx="4294967295" type="title"/>
          </p:nvPr>
        </p:nvSpPr>
        <p:spPr>
          <a:xfrm>
            <a:off x="5931250" y="-82550"/>
            <a:ext cx="22369200" cy="30480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FFFF"/>
                </a:solidFill>
              </a:rPr>
              <a:t>School of Computing &amp; Information Science</a:t>
            </a:r>
            <a:endParaRPr sz="72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solidFill>
                  <a:srgbClr val="FFFFFF"/>
                </a:solidFill>
              </a:rPr>
              <a:t>Spring 2020 Senior Design Project</a:t>
            </a:r>
            <a:endParaRPr sz="7200">
              <a:solidFill>
                <a:srgbClr val="FFFFFF"/>
              </a:solidFill>
            </a:endParaRPr>
          </a:p>
        </p:txBody>
      </p:sp>
      <p:sp>
        <p:nvSpPr>
          <p:cNvPr id="135" name="Google Shape;135;p17"/>
          <p:cNvSpPr txBox="1"/>
          <p:nvPr>
            <p:ph idx="4294967295" type="subTitle"/>
          </p:nvPr>
        </p:nvSpPr>
        <p:spPr>
          <a:xfrm>
            <a:off x="6775788" y="2508258"/>
            <a:ext cx="19779000" cy="5076000"/>
          </a:xfrm>
          <a:prstGeom prst="rect">
            <a:avLst/>
          </a:prstGeom>
        </p:spPr>
        <p:txBody>
          <a:bodyPr anchorCtr="0" anchor="t" bIns="479475" lIns="479475" spcFirstLastPara="1" rIns="479475" wrap="square" tIns="4794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5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Virtual Advance Academy</a:t>
            </a:r>
            <a:endParaRPr b="1" sz="5500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Student</a:t>
            </a:r>
            <a:r>
              <a:rPr lang="en" sz="4100">
                <a:solidFill>
                  <a:srgbClr val="FFFFFF"/>
                </a:solidFill>
              </a:rPr>
              <a:t>: Carolina Uribe-Gosselin</a:t>
            </a:r>
            <a:endParaRPr sz="41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Mentor</a:t>
            </a:r>
            <a:r>
              <a:rPr lang="en" sz="4100">
                <a:solidFill>
                  <a:srgbClr val="FFFFFF"/>
                </a:solidFill>
              </a:rPr>
              <a:t>: Dr. Monique Ross, Florida International University </a:t>
            </a:r>
            <a:endParaRPr sz="4100">
              <a:solidFill>
                <a:srgbClr val="FFFFFF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1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Instructor</a:t>
            </a:r>
            <a:r>
              <a:rPr lang="en" sz="4100">
                <a:solidFill>
                  <a:srgbClr val="FFFFFF"/>
                </a:solidFill>
              </a:rPr>
              <a:t>: Dr. Masoud Sadjadi, Florida International University</a:t>
            </a:r>
            <a:endParaRPr sz="4100">
              <a:solidFill>
                <a:srgbClr val="FFFFFF"/>
              </a:solidFill>
            </a:endParaRPr>
          </a:p>
        </p:txBody>
      </p:sp>
      <p:sp>
        <p:nvSpPr>
          <p:cNvPr id="136" name="Google Shape;136;p17"/>
          <p:cNvSpPr/>
          <p:nvPr/>
        </p:nvSpPr>
        <p:spPr>
          <a:xfrm>
            <a:off x="958463" y="36728500"/>
            <a:ext cx="31001400" cy="30480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17"/>
          <p:cNvSpPr/>
          <p:nvPr/>
        </p:nvSpPr>
        <p:spPr>
          <a:xfrm>
            <a:off x="1004825" y="1696636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8" name="Google Shape;138;p17"/>
          <p:cNvSpPr/>
          <p:nvPr/>
        </p:nvSpPr>
        <p:spPr>
          <a:xfrm>
            <a:off x="11604972" y="1696636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17"/>
          <p:cNvSpPr/>
          <p:nvPr/>
        </p:nvSpPr>
        <p:spPr>
          <a:xfrm>
            <a:off x="22205097" y="1696636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17"/>
          <p:cNvSpPr/>
          <p:nvPr/>
        </p:nvSpPr>
        <p:spPr>
          <a:xfrm>
            <a:off x="1004825" y="2675131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1" name="Google Shape;141;p17"/>
          <p:cNvSpPr/>
          <p:nvPr/>
        </p:nvSpPr>
        <p:spPr>
          <a:xfrm>
            <a:off x="11604972" y="2675131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2" name="Google Shape;142;p17"/>
          <p:cNvSpPr/>
          <p:nvPr/>
        </p:nvSpPr>
        <p:spPr>
          <a:xfrm>
            <a:off x="22205097" y="26751311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3" name="Google Shape;143;p17"/>
          <p:cNvSpPr/>
          <p:nvPr/>
        </p:nvSpPr>
        <p:spPr>
          <a:xfrm>
            <a:off x="22205097" y="7355638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4" name="Google Shape;144;p17"/>
          <p:cNvSpPr/>
          <p:nvPr/>
        </p:nvSpPr>
        <p:spPr>
          <a:xfrm>
            <a:off x="11604972" y="7355638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5" name="Google Shape;145;p17"/>
          <p:cNvSpPr/>
          <p:nvPr/>
        </p:nvSpPr>
        <p:spPr>
          <a:xfrm>
            <a:off x="1004827" y="7355638"/>
            <a:ext cx="9754800" cy="90435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AD85F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6" name="Google Shape;146;p17"/>
          <p:cNvSpPr txBox="1"/>
          <p:nvPr/>
        </p:nvSpPr>
        <p:spPr>
          <a:xfrm>
            <a:off x="958458" y="7548350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Problem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7" name="Google Shape;147;p17"/>
          <p:cNvSpPr txBox="1"/>
          <p:nvPr/>
        </p:nvSpPr>
        <p:spPr>
          <a:xfrm>
            <a:off x="11708031" y="7523500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Current System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8" name="Google Shape;148;p17"/>
          <p:cNvSpPr txBox="1"/>
          <p:nvPr/>
        </p:nvSpPr>
        <p:spPr>
          <a:xfrm>
            <a:off x="22411225" y="7548350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Requirements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9" name="Google Shape;149;p17"/>
          <p:cNvSpPr txBox="1"/>
          <p:nvPr/>
        </p:nvSpPr>
        <p:spPr>
          <a:xfrm>
            <a:off x="958458" y="1718863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System Design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0" name="Google Shape;150;p17"/>
          <p:cNvSpPr txBox="1"/>
          <p:nvPr/>
        </p:nvSpPr>
        <p:spPr>
          <a:xfrm>
            <a:off x="11708031" y="1718863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Screenshots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1" name="Google Shape;151;p17"/>
          <p:cNvSpPr txBox="1"/>
          <p:nvPr/>
        </p:nvSpPr>
        <p:spPr>
          <a:xfrm>
            <a:off x="22411225" y="17188650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Implementation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2" name="Google Shape;152;p17"/>
          <p:cNvSpPr txBox="1"/>
          <p:nvPr/>
        </p:nvSpPr>
        <p:spPr>
          <a:xfrm>
            <a:off x="958458" y="2698628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Verification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3" name="Google Shape;153;p17"/>
          <p:cNvSpPr txBox="1"/>
          <p:nvPr/>
        </p:nvSpPr>
        <p:spPr>
          <a:xfrm>
            <a:off x="11708031" y="26986288"/>
            <a:ext cx="97548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Object Design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4" name="Google Shape;154;p17"/>
          <p:cNvSpPr txBox="1"/>
          <p:nvPr/>
        </p:nvSpPr>
        <p:spPr>
          <a:xfrm>
            <a:off x="22411225" y="26986300"/>
            <a:ext cx="95487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Summary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5" name="Google Shape;155;p17"/>
          <p:cNvSpPr txBox="1"/>
          <p:nvPr/>
        </p:nvSpPr>
        <p:spPr>
          <a:xfrm>
            <a:off x="1263263" y="37641550"/>
            <a:ext cx="84030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8847F4"/>
                </a:solidFill>
                <a:latin typeface="Montserrat"/>
                <a:ea typeface="Montserrat"/>
                <a:cs typeface="Montserrat"/>
                <a:sym typeface="Montserrat"/>
              </a:rPr>
              <a:t>Acknowledgements</a:t>
            </a:r>
            <a:endParaRPr b="1" sz="6000">
              <a:solidFill>
                <a:srgbClr val="8847F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Advanc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