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5143500" cx="9144000"/>
  <p:notesSz cx="6858000" cy="9144000"/>
  <p:embeddedFontLst>
    <p:embeddedFont>
      <p:font typeface="Montserrat"/>
      <p:regular r:id="rId31"/>
      <p:bold r:id="rId32"/>
      <p:italic r:id="rId33"/>
      <p:boldItalic r:id="rId34"/>
    </p:embeddedFont>
    <p:embeddedFont>
      <p:font typeface="Montserrat Light"/>
      <p:regular r:id="rId35"/>
      <p:bold r:id="rId36"/>
      <p:italic r:id="rId37"/>
      <p:boldItalic r:id="rId3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Montserrat-regular.fnt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font" Target="fonts/Montserrat-italic.fntdata"/><Relationship Id="rId10" Type="http://schemas.openxmlformats.org/officeDocument/2006/relationships/slide" Target="slides/slide6.xml"/><Relationship Id="rId32" Type="http://schemas.openxmlformats.org/officeDocument/2006/relationships/font" Target="fonts/Montserrat-bold.fntdata"/><Relationship Id="rId13" Type="http://schemas.openxmlformats.org/officeDocument/2006/relationships/slide" Target="slides/slide9.xml"/><Relationship Id="rId35" Type="http://schemas.openxmlformats.org/officeDocument/2006/relationships/font" Target="fonts/MontserratLight-regular.fntdata"/><Relationship Id="rId12" Type="http://schemas.openxmlformats.org/officeDocument/2006/relationships/slide" Target="slides/slide8.xml"/><Relationship Id="rId34" Type="http://schemas.openxmlformats.org/officeDocument/2006/relationships/font" Target="fonts/Montserrat-boldItalic.fntdata"/><Relationship Id="rId15" Type="http://schemas.openxmlformats.org/officeDocument/2006/relationships/slide" Target="slides/slide11.xml"/><Relationship Id="rId37" Type="http://schemas.openxmlformats.org/officeDocument/2006/relationships/font" Target="fonts/MontserratLight-italic.fntdata"/><Relationship Id="rId14" Type="http://schemas.openxmlformats.org/officeDocument/2006/relationships/slide" Target="slides/slide10.xml"/><Relationship Id="rId36" Type="http://schemas.openxmlformats.org/officeDocument/2006/relationships/font" Target="fonts/MontserratLight-bold.fntdata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38" Type="http://schemas.openxmlformats.org/officeDocument/2006/relationships/font" Target="fonts/MontserratLight-boldItalic.fntdata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70eb358bf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70eb358bf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Greet your audience, thank them for attending your presentation, introduce yourself, introduce your project, introduce your team members, and quickly indicate what each of you did in a high-level manner, and put more emphasis on your part/contribution.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2e03245c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52e03245c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3f258dece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83f258dece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2e03245c0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52e03245c0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83f258dece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83f258dece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2e03245c0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52e03245c0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83f258dece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83f258dece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 Requirements: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4.1. User stories implemented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4.2. UML use cases and the use case diagram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4.3. UML sequence diagrams for the implemented use cases.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2e03245c0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2e03245c0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 System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5.1. System decomposition; identify the architecture patterns used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5.2. System deployment – h/w and s/w requirements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5.3. Persistent data design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5.4. Security/Privacy (one slide).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74904b0dab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74904b0dab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 System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5.1. System decomposition; identify the architecture patterns used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5.2. System deployment – h/w and s/w requirements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5.3. Persistent data design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5.4. Security/Privacy (one slide).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52e03245c0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52e03245c0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 System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5.1. System decomposition; identify the architecture patterns used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5.2. System deployment – h/w and s/w requirements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5.3. Persistent data design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5.4. Security/Privacy (one slide).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2e03245c0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52e03245c0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 System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5.1. System decomposition; identify the architecture patterns used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5.2. System deployment – h/w and s/w requirements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5.3. Persistent data design (one slide).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5.4. Security/Privacy (one slide).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52e03245c0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52e03245c0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 Detailed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6.1. Minimal class diagram. Identify the design patterns used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6.2. State machine for the main control object or the most important object of the implemented uses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6.3. Main algorithm used related to an implemented use case described above (one or more slides).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83fe7f734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83fe7f73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 Detailed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6.1. Minimal class diagram. Identify the design patterns used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6.2. State machine for the main control object or the most important object of the implemented uses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6.3. Main algorithm used related to an implemented use case described above (one or more slides).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52e03245c0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52e03245c0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 Detailed design: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6.1. Minimal class diagram. Identify the design patterns used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6.2. State machine for the main control object or the most important object of the implemented uses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6.3. Main algorithm used related to an implemented use case described above (one or more slides).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83f258dece_4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83f258dece_4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 Test Suites and Test Cases (one sunny day and one rainy day) for the use case represented in part (5) above (2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7.1 One sunny day and one rainy day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7.2 Automated test scripts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52e03245c0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52e03245c0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 Test Suites and Test Cases (one sunny day and one rainy day) for the use case represented in part (5) above (2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7.1 One sunny day and one rainy day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7.2 Automated test scripts for the implemented use cases (one or more slides).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52e03245c0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52e03245c0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Summarize your contribution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Include your contact information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Ask if anyone has any questions for you.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Thank your audience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74904b0dab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74904b0dab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Summarize your contribution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Include your contact information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Ask if anyone has any questions for you.</a:t>
            </a:r>
            <a:endParaRPr sz="18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Thank your audience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4c60b120b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4c60b120b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83f258dece_4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83f258dece_4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83f258dece_4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83f258dece_4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52e03245c0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52e03245c0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4904b0dab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4904b0dab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4904b0dab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4904b0dab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Introduce the problem that the whole project tackles and stay focused on the parts that you have been working. Indicate if there is an existing previous system, enumerate its problems/limitations, etc.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2e03245c0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2e03245c0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highlight>
                  <a:srgbClr val="FFFFFF"/>
                </a:highlight>
              </a:rPr>
              <a:t>Project Management (schedule for entire semester) (one slide; Gantt Chart).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Logo" type="title">
  <p:cSld name="TITLE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700006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52400" y="1614848"/>
            <a:ext cx="9143999" cy="1913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.5">
  <p:cSld name="CUSTOM_1_2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4328831"/>
            <a:ext cx="9143998" cy="8231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" name="Google Shape;47;p11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76500" y="1253525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8">
  <p:cSld name="CUSTOM_1_1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Google Shape;50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flipH="1">
            <a:off x="0" y="-5"/>
            <a:ext cx="9144001" cy="113796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" name="Google Shape;52;p12"/>
          <p:cNvSpPr txBox="1"/>
          <p:nvPr>
            <p:ph type="title"/>
          </p:nvPr>
        </p:nvSpPr>
        <p:spPr>
          <a:xfrm>
            <a:off x="376500" y="948025"/>
            <a:ext cx="8391000" cy="66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376500" y="1869725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9">
  <p:cSld name="CUSTOM_1_1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Google Shape;55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" y="0"/>
            <a:ext cx="3200938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13"/>
          <p:cNvSpPr txBox="1"/>
          <p:nvPr>
            <p:ph type="title"/>
          </p:nvPr>
        </p:nvSpPr>
        <p:spPr>
          <a:xfrm>
            <a:off x="3423125" y="538250"/>
            <a:ext cx="5284500" cy="753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8" name="Google Shape;58;p13"/>
          <p:cNvSpPr txBox="1"/>
          <p:nvPr>
            <p:ph idx="1" type="body"/>
          </p:nvPr>
        </p:nvSpPr>
        <p:spPr>
          <a:xfrm>
            <a:off x="3707225" y="1775550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">
  <p:cSld name="CUSTOM_1_1_1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5943143" y="0"/>
            <a:ext cx="3200938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" name="Google Shape;62;p14"/>
          <p:cNvSpPr txBox="1"/>
          <p:nvPr>
            <p:ph type="title"/>
          </p:nvPr>
        </p:nvSpPr>
        <p:spPr>
          <a:xfrm>
            <a:off x="299375" y="538250"/>
            <a:ext cx="5284500" cy="753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583475" y="1826925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">
  <p:cSld name="CUSTOM_2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2"/>
            <a:ext cx="4873186" cy="26819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5"/>
          <p:cNvSpPr txBox="1"/>
          <p:nvPr>
            <p:ph type="title"/>
          </p:nvPr>
        </p:nvSpPr>
        <p:spPr>
          <a:xfrm>
            <a:off x="220225" y="215675"/>
            <a:ext cx="3732000" cy="1986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000"/>
              <a:buNone/>
              <a:defRPr sz="5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UPE Logo">
  <p:cSld name="TITLE_1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698631" scaled="0"/>
        </a:gra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316950" y="2160998"/>
            <a:ext cx="2510098" cy="82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">
  <p:cSld name="TITLE_1_3">
    <p:bg>
      <p:bgPr>
        <a:gradFill>
          <a:gsLst>
            <a:gs pos="0">
              <a:srgbClr val="5700E8"/>
            </a:gs>
            <a:gs pos="100000">
              <a:srgbClr val="B489FF"/>
            </a:gs>
          </a:gsLst>
          <a:lin ang="2700006" scaled="0"/>
        </a:gra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ctrTitle"/>
          </p:nvPr>
        </p:nvSpPr>
        <p:spPr>
          <a:xfrm>
            <a:off x="381150" y="2127600"/>
            <a:ext cx="8381700" cy="8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">
  <p:cSld name="TITLE_1_2"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"/>
          <p:cNvSpPr txBox="1"/>
          <p:nvPr>
            <p:ph type="ctrTitle"/>
          </p:nvPr>
        </p:nvSpPr>
        <p:spPr>
          <a:xfrm>
            <a:off x="381150" y="2127600"/>
            <a:ext cx="8381700" cy="88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None/>
              <a:defRPr>
                <a:solidFill>
                  <a:srgbClr val="000000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3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3001993"/>
            <a:ext cx="9144001" cy="2141515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" name="Google Shape;20;p6"/>
          <p:cNvSpPr txBox="1"/>
          <p:nvPr>
            <p:ph type="title"/>
          </p:nvPr>
        </p:nvSpPr>
        <p:spPr>
          <a:xfrm>
            <a:off x="423225" y="969625"/>
            <a:ext cx="8598000" cy="113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1" name="Google Shape;21;p6"/>
          <p:cNvSpPr txBox="1"/>
          <p:nvPr>
            <p:ph idx="1" type="subTitle"/>
          </p:nvPr>
        </p:nvSpPr>
        <p:spPr>
          <a:xfrm>
            <a:off x="472350" y="2102425"/>
            <a:ext cx="8471400" cy="65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Montserrat Light"/>
              <a:buNone/>
              <a:defRPr sz="3000"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">
  <p:cSld name="SECTION_HEADER_1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625" y="-7"/>
            <a:ext cx="9144001" cy="214151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5" name="Google Shape;25;p7"/>
          <p:cNvSpPr txBox="1"/>
          <p:nvPr>
            <p:ph type="title"/>
          </p:nvPr>
        </p:nvSpPr>
        <p:spPr>
          <a:xfrm>
            <a:off x="374875" y="2725450"/>
            <a:ext cx="8391000" cy="113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2pPr>
            <a:lvl3pPr lvl="2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3pPr>
            <a:lvl4pPr lvl="3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4pPr>
            <a:lvl5pPr lvl="4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5pPr>
            <a:lvl6pPr lvl="5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6pPr>
            <a:lvl7pPr lvl="6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7pPr>
            <a:lvl8pPr lvl="7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8pPr>
            <a:lvl9pPr lvl="8" rtl="0" algn="r">
              <a:spcBef>
                <a:spcPts val="0"/>
              </a:spcBef>
              <a:spcAft>
                <a:spcPts val="0"/>
              </a:spcAft>
              <a:buSzPts val="4800"/>
              <a:buNone/>
              <a:defRPr/>
            </a:lvl9pPr>
          </a:lstStyle>
          <a:p/>
        </p:txBody>
      </p:sp>
      <p:sp>
        <p:nvSpPr>
          <p:cNvPr id="26" name="Google Shape;26;p7"/>
          <p:cNvSpPr txBox="1"/>
          <p:nvPr>
            <p:ph idx="1" type="subTitle"/>
          </p:nvPr>
        </p:nvSpPr>
        <p:spPr>
          <a:xfrm>
            <a:off x="432875" y="3858238"/>
            <a:ext cx="8471400" cy="65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Font typeface="Montserrat Light"/>
              <a:buNone/>
              <a:defRPr sz="3000">
                <a:latin typeface="Montserrat Light"/>
                <a:ea typeface="Montserrat Light"/>
                <a:cs typeface="Montserrat Light"/>
                <a:sym typeface="Montserrat Light"/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5">
  <p:cSld name="CUSTOM_1_1_1_2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" y="0"/>
            <a:ext cx="484354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0" name="Google Shape;30;p8"/>
          <p:cNvSpPr txBox="1"/>
          <p:nvPr>
            <p:ph type="title"/>
          </p:nvPr>
        </p:nvSpPr>
        <p:spPr>
          <a:xfrm>
            <a:off x="182375" y="2244450"/>
            <a:ext cx="4275300" cy="65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1" name="Google Shape;31;p8"/>
          <p:cNvSpPr txBox="1"/>
          <p:nvPr>
            <p:ph idx="1" type="body"/>
          </p:nvPr>
        </p:nvSpPr>
        <p:spPr>
          <a:xfrm>
            <a:off x="4988300" y="565800"/>
            <a:ext cx="3947100" cy="401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6">
  <p:cSld name="CUSTOM_1_1_1_2_1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4300452" y="0"/>
            <a:ext cx="4843543" cy="514349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5" name="Google Shape;35;p9"/>
          <p:cNvSpPr txBox="1"/>
          <p:nvPr>
            <p:ph type="title"/>
          </p:nvPr>
        </p:nvSpPr>
        <p:spPr>
          <a:xfrm>
            <a:off x="4862250" y="2244450"/>
            <a:ext cx="4214100" cy="654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None/>
              <a:defRPr sz="4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36" name="Google Shape;36;p9"/>
          <p:cNvSpPr txBox="1"/>
          <p:nvPr>
            <p:ph idx="1" type="body"/>
          </p:nvPr>
        </p:nvSpPr>
        <p:spPr>
          <a:xfrm>
            <a:off x="187125" y="565800"/>
            <a:ext cx="3947100" cy="4011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">
  <p:cSld name="CUSTOM_1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oogle Shape;38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4005545"/>
            <a:ext cx="9144001" cy="113796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" name="Google Shape;40;p10"/>
          <p:cNvSpPr txBox="1"/>
          <p:nvPr>
            <p:ph idx="1" type="body"/>
          </p:nvPr>
        </p:nvSpPr>
        <p:spPr>
          <a:xfrm>
            <a:off x="376500" y="1253525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●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○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■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●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○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■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●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73763"/>
              </a:buClr>
              <a:buSzPts val="1800"/>
              <a:buFont typeface="Montserrat"/>
              <a:buChar char="○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73763"/>
              </a:buClr>
              <a:buSzPts val="1800"/>
              <a:buFont typeface="Montserrat"/>
              <a:buChar char="■"/>
              <a:defRPr sz="18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41" name="Google Shape;41;p10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4000"/>
              <a:buNone/>
              <a:defRPr sz="4000">
                <a:solidFill>
                  <a:srgbClr val="073763"/>
                </a:solidFill>
              </a:defRPr>
            </a:lvl9pPr>
          </a:lstStyle>
          <a:p/>
        </p:txBody>
      </p:sp>
      <p:pic>
        <p:nvPicPr>
          <p:cNvPr id="42" name="Google Shape;42;p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01225" y="4438975"/>
            <a:ext cx="2590075" cy="4684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" name="Google Shape;43;p10"/>
          <p:cNvCxnSpPr/>
          <p:nvPr/>
        </p:nvCxnSpPr>
        <p:spPr>
          <a:xfrm>
            <a:off x="390650" y="1127675"/>
            <a:ext cx="8366400" cy="0"/>
          </a:xfrm>
          <a:prstGeom prst="straightConnector1">
            <a:avLst/>
          </a:prstGeom>
          <a:noFill/>
          <a:ln cap="flat" cmpd="sng" w="381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32375"/>
            <a:ext cx="8520600" cy="18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Montserrat"/>
              <a:buNone/>
              <a:defRPr b="1" sz="48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44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429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429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●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429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Montserrat"/>
              <a:buChar char="○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429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800"/>
              <a:buFont typeface="Montserrat"/>
              <a:buChar char="■"/>
              <a:defRPr sz="1800">
                <a:solidFill>
                  <a:schemeClr val="dk2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ocs.google.com/document/d/181_ecqO1nmt74o8OHxV5t37Bj9UICdeFFWGEMDOhluE/edit?usp=sharing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docs.google.com/document/d/181_ecqO1nmt74o8OHxV5t37Bj9UICdeFFWGEMDOhluE/edit?usp=sharing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advance.upefiu.io/" TargetMode="External"/><Relationship Id="rId4" Type="http://schemas.openxmlformats.org/officeDocument/2006/relationships/hyperlink" Target="mailto:curibegosselin@gmail.com" TargetMode="External"/><Relationship Id="rId5" Type="http://schemas.openxmlformats.org/officeDocument/2006/relationships/hyperlink" Target="mailto:chrisrodrig1@gmail.com" TargetMode="External"/><Relationship Id="rId6" Type="http://schemas.openxmlformats.org/officeDocument/2006/relationships/image" Target="../media/image25.png"/><Relationship Id="rId7" Type="http://schemas.openxmlformats.org/officeDocument/2006/relationships/image" Target="../media/image28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/>
          <p:nvPr>
            <p:ph type="ctrTitle"/>
          </p:nvPr>
        </p:nvSpPr>
        <p:spPr>
          <a:xfrm>
            <a:off x="566550" y="2428875"/>
            <a:ext cx="8010900" cy="83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057400" lvl="0" marL="262890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Team Members: </a:t>
            </a:r>
            <a:r>
              <a:rPr b="0" lang="en" sz="1800"/>
              <a:t>Christopher Rodriguez</a:t>
            </a:r>
            <a:br>
              <a:rPr lang="en" sz="1800"/>
            </a:br>
            <a:r>
              <a:rPr b="0" lang="en" sz="1800"/>
              <a:t>Carolina Uribe-Gosselin</a:t>
            </a:r>
            <a:endParaRPr b="0"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Product Owner: </a:t>
            </a:r>
            <a:r>
              <a:rPr b="0" lang="en" sz="1800"/>
              <a:t>Dr. Monique Ross</a:t>
            </a:r>
            <a:endParaRPr b="0" sz="1800"/>
          </a:p>
          <a:p>
            <a:pPr indent="0" lvl="0" marL="51435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Professor: </a:t>
            </a:r>
            <a:r>
              <a:rPr b="0" lang="en" sz="1800"/>
              <a:t>Masoud Sadjadi</a:t>
            </a:r>
            <a:endParaRPr b="0" sz="1800"/>
          </a:p>
        </p:txBody>
      </p:sp>
      <p:sp>
        <p:nvSpPr>
          <p:cNvPr id="72" name="Google Shape;72;p16"/>
          <p:cNvSpPr txBox="1"/>
          <p:nvPr>
            <p:ph type="ctrTitle"/>
          </p:nvPr>
        </p:nvSpPr>
        <p:spPr>
          <a:xfrm>
            <a:off x="381150" y="1246901"/>
            <a:ext cx="8381700" cy="1130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/>
              <a:t>Virtual Advance Academy</a:t>
            </a:r>
            <a:endParaRPr sz="4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A.K.A. Landing Your Dream Internship/Full Time Job</a:t>
            </a:r>
            <a:endParaRPr sz="1800"/>
          </a:p>
        </p:txBody>
      </p:sp>
      <p:sp>
        <p:nvSpPr>
          <p:cNvPr id="73" name="Google Shape;73;p16"/>
          <p:cNvSpPr txBox="1"/>
          <p:nvPr/>
        </p:nvSpPr>
        <p:spPr>
          <a:xfrm>
            <a:off x="274625" y="311400"/>
            <a:ext cx="8618700" cy="6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VIP/Senior Project Final Presentation</a:t>
            </a:r>
            <a:endParaRPr b="1" sz="2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" sz="32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Spring 2020</a:t>
            </a:r>
            <a:endParaRPr b="1" baseline="30000" sz="32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4" name="Google Shape;74;p16"/>
          <p:cNvSpPr txBox="1"/>
          <p:nvPr/>
        </p:nvSpPr>
        <p:spPr>
          <a:xfrm>
            <a:off x="2158025" y="3728050"/>
            <a:ext cx="48519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School of Computing and Information Sciences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Florida International University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5" name="Google Shape;75;p16"/>
          <p:cNvSpPr txBox="1"/>
          <p:nvPr/>
        </p:nvSpPr>
        <p:spPr>
          <a:xfrm>
            <a:off x="2548775" y="4349875"/>
            <a:ext cx="4070400" cy="4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Monday, April 27th, 2020</a:t>
            </a: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6" name="Google Shape;7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6425" y="4473075"/>
            <a:ext cx="2166900" cy="39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/>
          <p:nvPr>
            <p:ph idx="1" type="body"/>
          </p:nvPr>
        </p:nvSpPr>
        <p:spPr>
          <a:xfrm>
            <a:off x="376500" y="1253525"/>
            <a:ext cx="4716300" cy="3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</a:pPr>
            <a:r>
              <a:rPr lang="en" sz="1200" u="sng">
                <a:solidFill>
                  <a:schemeClr val="accent1"/>
                </a:solidFill>
                <a:hlinkClick r:id="rId3"/>
              </a:rPr>
              <a:t>Click here for completed user stories.</a:t>
            </a:r>
            <a:endParaRPr sz="1200">
              <a:solidFill>
                <a:schemeClr val="accent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User Story 14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Sprint Completed: Sprint 3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Project: SP20-Team04-Virtual Advance Academy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Assigned Team Member(s): Carolina Uribe-Gosselin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Product Owner(s): Dr. Monique Ross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Instructor: Masoud Sadjadi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Mentor(s): Monique Ross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Description</a:t>
            </a:r>
            <a:r>
              <a:rPr lang="en" sz="1200"/>
              <a:t>: As a user, I would like to see the navigation bar so I can navigate to different pages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Acceptance criteria: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Completed navigation bar with logo, and left and right side bars to access any main page.</a:t>
            </a:r>
            <a:endParaRPr sz="1200"/>
          </a:p>
        </p:txBody>
      </p:sp>
      <p:sp>
        <p:nvSpPr>
          <p:cNvPr id="131" name="Google Shape;131;p25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Requirements: User Stories </a:t>
            </a:r>
            <a:endParaRPr/>
          </a:p>
        </p:txBody>
      </p:sp>
      <p:pic>
        <p:nvPicPr>
          <p:cNvPr id="132" name="Google Shape;13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5075" y="1445138"/>
            <a:ext cx="3746399" cy="2253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idx="1" type="body"/>
          </p:nvPr>
        </p:nvSpPr>
        <p:spPr>
          <a:xfrm>
            <a:off x="376500" y="1253525"/>
            <a:ext cx="5079000" cy="336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Char char="●"/>
            </a:pPr>
            <a:r>
              <a:rPr lang="en" sz="1200" u="sng">
                <a:solidFill>
                  <a:schemeClr val="accent1"/>
                </a:solidFill>
                <a:hlinkClick r:id="rId3"/>
              </a:rPr>
              <a:t>Click here for completed user stories.</a:t>
            </a:r>
            <a:endParaRPr sz="1200">
              <a:solidFill>
                <a:schemeClr val="accent1"/>
              </a:solidFill>
            </a:endParaRPr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User Story 27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Sprint Completed: Sprint 5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Project: SP20-Team04-Virtual Advance Academy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Assigned Team Member(s): Christopher Rodriguez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Product Owner(s): Dr. Monique Ross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Instructor: Masoud Sadjadi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Mentor(s): Monique Ross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Description: </a:t>
            </a:r>
            <a:r>
              <a:rPr lang="en" sz="1200"/>
              <a:t>As a user, I want to be able to fill out the survey so I can see what modules I need to complete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Acceptance Criteria: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User can access survey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User can complete survey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Upon survey completion, modules are show completed by X%, depending on user's responses</a:t>
            </a:r>
            <a:endParaRPr sz="1200"/>
          </a:p>
        </p:txBody>
      </p:sp>
      <p:sp>
        <p:nvSpPr>
          <p:cNvPr id="138" name="Google Shape;138;p26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Requirements: User Stories </a:t>
            </a:r>
            <a:endParaRPr/>
          </a:p>
        </p:txBody>
      </p:sp>
      <p:pic>
        <p:nvPicPr>
          <p:cNvPr id="139" name="Google Shape;139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65075" y="1445138"/>
            <a:ext cx="3746399" cy="2253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Requirements: Use Cases</a:t>
            </a:r>
            <a:endParaRPr/>
          </a:p>
        </p:txBody>
      </p:sp>
      <p:pic>
        <p:nvPicPr>
          <p:cNvPr id="145" name="Google Shape;14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1366825"/>
            <a:ext cx="5943600" cy="2409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7"/>
          <p:cNvSpPr txBox="1"/>
          <p:nvPr/>
        </p:nvSpPr>
        <p:spPr>
          <a:xfrm>
            <a:off x="503075" y="1284225"/>
            <a:ext cx="9666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2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User Story 14</a:t>
            </a:r>
            <a:endParaRPr b="1" sz="12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Requirements: Use Cases</a:t>
            </a:r>
            <a:endParaRPr/>
          </a:p>
        </p:txBody>
      </p:sp>
      <p:sp>
        <p:nvSpPr>
          <p:cNvPr id="152" name="Google Shape;152;p28"/>
          <p:cNvSpPr txBox="1"/>
          <p:nvPr/>
        </p:nvSpPr>
        <p:spPr>
          <a:xfrm>
            <a:off x="503075" y="1284225"/>
            <a:ext cx="9666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2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User Story #18</a:t>
            </a:r>
            <a:endParaRPr b="1" sz="12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53" name="Google Shape;15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5675" y="1284225"/>
            <a:ext cx="5030500" cy="271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Requirements: Sequence Diagrams</a:t>
            </a:r>
            <a:endParaRPr sz="3400"/>
          </a:p>
        </p:txBody>
      </p:sp>
      <p:pic>
        <p:nvPicPr>
          <p:cNvPr id="159" name="Google Shape;15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9725" y="1290625"/>
            <a:ext cx="5724525" cy="2562225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9"/>
          <p:cNvSpPr txBox="1"/>
          <p:nvPr/>
        </p:nvSpPr>
        <p:spPr>
          <a:xfrm>
            <a:off x="503075" y="1284225"/>
            <a:ext cx="9666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2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User Story 14</a:t>
            </a:r>
            <a:endParaRPr b="1" sz="12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0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Requirements: Sequence Diagrams</a:t>
            </a:r>
            <a:endParaRPr sz="3400"/>
          </a:p>
        </p:txBody>
      </p:sp>
      <p:sp>
        <p:nvSpPr>
          <p:cNvPr id="166" name="Google Shape;166;p30"/>
          <p:cNvSpPr txBox="1"/>
          <p:nvPr/>
        </p:nvSpPr>
        <p:spPr>
          <a:xfrm>
            <a:off x="503075" y="1284225"/>
            <a:ext cx="966600" cy="53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 sz="1200">
                <a:solidFill>
                  <a:srgbClr val="073763"/>
                </a:solidFill>
                <a:latin typeface="Montserrat"/>
                <a:ea typeface="Montserrat"/>
                <a:cs typeface="Montserrat"/>
                <a:sym typeface="Montserrat"/>
              </a:rPr>
              <a:t>User Login</a:t>
            </a:r>
            <a:endParaRPr b="1" sz="1200">
              <a:solidFill>
                <a:srgbClr val="07376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67" name="Google Shape;16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50700" y="1284225"/>
            <a:ext cx="5373700" cy="273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/>
          <p:nvPr>
            <p:ph idx="1" type="body"/>
          </p:nvPr>
        </p:nvSpPr>
        <p:spPr>
          <a:xfrm>
            <a:off x="376500" y="1253525"/>
            <a:ext cx="4716300" cy="414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Model-View-Controller (MVC)</a:t>
            </a:r>
            <a:endParaRPr b="1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The </a:t>
            </a:r>
            <a:r>
              <a:rPr b="1" lang="en" sz="1400"/>
              <a:t>model</a:t>
            </a:r>
            <a:r>
              <a:rPr lang="en" sz="1400"/>
              <a:t> in this application represents the data of the application.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The </a:t>
            </a:r>
            <a:r>
              <a:rPr b="1" lang="en" sz="1400"/>
              <a:t>view</a:t>
            </a:r>
            <a:r>
              <a:rPr lang="en" sz="1400"/>
              <a:t> is the user interface created by the React components and sends to the controller what the user interacted with. 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sz="1400"/>
              <a:t>The </a:t>
            </a:r>
            <a:r>
              <a:rPr b="1" lang="en" sz="1400"/>
              <a:t>controller</a:t>
            </a:r>
            <a:r>
              <a:rPr lang="en" sz="1400"/>
              <a:t> has the model data and provides it to the view as well interprets the users actions such as when the user creates an account or takes the introduction survey. </a:t>
            </a:r>
            <a:endParaRPr sz="1400"/>
          </a:p>
        </p:txBody>
      </p:sp>
      <p:sp>
        <p:nvSpPr>
          <p:cNvPr id="173" name="Google Shape;173;p31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Design: Architecture</a:t>
            </a:r>
            <a:endParaRPr/>
          </a:p>
        </p:txBody>
      </p:sp>
      <p:pic>
        <p:nvPicPr>
          <p:cNvPr id="174" name="Google Shape;17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7448" y="1297513"/>
            <a:ext cx="3402425" cy="254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2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Design: Architecture</a:t>
            </a:r>
            <a:endParaRPr/>
          </a:p>
        </p:txBody>
      </p:sp>
      <p:pic>
        <p:nvPicPr>
          <p:cNvPr id="180" name="Google Shape;18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2913" y="1227463"/>
            <a:ext cx="5258175" cy="268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3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System Design: Deployment</a:t>
            </a:r>
            <a:endParaRPr/>
          </a:p>
        </p:txBody>
      </p:sp>
      <p:pic>
        <p:nvPicPr>
          <p:cNvPr id="186" name="Google Shape;18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0200" y="1295400"/>
            <a:ext cx="5943600" cy="255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idx="1" type="body"/>
          </p:nvPr>
        </p:nvSpPr>
        <p:spPr>
          <a:xfrm>
            <a:off x="376500" y="1253525"/>
            <a:ext cx="47163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Higher-Order Component (HOC)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The application is built using React which primarily follows the design pattern of HOC. The benefit of utilizing HOC is that HOC is a component that wraps another component by adding extra functionality or properties in order to have clean, organized, and reusable code. </a:t>
            </a:r>
            <a:endParaRPr sz="1200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Data-Down, Actions-Up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This application also uses the design pattern of data-down, actions-up which means it uses HOC by accepting data in its ‘props’ and then uses that data to pass it down into its nested components.</a:t>
            </a:r>
            <a:endParaRPr sz="1200"/>
          </a:p>
        </p:txBody>
      </p:sp>
      <p:sp>
        <p:nvSpPr>
          <p:cNvPr id="192" name="Google Shape;192;p34"/>
          <p:cNvSpPr txBox="1"/>
          <p:nvPr>
            <p:ph type="title"/>
          </p:nvPr>
        </p:nvSpPr>
        <p:spPr>
          <a:xfrm>
            <a:off x="324375" y="351000"/>
            <a:ext cx="85128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/>
              <a:t>System Design: Design Patterns</a:t>
            </a:r>
            <a:endParaRPr sz="3700"/>
          </a:p>
        </p:txBody>
      </p:sp>
      <p:pic>
        <p:nvPicPr>
          <p:cNvPr id="193" name="Google Shape;193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2800" y="1921550"/>
            <a:ext cx="3744375" cy="1300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Minimal Class Diagram</a:t>
            </a:r>
            <a:endParaRPr/>
          </a:p>
        </p:txBody>
      </p:sp>
      <p:pic>
        <p:nvPicPr>
          <p:cNvPr id="199" name="Google Shape;19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0375" y="1212325"/>
            <a:ext cx="2424576" cy="344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6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Minimal Class Diagram</a:t>
            </a:r>
            <a:endParaRPr/>
          </a:p>
        </p:txBody>
      </p:sp>
      <p:pic>
        <p:nvPicPr>
          <p:cNvPr id="205" name="Google Shape;205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500" y="1254400"/>
            <a:ext cx="4207925" cy="329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7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 algorithm </a:t>
            </a:r>
            <a:endParaRPr/>
          </a:p>
        </p:txBody>
      </p:sp>
      <p:pic>
        <p:nvPicPr>
          <p:cNvPr id="211" name="Google Shape;21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6500" y="1317900"/>
            <a:ext cx="4616751" cy="3144224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7"/>
          <p:cNvSpPr txBox="1"/>
          <p:nvPr/>
        </p:nvSpPr>
        <p:spPr>
          <a:xfrm>
            <a:off x="5339625" y="1381700"/>
            <a:ext cx="3427800" cy="24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Routes are automatically generated for modules defined in module data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Without this logic, it would require us to manually write the routes for each page as part of the code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Montserrat"/>
              <a:buChar char="●"/>
            </a:pPr>
            <a:r>
              <a:rPr lang="en">
                <a:latin typeface="Montserrat"/>
                <a:ea typeface="Montserrat"/>
                <a:cs typeface="Montserrat"/>
                <a:sym typeface="Montserrat"/>
              </a:rPr>
              <a:t>This approach allows for greater modularity, and for a single source of truth</a:t>
            </a: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8"/>
          <p:cNvSpPr txBox="1"/>
          <p:nvPr>
            <p:ph idx="1" type="body"/>
          </p:nvPr>
        </p:nvSpPr>
        <p:spPr>
          <a:xfrm>
            <a:off x="376500" y="1298850"/>
            <a:ext cx="41520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SV_001</a:t>
            </a:r>
            <a:endParaRPr b="1"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Unit Test 1:</a:t>
            </a:r>
            <a:endParaRPr b="1" sz="12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Purpose</a:t>
            </a:r>
            <a:r>
              <a:rPr lang="en" sz="1100"/>
              <a:t>: Check whether the site allows you to click the Advance Academy logo and be navigated back to the modules if you are not logged in.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Precondition</a:t>
            </a:r>
            <a:r>
              <a:rPr lang="en" sz="1100"/>
              <a:t>: At advance.upe.fiu.io but not logged in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Expected Result</a:t>
            </a:r>
            <a:r>
              <a:rPr lang="en" sz="1100"/>
              <a:t>: Navigate the user to the create account page.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Actual Result</a:t>
            </a:r>
            <a:r>
              <a:rPr lang="en" sz="1100"/>
              <a:t>: Properly navigated to the create account page.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Pass/Fail</a:t>
            </a:r>
            <a:r>
              <a:rPr lang="en" sz="1100"/>
              <a:t>: Pass</a:t>
            </a:r>
            <a:endParaRPr sz="11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200"/>
              <a:t> </a:t>
            </a:r>
            <a:endParaRPr sz="1200"/>
          </a:p>
        </p:txBody>
      </p:sp>
      <p:sp>
        <p:nvSpPr>
          <p:cNvPr id="218" name="Google Shape;218;p38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Suites and Test Cases</a:t>
            </a:r>
            <a:endParaRPr/>
          </a:p>
        </p:txBody>
      </p:sp>
      <p:sp>
        <p:nvSpPr>
          <p:cNvPr id="219" name="Google Shape;219;p38"/>
          <p:cNvSpPr txBox="1"/>
          <p:nvPr>
            <p:ph idx="1" type="body"/>
          </p:nvPr>
        </p:nvSpPr>
        <p:spPr>
          <a:xfrm>
            <a:off x="4692675" y="1298850"/>
            <a:ext cx="41520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SV_002</a:t>
            </a:r>
            <a:endParaRPr b="1"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Unit Test 1:</a:t>
            </a:r>
            <a:endParaRPr b="1" sz="12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Purpose</a:t>
            </a:r>
            <a:r>
              <a:rPr lang="en" sz="1100"/>
              <a:t>: Check whether the site allows you to click the behavioral module card and access the content.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Precondition</a:t>
            </a:r>
            <a:r>
              <a:rPr lang="en" sz="1100"/>
              <a:t>: At advance.upe.fiu.io but not logged in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Expected Result</a:t>
            </a:r>
            <a:r>
              <a:rPr lang="en" sz="1100"/>
              <a:t>: Navigate to the behavioral questions card and click on it.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Actual Result</a:t>
            </a:r>
            <a:r>
              <a:rPr lang="en" sz="1100"/>
              <a:t>: Properly navigated to the behavioral questions card and the content was populated.</a:t>
            </a:r>
            <a:endParaRPr sz="1100"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Char char="○"/>
            </a:pPr>
            <a:r>
              <a:rPr b="1" lang="en" sz="1100"/>
              <a:t>Pass/Fail:</a:t>
            </a:r>
            <a:r>
              <a:rPr lang="en" sz="1100"/>
              <a:t> Pass</a:t>
            </a:r>
            <a:endParaRPr b="1" sz="11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1200"/>
              <a:t> </a:t>
            </a:r>
            <a:endParaRPr sz="12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9"/>
          <p:cNvSpPr txBox="1"/>
          <p:nvPr>
            <p:ph idx="1" type="body"/>
          </p:nvPr>
        </p:nvSpPr>
        <p:spPr>
          <a:xfrm>
            <a:off x="376500" y="1253525"/>
            <a:ext cx="41520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SV_004</a:t>
            </a:r>
            <a:endParaRPr b="1"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Unit Test 5: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Purpose</a:t>
            </a:r>
            <a:r>
              <a:rPr lang="en" sz="1200"/>
              <a:t>: Registration endpoint must actually register user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Precondition</a:t>
            </a:r>
            <a:r>
              <a:rPr lang="en" sz="1200"/>
              <a:t>: Properly formatted request body with user information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Expected Result</a:t>
            </a:r>
            <a:r>
              <a:rPr lang="en" sz="1200"/>
              <a:t>: A 201 Created response with the response body including the newly created user’s data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Actual Result</a:t>
            </a:r>
            <a:r>
              <a:rPr lang="en" sz="1200"/>
              <a:t>: A 201 Created response with the response body including the newly created user’s data was given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Pass/Fail</a:t>
            </a:r>
            <a:r>
              <a:rPr lang="en" sz="1200"/>
              <a:t>: Pass</a:t>
            </a:r>
            <a:endParaRPr sz="1200"/>
          </a:p>
        </p:txBody>
      </p:sp>
      <p:sp>
        <p:nvSpPr>
          <p:cNvPr id="225" name="Google Shape;225;p39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 Suites and Test Cases</a:t>
            </a:r>
            <a:endParaRPr/>
          </a:p>
        </p:txBody>
      </p:sp>
      <p:sp>
        <p:nvSpPr>
          <p:cNvPr id="226" name="Google Shape;226;p39"/>
          <p:cNvSpPr txBox="1"/>
          <p:nvPr>
            <p:ph idx="1" type="body"/>
          </p:nvPr>
        </p:nvSpPr>
        <p:spPr>
          <a:xfrm>
            <a:off x="4671000" y="1253525"/>
            <a:ext cx="40965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SV_004</a:t>
            </a:r>
            <a:endParaRPr b="1" sz="1200"/>
          </a:p>
          <a:p>
            <a:pPr indent="-304800" lvl="0" marL="457200" rtl="0" algn="l">
              <a:spcBef>
                <a:spcPts val="1600"/>
              </a:spcBef>
              <a:spcAft>
                <a:spcPts val="0"/>
              </a:spcAft>
              <a:buSzPts val="1200"/>
              <a:buChar char="●"/>
            </a:pPr>
            <a:r>
              <a:rPr b="1" lang="en" sz="1200"/>
              <a:t>Unit Test 6:</a:t>
            </a:r>
            <a:endParaRPr b="1"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Purpose</a:t>
            </a:r>
            <a:r>
              <a:rPr lang="en" sz="1200"/>
              <a:t>: Authentication endpoint must not authenticate non-existent users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Precondition</a:t>
            </a:r>
            <a:r>
              <a:rPr lang="en" sz="1200"/>
              <a:t>: No user must exist with the associated login information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Expected Result</a:t>
            </a:r>
            <a:r>
              <a:rPr lang="en" sz="1200"/>
              <a:t>: A 400 Bad Request response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Actual Result</a:t>
            </a:r>
            <a:r>
              <a:rPr lang="en" sz="1200"/>
              <a:t>: A 400 Bad Request response was given</a:t>
            </a:r>
            <a:endParaRPr sz="12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b="1" lang="en" sz="1200"/>
              <a:t>Pass/Fail</a:t>
            </a:r>
            <a:r>
              <a:rPr lang="en" sz="1200"/>
              <a:t>: Pass</a:t>
            </a:r>
            <a:endParaRPr sz="12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0"/>
          <p:cNvSpPr txBox="1"/>
          <p:nvPr>
            <p:ph idx="1" type="body"/>
          </p:nvPr>
        </p:nvSpPr>
        <p:spPr>
          <a:xfrm>
            <a:off x="376500" y="1253525"/>
            <a:ext cx="55944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Overall we accomplished all our goals and user stories. The application is live at and ready to use at </a:t>
            </a:r>
            <a:r>
              <a:rPr lang="en" u="sng">
                <a:solidFill>
                  <a:schemeClr val="hlink"/>
                </a:solidFill>
                <a:hlinkClick r:id="rId3"/>
              </a:rPr>
              <a:t>advance.upefiu.io</a:t>
            </a: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C</a:t>
            </a:r>
            <a:r>
              <a:rPr b="1" lang="en"/>
              <a:t>ontact information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Carolina Uribe-Gosselin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b="1" lang="en"/>
              <a:t>Email</a:t>
            </a:r>
            <a:r>
              <a:rPr lang="en"/>
              <a:t>: </a:t>
            </a:r>
            <a:r>
              <a:rPr lang="en" u="sng">
                <a:solidFill>
                  <a:schemeClr val="hlink"/>
                </a:solidFill>
                <a:hlinkClick r:id="rId4"/>
              </a:rPr>
              <a:t>curibegosselin@gmail.com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Christopher Rodriguez</a:t>
            </a:r>
            <a:endParaRPr/>
          </a:p>
          <a:p>
            <a:pPr indent="-342900" lvl="2" marL="1371600" rtl="0" algn="l">
              <a:spcBef>
                <a:spcPts val="0"/>
              </a:spcBef>
              <a:spcAft>
                <a:spcPts val="0"/>
              </a:spcAft>
              <a:buSzPts val="1800"/>
              <a:buChar char="■"/>
            </a:pPr>
            <a:r>
              <a:rPr b="1" lang="en"/>
              <a:t>Email</a:t>
            </a:r>
            <a:r>
              <a:rPr lang="en"/>
              <a:t>: </a:t>
            </a:r>
            <a:r>
              <a:rPr lang="en" u="sng">
                <a:solidFill>
                  <a:schemeClr val="hlink"/>
                </a:solidFill>
                <a:hlinkClick r:id="rId5"/>
              </a:rPr>
              <a:t>chrisrodrig1@gmail.com</a:t>
            </a:r>
            <a:endParaRPr b="1"/>
          </a:p>
        </p:txBody>
      </p:sp>
      <p:sp>
        <p:nvSpPr>
          <p:cNvPr id="232" name="Google Shape;232;p40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pic>
        <p:nvPicPr>
          <p:cNvPr id="233" name="Google Shape;233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29781" y="1812760"/>
            <a:ext cx="1557069" cy="14210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475600" y="1812749"/>
            <a:ext cx="1557069" cy="14210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41"/>
          <p:cNvSpPr txBox="1"/>
          <p:nvPr>
            <p:ph idx="1" type="body"/>
          </p:nvPr>
        </p:nvSpPr>
        <p:spPr>
          <a:xfrm>
            <a:off x="1774800" y="1313100"/>
            <a:ext cx="5594400" cy="39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/>
              <a:t>Thank you!</a:t>
            </a:r>
            <a:endParaRPr b="1"/>
          </a:p>
        </p:txBody>
      </p:sp>
      <p:sp>
        <p:nvSpPr>
          <p:cNvPr id="240" name="Google Shape;240;p41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Questions?</a:t>
            </a:r>
            <a:endParaRPr/>
          </a:p>
        </p:txBody>
      </p:sp>
      <p:pic>
        <p:nvPicPr>
          <p:cNvPr id="241" name="Google Shape;24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2125" y="1860300"/>
            <a:ext cx="2439750" cy="2131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idx="1" type="body"/>
          </p:nvPr>
        </p:nvSpPr>
        <p:spPr>
          <a:xfrm>
            <a:off x="376500" y="1253525"/>
            <a:ext cx="51906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Upsilon Pi Epsilon (UPE) created </a:t>
            </a:r>
            <a:r>
              <a:rPr b="1" lang="en"/>
              <a:t>Advance Academy</a:t>
            </a:r>
            <a:r>
              <a:rPr lang="en"/>
              <a:t>, an 11-week program, with cohorts of up to 10 students.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Advance Academy covers all the major topics in recruitment as well they provide the opportunity to implement the skills they learn each week. </a:t>
            </a:r>
            <a:endParaRPr/>
          </a:p>
        </p:txBody>
      </p:sp>
      <p:sp>
        <p:nvSpPr>
          <p:cNvPr id="90" name="Google Shape;90;p19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 Academy</a:t>
            </a:r>
            <a:endParaRPr/>
          </a:p>
        </p:txBody>
      </p:sp>
      <p:pic>
        <p:nvPicPr>
          <p:cNvPr id="91" name="Google Shape;9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5400" y="1663500"/>
            <a:ext cx="3272102" cy="1816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idx="1" type="body"/>
          </p:nvPr>
        </p:nvSpPr>
        <p:spPr>
          <a:xfrm>
            <a:off x="376500" y="1253525"/>
            <a:ext cx="51906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outcome of the program is that it will help students in their journey to landing their internship or full-time offer. </a:t>
            </a:r>
            <a:endParaRPr/>
          </a:p>
        </p:txBody>
      </p:sp>
      <p:sp>
        <p:nvSpPr>
          <p:cNvPr id="97" name="Google Shape;97;p20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 Academy</a:t>
            </a:r>
            <a:endParaRPr/>
          </a:p>
        </p:txBody>
      </p:sp>
      <p:pic>
        <p:nvPicPr>
          <p:cNvPr id="98" name="Google Shape;9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5400" y="1361375"/>
            <a:ext cx="3272101" cy="24207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idx="1" type="body"/>
          </p:nvPr>
        </p:nvSpPr>
        <p:spPr>
          <a:xfrm>
            <a:off x="376500" y="1253525"/>
            <a:ext cx="51906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Whole Project: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How to bring an already existing cohort program to life virtually to help students from any university or institution around the world land their dream internship or full time job. </a:t>
            </a:r>
            <a:endParaRPr/>
          </a:p>
        </p:txBody>
      </p:sp>
      <p:sp>
        <p:nvSpPr>
          <p:cNvPr id="104" name="Google Shape;104;p21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6825" y="1253525"/>
            <a:ext cx="3272099" cy="2622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idx="1" type="body"/>
          </p:nvPr>
        </p:nvSpPr>
        <p:spPr>
          <a:xfrm>
            <a:off x="376500" y="1253525"/>
            <a:ext cx="51906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Carolina’s Part: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Developing intuitive modules for students to follow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Ensuring the modules are mobile and desktop friendly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Gathering real data on the wants and needs of students + advice and experience from professionals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Researching best practices</a:t>
            </a:r>
            <a:endParaRPr/>
          </a:p>
        </p:txBody>
      </p:sp>
      <p:sp>
        <p:nvSpPr>
          <p:cNvPr id="111" name="Google Shape;111;p22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  <p:pic>
        <p:nvPicPr>
          <p:cNvPr id="112" name="Google Shape;11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06275" y="1232875"/>
            <a:ext cx="3272099" cy="26777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376500" y="1253525"/>
            <a:ext cx="5190600" cy="307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Chris’s</a:t>
            </a:r>
            <a:r>
              <a:rPr b="1" lang="en"/>
              <a:t> Part:</a:t>
            </a:r>
            <a:endParaRPr b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Laying necessary groundwork for our API service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Creating necessary components to allow for greater modularity when building the frontend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Ensuring major aspects of the frontend are mobile friendly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/>
              <a:t>Setting up coding best practices for both the backend and frontend</a:t>
            </a:r>
            <a:endParaRPr/>
          </a:p>
        </p:txBody>
      </p:sp>
      <p:sp>
        <p:nvSpPr>
          <p:cNvPr id="118" name="Google Shape;118;p23"/>
          <p:cNvSpPr txBox="1"/>
          <p:nvPr>
            <p:ph type="title"/>
          </p:nvPr>
        </p:nvSpPr>
        <p:spPr>
          <a:xfrm>
            <a:off x="376500" y="351000"/>
            <a:ext cx="8391000" cy="662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Problem definition</a:t>
            </a:r>
            <a:endParaRPr/>
          </a:p>
        </p:txBody>
      </p:sp>
      <p:pic>
        <p:nvPicPr>
          <p:cNvPr id="119" name="Google Shape;11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9500" y="1405425"/>
            <a:ext cx="3272099" cy="2431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4"/>
          <p:cNvSpPr txBox="1"/>
          <p:nvPr>
            <p:ph type="title"/>
          </p:nvPr>
        </p:nvSpPr>
        <p:spPr>
          <a:xfrm>
            <a:off x="376500" y="655043"/>
            <a:ext cx="8391000" cy="66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300">
                <a:solidFill>
                  <a:srgbClr val="073763"/>
                </a:solidFill>
              </a:rPr>
              <a:t>Project Management</a:t>
            </a:r>
            <a:endParaRPr sz="3300">
              <a:solidFill>
                <a:srgbClr val="073763"/>
              </a:solidFill>
            </a:endParaRPr>
          </a:p>
        </p:txBody>
      </p:sp>
      <p:pic>
        <p:nvPicPr>
          <p:cNvPr id="125" name="Google Shape;12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8463" y="1270968"/>
            <a:ext cx="4467070" cy="3521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dvance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