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7"/>
  </p:notesMasterIdLst>
  <p:sldIdLst>
    <p:sldId id="281" r:id="rId2"/>
    <p:sldId id="256" r:id="rId3"/>
    <p:sldId id="257" r:id="rId4"/>
    <p:sldId id="258" r:id="rId5"/>
    <p:sldId id="259" r:id="rId6"/>
    <p:sldId id="275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7" r:id="rId22"/>
    <p:sldId id="278" r:id="rId23"/>
    <p:sldId id="276" r:id="rId24"/>
    <p:sldId id="279" r:id="rId25"/>
    <p:sldId id="274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gba288DEfMxUUwrufI4fCbEdB4F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979bee99bf7ead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02T22:30:02.205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GpxX0Kd4Z0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A1-lHms0I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1752600" y="3048000"/>
            <a:ext cx="8686800" cy="2438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Analyzing Biological Networks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Team Member(s): </a:t>
            </a:r>
            <a:r>
              <a:rPr lang="en-US" altLang="en-US" sz="2800" dirty="0">
                <a:solidFill>
                  <a:srgbClr val="081E3F"/>
                </a:solidFill>
              </a:rPr>
              <a:t>Ariel Sari, </a:t>
            </a:r>
            <a:r>
              <a:rPr lang="en-US" altLang="en-US" sz="2800" dirty="0" err="1">
                <a:solidFill>
                  <a:srgbClr val="081E3F"/>
                </a:solidFill>
              </a:rPr>
              <a:t>Evyatar</a:t>
            </a:r>
            <a:r>
              <a:rPr lang="en-US" altLang="en-US" sz="2800" dirty="0">
                <a:solidFill>
                  <a:srgbClr val="081E3F"/>
                </a:solidFill>
              </a:rPr>
              <a:t> </a:t>
            </a:r>
            <a:r>
              <a:rPr lang="en-US" altLang="en-US" sz="2800" dirty="0" err="1">
                <a:solidFill>
                  <a:srgbClr val="081E3F"/>
                </a:solidFill>
              </a:rPr>
              <a:t>Saias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Product Owner(s): Dr. Ananda Mohan Mondal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Professor: Masoud 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28800" y="5334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 2019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Bipartite Condition -&gt; Depth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9C1A18-23AF-46FE-99A0-8395D20BF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648" y="1740631"/>
            <a:ext cx="6736703" cy="36815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650140-4416-4F7F-8C14-448C5C0510E1}"/>
              </a:ext>
            </a:extLst>
          </p:cNvPr>
          <p:cNvSpPr txBox="1"/>
          <p:nvPr/>
        </p:nvSpPr>
        <p:spPr>
          <a:xfrm>
            <a:off x="1849392" y="5646114"/>
            <a:ext cx="984275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Depth First Search algorithm. All bipartite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Clique Condition -&gt; Breadth First Traversal Search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9C03A7-3D51-4BD5-A78A-C876260CE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786" y="2144884"/>
            <a:ext cx="4134427" cy="40486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Clique Condition -&gt; Breadth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16D75-24A9-4A84-93E8-2E9C68BD9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432" y="1810138"/>
            <a:ext cx="6543136" cy="35757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710AD-19B8-43C7-95AA-DFB78B2049F3}"/>
              </a:ext>
            </a:extLst>
          </p:cNvPr>
          <p:cNvSpPr txBox="1"/>
          <p:nvPr/>
        </p:nvSpPr>
        <p:spPr>
          <a:xfrm>
            <a:off x="1950849" y="5629718"/>
            <a:ext cx="98235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Breadth First Search algorithm. All clique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Clique Condition -&gt; Depth First Traversal Search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83B958-3CAD-4A4A-AA75-E716B0EB5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602" y="1966057"/>
            <a:ext cx="4086795" cy="38962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Clique Condition -&gt; Depth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3BFFB6-13EF-4D69-B15A-DAF66C7D0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336" y="1939103"/>
            <a:ext cx="6285328" cy="34421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7C7FA9-1086-4975-A71F-E781BB151318}"/>
              </a:ext>
            </a:extLst>
          </p:cNvPr>
          <p:cNvSpPr txBox="1"/>
          <p:nvPr/>
        </p:nvSpPr>
        <p:spPr>
          <a:xfrm>
            <a:off x="1950849" y="5629718"/>
            <a:ext cx="96744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Depth First Search algorithm. All clique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Directed Clique Condition -&gt; Breadth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CAE6FC-3373-47BA-BDF3-53AA25227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076" y="2274163"/>
            <a:ext cx="4105848" cy="38772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Directed Clique Condition -&gt; Breadth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C87498-2106-4BEB-9962-F4386BA91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624" y="1872343"/>
            <a:ext cx="6622751" cy="36140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19368F-BC09-4E50-8CBD-52187DE0F222}"/>
              </a:ext>
            </a:extLst>
          </p:cNvPr>
          <p:cNvSpPr txBox="1"/>
          <p:nvPr/>
        </p:nvSpPr>
        <p:spPr>
          <a:xfrm>
            <a:off x="1664711" y="5617277"/>
            <a:ext cx="104599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Breadth First Search algorithm. All directed clique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Directed Clique Condition -&gt; Depth First Traversal Search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36CB3C-BCF6-4A97-AC20-5F1193926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313" y="2226531"/>
            <a:ext cx="4115374" cy="397247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Directed Clique Condition -&gt; Depth First Traversal Search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301451-A965-4C75-80B8-3E0250C91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340" y="1868766"/>
            <a:ext cx="6767803" cy="36984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7D1B66-2111-467D-ABF1-A7A9C60D8D7C}"/>
              </a:ext>
            </a:extLst>
          </p:cNvPr>
          <p:cNvSpPr txBox="1"/>
          <p:nvPr/>
        </p:nvSpPr>
        <p:spPr>
          <a:xfrm>
            <a:off x="1664711" y="5754211"/>
            <a:ext cx="103300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Depth First Search algorithm. All directed clique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Saving Subgraph:</a:t>
            </a:r>
            <a:br>
              <a:rPr lang="en-US" dirty="0"/>
            </a:br>
            <a:r>
              <a:rPr lang="en-US" dirty="0"/>
              <a:t>Clique Condition -&gt; Breadth First Traversal Search</a:t>
            </a:r>
            <a:endParaRPr dirty="0"/>
          </a:p>
        </p:txBody>
      </p:sp>
      <p:pic>
        <p:nvPicPr>
          <p:cNvPr id="181" name="Google Shape;181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785865" y="1976949"/>
            <a:ext cx="4620270" cy="4048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877078"/>
            <a:ext cx="9144000" cy="1146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dirty="0" err="1"/>
              <a:t>CyFinder</a:t>
            </a:r>
            <a:r>
              <a:rPr lang="en-US" dirty="0"/>
              <a:t> Options (3.7.2)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DA6987-99B0-4F78-BB8A-8DE56708E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560" y="2941469"/>
            <a:ext cx="6547788" cy="13856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838200" y="758890"/>
            <a:ext cx="10515600" cy="74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 algn="ctr">
              <a:buSzPts val="4400"/>
            </a:pPr>
            <a:r>
              <a:rPr lang="en-US" dirty="0"/>
              <a:t>Saving Subgraph Results:</a:t>
            </a:r>
            <a:br>
              <a:rPr lang="en-US" dirty="0"/>
            </a:br>
            <a:r>
              <a:rPr lang="en-US" dirty="0"/>
              <a:t>Clique Condition -&gt; Breadth First Traversal Search</a:t>
            </a:r>
            <a:br>
              <a:rPr lang="en-US" dirty="0"/>
            </a:br>
            <a:endParaRPr dirty="0"/>
          </a:p>
        </p:txBody>
      </p:sp>
      <p:pic>
        <p:nvPicPr>
          <p:cNvPr id="187" name="Google Shape;187;p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00197" y="1825625"/>
            <a:ext cx="10191605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0757D-6F74-4DDD-A3C1-E66B94267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Bipartite Subgraph 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3EBBE1-13AE-465C-BF2D-184275047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10" y="1504076"/>
            <a:ext cx="4826712" cy="46870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9B7B1E-D163-401F-9D3B-D0F67B08F644}"/>
              </a:ext>
            </a:extLst>
          </p:cNvPr>
          <p:cNvSpPr txBox="1"/>
          <p:nvPr/>
        </p:nvSpPr>
        <p:spPr>
          <a:xfrm>
            <a:off x="1392675" y="1690688"/>
            <a:ext cx="40128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bipartite subgraph found using the transformative preprocessing </a:t>
            </a:r>
          </a:p>
          <a:p>
            <a:r>
              <a:rPr lang="en-US" dirty="0"/>
              <a:t>and the breadth first traversal search algorithm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227896-9551-473B-93A9-B0C48E8BE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675" y="2659284"/>
            <a:ext cx="3059666" cy="298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81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D0B54-C875-42DF-8349-A2E68628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Sorting Ascending Order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2CD504-A6B1-45DE-AD38-D5FE42523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245" y="2319295"/>
            <a:ext cx="1924319" cy="647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4E6183-E78A-4DAC-AE1D-05F26347F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348" y="1828781"/>
            <a:ext cx="3124636" cy="1400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9F2158-A9C1-4369-816D-61B4FD53D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4222" y="3640494"/>
            <a:ext cx="3007738" cy="29843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E9933D-8872-452A-9168-E7E3DF0E9F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664" y="3367244"/>
            <a:ext cx="6344003" cy="298807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1343F63-E007-460A-B843-C53210191C85}"/>
              </a:ext>
            </a:extLst>
          </p:cNvPr>
          <p:cNvSpPr/>
          <p:nvPr/>
        </p:nvSpPr>
        <p:spPr>
          <a:xfrm>
            <a:off x="791506" y="1828781"/>
            <a:ext cx="6671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1.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7504DA-D274-4BAA-9A55-763C0521E330}"/>
              </a:ext>
            </a:extLst>
          </p:cNvPr>
          <p:cNvSpPr/>
          <p:nvPr/>
        </p:nvSpPr>
        <p:spPr>
          <a:xfrm>
            <a:off x="5762414" y="1828780"/>
            <a:ext cx="6671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2.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54D7ED7-E7C0-45A8-8366-7DC116A8E09B}"/>
              </a:ext>
            </a:extLst>
          </p:cNvPr>
          <p:cNvSpPr/>
          <p:nvPr/>
        </p:nvSpPr>
        <p:spPr>
          <a:xfrm>
            <a:off x="664791" y="3367244"/>
            <a:ext cx="6671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3.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927E711-551D-4A90-BF10-EA6F5164881A}"/>
              </a:ext>
            </a:extLst>
          </p:cNvPr>
          <p:cNvSpPr/>
          <p:nvPr/>
        </p:nvSpPr>
        <p:spPr>
          <a:xfrm>
            <a:off x="5762415" y="3331477"/>
            <a:ext cx="6671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1926358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083DC-C32B-4DD6-9A43-BB9CB9F3A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D3DDD-324B-4822-9CA2-B0B52D8ED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Graph must be preprocessed before running the subgraph finder. This is done by making the graph undirected using the additive method or transformative method.</a:t>
            </a:r>
          </a:p>
          <a:p>
            <a:r>
              <a:rPr lang="en-US" dirty="0"/>
              <a:t>The edge preservative option should be checked in the subgraph finder options before checking for bipartite or clique conditions.</a:t>
            </a:r>
          </a:p>
        </p:txBody>
      </p:sp>
    </p:spTree>
    <p:extLst>
      <p:ext uri="{BB962C8B-B14F-4D97-AF65-F5344CB8AC3E}">
        <p14:creationId xmlns:p14="http://schemas.microsoft.com/office/powerpoint/2010/main" val="1635129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C0C9A-B915-4519-9B1F-6CCE5B9B8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to do?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76AA4-74EA-4FB1-B6CE-006F9CF74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1) Create read me file: 2 sections how to create jar file and how to integrate with </a:t>
            </a:r>
            <a:r>
              <a:rPr lang="en-US" dirty="0" err="1"/>
              <a:t>Cytoscape</a:t>
            </a:r>
            <a:r>
              <a:rPr lang="en-US" dirty="0"/>
              <a:t>.</a:t>
            </a:r>
          </a:p>
          <a:p>
            <a:r>
              <a:rPr lang="en-US" dirty="0"/>
              <a:t>2) Add functionality to existing buttons ( descending order, average).</a:t>
            </a:r>
          </a:p>
          <a:p>
            <a:r>
              <a:rPr lang="en-US" dirty="0"/>
              <a:t>3) Implement the bipartite organization in the original </a:t>
            </a:r>
            <a:r>
              <a:rPr lang="en-US" dirty="0" err="1"/>
              <a:t>cyfinder</a:t>
            </a:r>
            <a:r>
              <a:rPr lang="en-US" dirty="0"/>
              <a:t>.</a:t>
            </a:r>
          </a:p>
          <a:p>
            <a:r>
              <a:rPr lang="en-US" dirty="0"/>
              <a:t>4) Tutorial for how to use the </a:t>
            </a:r>
            <a:r>
              <a:rPr lang="en-US" dirty="0" err="1"/>
              <a:t>cyfinder</a:t>
            </a:r>
            <a:r>
              <a:rPr lang="en-US" dirty="0"/>
              <a:t>.</a:t>
            </a:r>
          </a:p>
          <a:p>
            <a:r>
              <a:rPr lang="en-US" dirty="0"/>
              <a:t>5) include all in the report.</a:t>
            </a:r>
          </a:p>
          <a:p>
            <a:r>
              <a:rPr lang="en-US" dirty="0"/>
              <a:t>6) Put everything in slide.</a:t>
            </a:r>
          </a:p>
        </p:txBody>
      </p:sp>
    </p:spTree>
    <p:extLst>
      <p:ext uri="{BB962C8B-B14F-4D97-AF65-F5344CB8AC3E}">
        <p14:creationId xmlns:p14="http://schemas.microsoft.com/office/powerpoint/2010/main" val="1164841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Resources</a:t>
            </a:r>
            <a:endParaRPr/>
          </a:p>
        </p:txBody>
      </p:sp>
      <p:sp>
        <p:nvSpPr>
          <p:cNvPr id="193" name="Google Shape;193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Cytoscape 3 Quickstart Tutorial - Basic Expression Analysis</a:t>
            </a: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https://www.youtube.com/watch?v=iGpxX0Kd4Z0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Cytoscape Tutorial- Beginners Guide in Jupyter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https://www.youtube.com/watch?v=lA1-lHms0I0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/>
              <a:t>Basic Data Visualization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https://cytoscape.org/cytoscape-tutorials/protocols/basic-data-visualization/#/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	Lung Cancer Network (Arranged in a circle layout)</a:t>
            </a:r>
            <a:endParaRPr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C8B509-37F1-4BC6-9F5B-BB0FE617E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657" y="1863637"/>
            <a:ext cx="6792686" cy="37227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7ED412-E811-4F18-94EF-5D7022CDB795}"/>
              </a:ext>
            </a:extLst>
          </p:cNvPr>
          <p:cNvSpPr txBox="1"/>
          <p:nvPr/>
        </p:nvSpPr>
        <p:spPr>
          <a:xfrm>
            <a:off x="2600130" y="5822303"/>
            <a:ext cx="748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Imported Lung Cancer data as a network and then arranged in circular format for better visualization using this command: Layout -&gt; Attribute Circle Layout -&gt; All Nodes -&gt; name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Apps -&gt; </a:t>
            </a:r>
            <a:r>
              <a:rPr lang="en-US" dirty="0" err="1"/>
              <a:t>CyFinder</a:t>
            </a:r>
            <a:r>
              <a:rPr lang="en-US" dirty="0"/>
              <a:t> -&gt; Make Undirected -&gt; Additive Method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0DE780-13C7-4DE5-924E-8454E16A1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838" y="1843476"/>
            <a:ext cx="6526452" cy="35691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94F06D-2A40-48FC-9B65-9606B00B2092}"/>
              </a:ext>
            </a:extLst>
          </p:cNvPr>
          <p:cNvSpPr txBox="1"/>
          <p:nvPr/>
        </p:nvSpPr>
        <p:spPr>
          <a:xfrm>
            <a:off x="2020446" y="5697207"/>
            <a:ext cx="98908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Additive Method works by leaving the network, in a directed state, but adding additional edges to the network that from </a:t>
            </a:r>
          </a:p>
          <a:p>
            <a:r>
              <a:rPr lang="en-US" dirty="0"/>
              <a:t>every edge from node A to node B there exists an edge from node B to node A. The algorithm merely copies the attributes </a:t>
            </a:r>
          </a:p>
          <a:p>
            <a:r>
              <a:rPr lang="en-US" dirty="0"/>
              <a:t>of the original edge to the new edge and reverses the source-target relationship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Apps -&gt; </a:t>
            </a:r>
            <a:r>
              <a:rPr lang="en-US" dirty="0" err="1"/>
              <a:t>CyFinder</a:t>
            </a:r>
            <a:r>
              <a:rPr lang="en-US" dirty="0"/>
              <a:t> -&gt; Make Undirected -&gt; Transformative Method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EE7DB9-E9BD-43F3-A5B5-F6767B4FB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078" y="1592425"/>
            <a:ext cx="7241389" cy="39686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FF47F4-56CD-4956-8F03-7AEB0B7CD12F}"/>
              </a:ext>
            </a:extLst>
          </p:cNvPr>
          <p:cNvSpPr txBox="1"/>
          <p:nvPr/>
        </p:nvSpPr>
        <p:spPr>
          <a:xfrm>
            <a:off x="2127680" y="5778801"/>
            <a:ext cx="902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Transformative Method alters existing edges by replacing them with exact  duplicates except they have the </a:t>
            </a:r>
          </a:p>
          <a:p>
            <a:r>
              <a:rPr lang="en-US" dirty="0"/>
              <a:t>internal </a:t>
            </a:r>
            <a:r>
              <a:rPr lang="en-US" dirty="0" err="1"/>
              <a:t>Cytoscape</a:t>
            </a:r>
            <a:r>
              <a:rPr lang="en-US" dirty="0"/>
              <a:t> flag for directed-ness of edges set to false.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19F12-2EB0-4FE5-8130-E2150D3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Subgraph Finder Options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E6A31E-FFBA-407C-8DB6-D14AB4E00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470" y="1841648"/>
            <a:ext cx="4363059" cy="389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86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Bipartite Condition -&gt; Breadth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27B5A7-3404-4128-9DA0-B321E20FE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181" y="2108736"/>
            <a:ext cx="4029637" cy="39343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Bipartite Condition -&gt; Breadth First Traversal Search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B62B6F-E296-4D18-882F-CFEA97806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002" y="1858735"/>
            <a:ext cx="5977995" cy="32668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A233C3-0268-418C-BB97-351E4C3EADB4}"/>
              </a:ext>
            </a:extLst>
          </p:cNvPr>
          <p:cNvSpPr txBox="1"/>
          <p:nvPr/>
        </p:nvSpPr>
        <p:spPr>
          <a:xfrm>
            <a:off x="1775519" y="5487644"/>
            <a:ext cx="9991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traversing through the network using the Breadth First Search algorithm. All bipartite subgraphs within the network are </a:t>
            </a:r>
          </a:p>
          <a:p>
            <a:r>
              <a:rPr lang="en-US" dirty="0"/>
              <a:t>identified and can be viewed individually on the left panel.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en-US" dirty="0"/>
              <a:t>Bipartite Condition -&gt; Depth First Traversal Search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FF2DB2-6D43-4738-81A6-6D88B503E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181" y="2070737"/>
            <a:ext cx="4029637" cy="384863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753</Words>
  <Application>Microsoft Office PowerPoint</Application>
  <PresentationFormat>Widescreen</PresentationFormat>
  <Paragraphs>67</Paragraphs>
  <Slides>25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Comic Sans MS</vt:lpstr>
      <vt:lpstr>Office Theme</vt:lpstr>
      <vt:lpstr>Analyzing Biological Networks Team Member(s): Ariel Sari, Evyatar Saias Product Owner(s): Dr. Ananda Mohan Mondal Professor: Masoud Sadjadi  School of Computing and Information Sciences Florida International University</vt:lpstr>
      <vt:lpstr>CyFinder Options (3.7.2)</vt:lpstr>
      <vt:lpstr> Lung Cancer Network (Arranged in a circle layout)</vt:lpstr>
      <vt:lpstr>Apps -&gt; CyFinder -&gt; Make Undirected -&gt; Additive Method</vt:lpstr>
      <vt:lpstr>Apps -&gt; CyFinder -&gt; Make Undirected -&gt; Transformative Method</vt:lpstr>
      <vt:lpstr>Subgraph Finder Options</vt:lpstr>
      <vt:lpstr>Bipartite Condition -&gt; Breadth First Traversal Search</vt:lpstr>
      <vt:lpstr>Bipartite Condition -&gt; Breadth First Traversal Search</vt:lpstr>
      <vt:lpstr>Bipartite Condition -&gt; Depth First Traversal Search</vt:lpstr>
      <vt:lpstr>Bipartite Condition -&gt; Depth First Traversal Search</vt:lpstr>
      <vt:lpstr>Clique Condition -&gt; Breadth First Traversal Search</vt:lpstr>
      <vt:lpstr>Clique Condition -&gt; Breadth First Traversal Search</vt:lpstr>
      <vt:lpstr>Clique Condition -&gt; Depth First Traversal Search</vt:lpstr>
      <vt:lpstr>Clique Condition -&gt; Depth First Traversal Search</vt:lpstr>
      <vt:lpstr>Directed Clique Condition -&gt; Breadth First Traversal Search</vt:lpstr>
      <vt:lpstr>Directed Clique Condition -&gt; Breadth First Traversal Search</vt:lpstr>
      <vt:lpstr>Directed Clique Condition -&gt; Depth First Traversal Search</vt:lpstr>
      <vt:lpstr>Directed Clique Condition -&gt; Depth First Traversal Search</vt:lpstr>
      <vt:lpstr>Saving Subgraph: Clique Condition -&gt; Breadth First Traversal Search</vt:lpstr>
      <vt:lpstr>Saving Subgraph Results: Clique Condition -&gt; Breadth First Traversal Search </vt:lpstr>
      <vt:lpstr>Bipartite Subgraph Example</vt:lpstr>
      <vt:lpstr>Sorting Ascending Order</vt:lpstr>
      <vt:lpstr>Notes</vt:lpstr>
      <vt:lpstr>What to do?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CyFinder Options (3.2.1)</dc:title>
  <dc:creator/>
  <cp:lastModifiedBy> </cp:lastModifiedBy>
  <cp:revision>23</cp:revision>
  <dcterms:created xsi:type="dcterms:W3CDTF">2019-09-19T01:34:41Z</dcterms:created>
  <dcterms:modified xsi:type="dcterms:W3CDTF">2019-12-13T07:33:22Z</dcterms:modified>
</cp:coreProperties>
</file>