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4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http://customooxmlschemas.google.com/">
      <go:slidesCustomData xmlns:go="http://customooxmlschemas.google.com/" r:id="rId28" roundtripDataSignature="AMtx7mj46CGUY8PRXAL7k89EJhbFyu/6U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80BC2718-EC5A-4031-B4DF-DABBD02FC164}">
  <a:tblStyle styleId="{80BC2718-EC5A-4031-B4DF-DABBD02FC164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 b="off" i="off"/>
    </a:band1H>
    <a:band2H>
      <a:tcTxStyle b="off" i="off"/>
    </a:band2H>
    <a:band1V>
      <a:tcTxStyle b="off" i="off"/>
    </a:band1V>
    <a:band2V>
      <a:tcTxStyle b="off" i="off"/>
    </a:band2V>
    <a:lastCol>
      <a:tcTxStyle b="off" i="off"/>
    </a:lastCol>
    <a:firstCol>
      <a:tcTxStyle b="off" i="off"/>
    </a:firstCol>
    <a:lastRow>
      <a:tcTxStyle b="off" i="off"/>
    </a:lastRow>
    <a:seCell>
      <a:tcTxStyle b="off" i="off"/>
    </a:seCell>
    <a:swCell>
      <a:tcTxStyle b="off" i="off"/>
    </a:swCell>
    <a:firstRow>
      <a:tcTxStyle b="off" i="off"/>
    </a:firstRow>
    <a:neCell>
      <a:tcTxStyle b="off" i="off"/>
    </a:neCell>
    <a:nwCell>
      <a:tcTxStyle b="off" i="off"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customschemas.google.com/relationships/presentationmetadata" Target="metadata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6" name="Google Shape;146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Greet your audience, thank them for attending your presentation, introduce yourself, introduce your project, introduce your team members, and quickly indicate what each of you did in a high-level manner, and put more emphasis on your part/contribution.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47" name="Google Shape;147;p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1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0" name="Google Shape;210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4. Requirements: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4.1. User stories implemented (one or more slides).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11" name="Google Shape;211;p1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1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8" name="Google Shape;218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4. Requirements: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4.1. User stories implemented (one or more slides).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19" name="Google Shape;219;p1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1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6" name="Google Shape;226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4. Requirements: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4.1. User stories implemented (one or more slides).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27" name="Google Shape;227;p15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1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4" name="Google Shape;234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5. System design: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5.1. System decomposition; identify the architecture patterns used (one slide).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5.2. System deployment – h/w and s/w requirements (one slide).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5.3. Persistent data design (one slide).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5.4. Security/Privacy (one slide).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35" name="Google Shape;235;p1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1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1" name="Google Shape;241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5. System design: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5.1. System decomposition; identify the architecture patterns used (one slide).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5.2. System deployment – h/w and s/w requirements (one slide).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5.3. Persistent data design (one slide).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5.4. Security/Privacy (one slide).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42" name="Google Shape;242;p1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8" name="Google Shape;248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6. Detailed design: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6.1. Minimal class diagram. Identify the design patterns used (one or more slides).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6.2. State machine for the main control object or the most important object of the implemented uses cases (one or more slides).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6.3. Main algorithm used related to an implemented use case described above (one or more slides).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49" name="Google Shape;249;p1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1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5" name="Google Shape;255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6. Detailed design: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6.1. Minimal class diagram. Identify the design patterns used (one or more slides).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6.2. State machine for the main control object or the most important object of the implemented uses cases (one or more slides).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6.3. Main algorithm used related to an implemented use case described above (one or more slides).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56" name="Google Shape;256;p1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2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2" name="Google Shape;262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7. Test Suites and Test Cases (one sunny day and one rainy day) for the use case represented in part (5) above (2 slides).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7.1 One sunny day and one rainy day for the implemented use cases (one or more slides).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7.2 Automated test scripts for the implemented use cases (one or more slides).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63" name="Google Shape;263;p2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2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9" name="Google Shape;269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7. Test Suites and Test Cases (one sunny day and one rainy day) for the use case represented in part (5) above (2 slides).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7.1 One sunny day and one rainy day for the implemented use cases (one or more slides).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7.2 Automated test scripts for the implemented use cases (one or more slides).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70" name="Google Shape;270;p2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2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6" name="Google Shape;276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7. Test Suites and Test Cases (one sunny day and one rainy day) for the use case represented in part (5) above (2 slides).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7.1 One sunny day and one rainy day for the implemented use cases (one or more slides).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7.2 Automated test scripts for the implemented use cases (one or more slides).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77" name="Google Shape;277;p2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4" name="Google Shape;154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Introduce the problem that the whole project tackles and stay focused on the parts that you have been working. Indicate if there is an existing previous system, enumerate its problems/limitations, etc.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55" name="Google Shape;155;p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2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3" name="Google Shape;283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7. Test Suites and Test Cases (one sunny day and one rainy day) for the use case represented in part (5) above (2 slides).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7.1 One sunny day and one rainy day for the implemented use cases (one or more slides).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7.2 Automated test scripts for the implemented use cases (one or more slides).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84" name="Google Shape;284;p2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2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0" name="Google Shape;290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Summarize your contribution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Include your contact information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Ask if anyone has any questions for you.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Thank your audience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91" name="Google Shape;291;p2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1" name="Google Shape;161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Introduce the problem that the whole project tackles and stay focused on the parts that you have been working. Indicate if there is an existing previous system, enumerate its problems/limitations, etc.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62" name="Google Shape;162;p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8" name="Google Shape;168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Project Management (schedule for entire semester) (one slide; Gantt Chart).</a:t>
            </a:r>
            <a:endParaRPr/>
          </a:p>
        </p:txBody>
      </p:sp>
      <p:sp>
        <p:nvSpPr>
          <p:cNvPr id="169" name="Google Shape;169;p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5" name="Google Shape;175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4. Requirements: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4.1. User stories implemented (one or more slides).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76" name="Google Shape;176;p5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2" name="Google Shape;182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4. Requirements: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4.1. User stories implemented (one or more slides).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83" name="Google Shape;183;p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9" name="Google Shape;189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4. Requirements: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4.1. User stories implemented (one or more slides).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90" name="Google Shape;190;p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6" name="Google Shape;196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4. Requirements: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4.1. User stories implemented (one or more slides).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97" name="Google Shape;197;p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3" name="Google Shape;20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4. Requirements: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4.1. User stories implemented (one or more slides).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04" name="Google Shape;204;p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5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8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5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TitleSlide.png" id="18" name="Google Shape;18;p2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26"/>
          <p:cNvSpPr txBox="1"/>
          <p:nvPr>
            <p:ph type="ctrTitle"/>
          </p:nvPr>
        </p:nvSpPr>
        <p:spPr>
          <a:xfrm>
            <a:off x="1600200" y="2492375"/>
            <a:ext cx="6762749" cy="14700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6"/>
          <p:cNvSpPr txBox="1"/>
          <p:nvPr>
            <p:ph idx="1" type="subTitle"/>
          </p:nvPr>
        </p:nvSpPr>
        <p:spPr>
          <a:xfrm>
            <a:off x="1600201" y="3966882"/>
            <a:ext cx="6762749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1" name="Google Shape;21;p26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2" name="Google Shape;22;p26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26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94" name="Google Shape;94;p3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35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" name="Google Shape;96;p35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" name="Google Shape;97;p35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Caption.png" id="99" name="Google Shape;99;p3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36"/>
          <p:cNvSpPr txBox="1"/>
          <p:nvPr>
            <p:ph type="title"/>
          </p:nvPr>
        </p:nvSpPr>
        <p:spPr>
          <a:xfrm>
            <a:off x="779464" y="590550"/>
            <a:ext cx="3657600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36"/>
          <p:cNvSpPr txBox="1"/>
          <p:nvPr>
            <p:ph idx="1" type="body"/>
          </p:nvPr>
        </p:nvSpPr>
        <p:spPr>
          <a:xfrm>
            <a:off x="4693023" y="739588"/>
            <a:ext cx="3657600" cy="53087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56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55600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02" name="Google Shape;102;p36"/>
          <p:cNvSpPr txBox="1"/>
          <p:nvPr>
            <p:ph idx="2" type="body"/>
          </p:nvPr>
        </p:nvSpPr>
        <p:spPr>
          <a:xfrm>
            <a:off x="779464" y="1816100"/>
            <a:ext cx="3657600" cy="3822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sz="1800"/>
            </a:lvl1pPr>
            <a:lvl2pPr indent="-2286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03" name="Google Shape;103;p36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36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5" name="Google Shape;105;p36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PictureCaption.png" id="107" name="Google Shape;107;p3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49263" y="187325"/>
            <a:ext cx="8535987" cy="6483350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37"/>
          <p:cNvSpPr txBox="1"/>
          <p:nvPr>
            <p:ph type="title"/>
          </p:nvPr>
        </p:nvSpPr>
        <p:spPr>
          <a:xfrm>
            <a:off x="3886200" y="533400"/>
            <a:ext cx="4476750" cy="12525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37"/>
          <p:cNvSpPr txBox="1"/>
          <p:nvPr>
            <p:ph idx="1" type="body"/>
          </p:nvPr>
        </p:nvSpPr>
        <p:spPr>
          <a:xfrm>
            <a:off x="3886124" y="1828800"/>
            <a:ext cx="4474539" cy="381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sz="1800"/>
            </a:lvl1pPr>
            <a:lvl2pPr indent="-2286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10" name="Google Shape;110;p37"/>
          <p:cNvSpPr/>
          <p:nvPr>
            <p:ph idx="2" type="pic"/>
          </p:nvPr>
        </p:nvSpPr>
        <p:spPr>
          <a:xfrm flipH="1">
            <a:off x="188253" y="179292"/>
            <a:ext cx="3281087" cy="6483096"/>
          </a:xfrm>
          <a:prstGeom prst="round1Rect">
            <a:avLst>
              <a:gd fmla="val 17325" name="adj"/>
            </a:avLst>
          </a:prstGeom>
          <a:blipFill rotWithShape="0">
            <a:blip r:embed="rId3">
              <a:alphaModFix/>
            </a:blip>
            <a:stretch>
              <a:fillRect b="0" l="0" r="0" t="0"/>
            </a:stretch>
          </a:blipFill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3200"/>
              <a:buFont typeface="Noto Sans Symbols"/>
              <a:buNone/>
              <a:defRPr b="0" i="0" sz="32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800"/>
              <a:buFont typeface="Noto Sans Symbols"/>
              <a:buNone/>
              <a:defRPr b="0" i="0" sz="2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400"/>
              <a:buFont typeface="Noto Sans Symbols"/>
              <a:buNone/>
              <a:defRPr b="0" i="0" sz="24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11" name="Google Shape;111;p37"/>
          <p:cNvSpPr txBox="1"/>
          <p:nvPr>
            <p:ph idx="10" type="dt"/>
          </p:nvPr>
        </p:nvSpPr>
        <p:spPr>
          <a:xfrm>
            <a:off x="38862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" name="Google Shape;112;p37"/>
          <p:cNvSpPr txBox="1"/>
          <p:nvPr>
            <p:ph idx="11" type="ftr"/>
          </p:nvPr>
        </p:nvSpPr>
        <p:spPr>
          <a:xfrm>
            <a:off x="5867400" y="6288088"/>
            <a:ext cx="267652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37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, Alt.">
  <p:cSld name="Picture with Caption, Alt."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PictureCaption-Extras.png" id="115" name="Google Shape;115;p3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38"/>
          <p:cNvSpPr txBox="1"/>
          <p:nvPr>
            <p:ph type="title"/>
          </p:nvPr>
        </p:nvSpPr>
        <p:spPr>
          <a:xfrm>
            <a:off x="4710953" y="533400"/>
            <a:ext cx="3657600" cy="12525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7" name="Google Shape;117;p38"/>
          <p:cNvSpPr/>
          <p:nvPr>
            <p:ph idx="2" type="pic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rotWithShape="0">
            <a:blip r:embed="rId3">
              <a:alphaModFix/>
            </a:blip>
            <a:stretch>
              <a:fillRect b="0" l="0" r="0" t="0"/>
            </a:stretch>
          </a:blipFill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3200"/>
              <a:buFont typeface="Noto Sans Symbols"/>
              <a:buNone/>
              <a:defRPr b="0" i="0" sz="32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800"/>
              <a:buFont typeface="Noto Sans Symbols"/>
              <a:buNone/>
              <a:defRPr b="0" i="0" sz="2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400"/>
              <a:buFont typeface="Noto Sans Symbols"/>
              <a:buNone/>
              <a:defRPr b="0" i="0" sz="24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18" name="Google Shape;118;p38"/>
          <p:cNvSpPr txBox="1"/>
          <p:nvPr>
            <p:ph idx="1" type="body"/>
          </p:nvPr>
        </p:nvSpPr>
        <p:spPr>
          <a:xfrm>
            <a:off x="4710412" y="1828800"/>
            <a:ext cx="3657600" cy="381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sz="1800"/>
            </a:lvl1pPr>
            <a:lvl2pPr indent="-2286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19" name="Google Shape;119;p38"/>
          <p:cNvSpPr txBox="1"/>
          <p:nvPr>
            <p:ph idx="10" type="dt"/>
          </p:nvPr>
        </p:nvSpPr>
        <p:spPr>
          <a:xfrm>
            <a:off x="381000" y="6288088"/>
            <a:ext cx="18653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0" name="Google Shape;120;p38"/>
          <p:cNvSpPr txBox="1"/>
          <p:nvPr>
            <p:ph idx="11" type="ftr"/>
          </p:nvPr>
        </p:nvSpPr>
        <p:spPr>
          <a:xfrm>
            <a:off x="3325813" y="6288088"/>
            <a:ext cx="52181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1" name="Google Shape;121;p38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above Caption">
  <p:cSld name="Picture above Caption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PictureCaption-Extras.png" id="123" name="Google Shape;123;p3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39"/>
          <p:cNvSpPr txBox="1"/>
          <p:nvPr>
            <p:ph type="title"/>
          </p:nvPr>
        </p:nvSpPr>
        <p:spPr>
          <a:xfrm>
            <a:off x="808038" y="3778624"/>
            <a:ext cx="7560515" cy="110265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5" name="Google Shape;125;p39"/>
          <p:cNvSpPr/>
          <p:nvPr>
            <p:ph idx="2" type="pic"/>
          </p:nvPr>
        </p:nvSpPr>
        <p:spPr>
          <a:xfrm flipH="1">
            <a:off x="871584" y="762000"/>
            <a:ext cx="7427726" cy="2989730"/>
          </a:xfrm>
          <a:prstGeom prst="roundRect">
            <a:avLst>
              <a:gd fmla="val 7476" name="adj"/>
            </a:avLst>
          </a:prstGeom>
          <a:blipFill rotWithShape="0">
            <a:blip r:embed="rId3">
              <a:alphaModFix/>
            </a:blip>
            <a:stretch>
              <a:fillRect b="0" l="0" r="0" t="0"/>
            </a:stretch>
          </a:blipFill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3200"/>
              <a:buFont typeface="Noto Sans Symbols"/>
              <a:buNone/>
              <a:defRPr b="0" i="0" sz="32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800"/>
              <a:buFont typeface="Noto Sans Symbols"/>
              <a:buNone/>
              <a:defRPr b="0" i="0" sz="2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400"/>
              <a:buFont typeface="Noto Sans Symbols"/>
              <a:buNone/>
              <a:defRPr b="0" i="0" sz="24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26" name="Google Shape;126;p39"/>
          <p:cNvSpPr txBox="1"/>
          <p:nvPr>
            <p:ph idx="1" type="body"/>
          </p:nvPr>
        </p:nvSpPr>
        <p:spPr>
          <a:xfrm>
            <a:off x="808034" y="4827493"/>
            <a:ext cx="7559977" cy="12208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sz="1800"/>
            </a:lvl1pPr>
            <a:lvl2pPr indent="-2286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27" name="Google Shape;127;p39"/>
          <p:cNvSpPr txBox="1"/>
          <p:nvPr>
            <p:ph idx="10" type="dt"/>
          </p:nvPr>
        </p:nvSpPr>
        <p:spPr>
          <a:xfrm>
            <a:off x="381000" y="6288088"/>
            <a:ext cx="18653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8" name="Google Shape;128;p39"/>
          <p:cNvSpPr txBox="1"/>
          <p:nvPr>
            <p:ph idx="11" type="ftr"/>
          </p:nvPr>
        </p:nvSpPr>
        <p:spPr>
          <a:xfrm>
            <a:off x="3325813" y="6288088"/>
            <a:ext cx="52181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9" name="Google Shape;129;p39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131" name="Google Shape;131;p4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40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3" name="Google Shape;133;p40"/>
          <p:cNvSpPr txBox="1"/>
          <p:nvPr>
            <p:ph idx="1" type="body"/>
          </p:nvPr>
        </p:nvSpPr>
        <p:spPr>
          <a:xfrm rot="5400000">
            <a:off x="2466975" y="141288"/>
            <a:ext cx="4208463" cy="75834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4" name="Google Shape;134;p40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40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6" name="Google Shape;136;p40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138" name="Google Shape;138;p4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41"/>
          <p:cNvSpPr txBox="1"/>
          <p:nvPr>
            <p:ph type="title"/>
          </p:nvPr>
        </p:nvSpPr>
        <p:spPr>
          <a:xfrm rot="5400000">
            <a:off x="5373267" y="2734843"/>
            <a:ext cx="5268912" cy="135815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0" name="Google Shape;140;p41"/>
          <p:cNvSpPr txBox="1"/>
          <p:nvPr>
            <p:ph idx="1" type="body"/>
          </p:nvPr>
        </p:nvSpPr>
        <p:spPr>
          <a:xfrm rot="5400000">
            <a:off x="1230313" y="328613"/>
            <a:ext cx="5268911" cy="61706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1" name="Google Shape;141;p41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" name="Google Shape;142;p41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3" name="Google Shape;143;p41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25" name="Google Shape;25;p2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Google Shape;26;p27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27"/>
          <p:cNvSpPr txBox="1"/>
          <p:nvPr>
            <p:ph idx="1" type="body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" name="Google Shape;28;p27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27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27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SectionHeader.png" id="32" name="Google Shape;32;p2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81000" y="0"/>
            <a:ext cx="8826500" cy="6483350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28"/>
          <p:cNvSpPr txBox="1"/>
          <p:nvPr>
            <p:ph type="title"/>
          </p:nvPr>
        </p:nvSpPr>
        <p:spPr>
          <a:xfrm>
            <a:off x="779463" y="2591360"/>
            <a:ext cx="7583487" cy="13620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sz="4400" cap="none">
                <a:solidFill>
                  <a:srgbClr val="001D4D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28"/>
          <p:cNvSpPr txBox="1"/>
          <p:nvPr>
            <p:ph idx="1" type="body"/>
          </p:nvPr>
        </p:nvSpPr>
        <p:spPr>
          <a:xfrm>
            <a:off x="779463" y="3950354"/>
            <a:ext cx="7583487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None/>
              <a:defRPr sz="2000" cap="none">
                <a:solidFill>
                  <a:srgbClr val="001D4D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5" name="Google Shape;35;p28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28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28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39" name="Google Shape;39;p2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Google Shape;40;p29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29"/>
          <p:cNvSpPr txBox="1"/>
          <p:nvPr>
            <p:ph idx="1" type="body"/>
          </p:nvPr>
        </p:nvSpPr>
        <p:spPr>
          <a:xfrm>
            <a:off x="779462" y="1828800"/>
            <a:ext cx="3657600" cy="42195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56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42" name="Google Shape;42;p29"/>
          <p:cNvSpPr txBox="1"/>
          <p:nvPr>
            <p:ph idx="2" type="body"/>
          </p:nvPr>
        </p:nvSpPr>
        <p:spPr>
          <a:xfrm>
            <a:off x="4688541" y="1828800"/>
            <a:ext cx="3657600" cy="42195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56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43" name="Google Shape;43;p29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29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29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47" name="Google Shape;47;p3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8" name="Google Shape;48;p30"/>
          <p:cNvCxnSpPr/>
          <p:nvPr/>
        </p:nvCxnSpPr>
        <p:spPr>
          <a:xfrm>
            <a:off x="874713" y="2286000"/>
            <a:ext cx="3562350" cy="1588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9" name="Google Shape;49;p30"/>
          <p:cNvCxnSpPr/>
          <p:nvPr/>
        </p:nvCxnSpPr>
        <p:spPr>
          <a:xfrm>
            <a:off x="4816475" y="2286000"/>
            <a:ext cx="3565525" cy="1588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0" name="Google Shape;50;p30"/>
          <p:cNvCxnSpPr/>
          <p:nvPr/>
        </p:nvCxnSpPr>
        <p:spPr>
          <a:xfrm>
            <a:off x="874713" y="2286000"/>
            <a:ext cx="3562350" cy="1588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1" name="Google Shape;51;p30"/>
          <p:cNvCxnSpPr/>
          <p:nvPr/>
        </p:nvCxnSpPr>
        <p:spPr>
          <a:xfrm>
            <a:off x="4816475" y="2286000"/>
            <a:ext cx="3565525" cy="1588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2" name="Google Shape;52;p30"/>
          <p:cNvSpPr txBox="1"/>
          <p:nvPr>
            <p:ph type="title"/>
          </p:nvPr>
        </p:nvSpPr>
        <p:spPr>
          <a:xfrm>
            <a:off x="779463" y="381000"/>
            <a:ext cx="7583487" cy="104438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30"/>
          <p:cNvSpPr txBox="1"/>
          <p:nvPr>
            <p:ph idx="1" type="body"/>
          </p:nvPr>
        </p:nvSpPr>
        <p:spPr>
          <a:xfrm>
            <a:off x="779463" y="1438835"/>
            <a:ext cx="3657600" cy="78982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800"/>
              <a:buNone/>
              <a:defRPr b="0" sz="2800"/>
            </a:lvl1pPr>
            <a:lvl2pPr indent="-2286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4" name="Google Shape;54;p30"/>
          <p:cNvSpPr txBox="1"/>
          <p:nvPr>
            <p:ph idx="2" type="body"/>
          </p:nvPr>
        </p:nvSpPr>
        <p:spPr>
          <a:xfrm>
            <a:off x="779463" y="2362199"/>
            <a:ext cx="3657600" cy="3686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56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302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55" name="Google Shape;55;p30"/>
          <p:cNvSpPr txBox="1"/>
          <p:nvPr>
            <p:ph idx="3" type="body"/>
          </p:nvPr>
        </p:nvSpPr>
        <p:spPr>
          <a:xfrm>
            <a:off x="4705350" y="1438835"/>
            <a:ext cx="3657600" cy="78982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800"/>
              <a:buNone/>
              <a:defRPr b="0" sz="2800"/>
            </a:lvl1pPr>
            <a:lvl2pPr indent="-2286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6" name="Google Shape;56;p30"/>
          <p:cNvSpPr txBox="1"/>
          <p:nvPr>
            <p:ph idx="4" type="body"/>
          </p:nvPr>
        </p:nvSpPr>
        <p:spPr>
          <a:xfrm>
            <a:off x="4705350" y="2362199"/>
            <a:ext cx="3657600" cy="3686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56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302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57" name="Google Shape;57;p30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30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30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 Content, Top and Bottom">
  <p:cSld name="2 Content, Top and Bottom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61" name="Google Shape;61;p3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31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31"/>
          <p:cNvSpPr txBox="1"/>
          <p:nvPr>
            <p:ph idx="1" type="body"/>
          </p:nvPr>
        </p:nvSpPr>
        <p:spPr>
          <a:xfrm>
            <a:off x="779462" y="1828801"/>
            <a:ext cx="7585076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56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64" name="Google Shape;64;p31"/>
          <p:cNvSpPr txBox="1"/>
          <p:nvPr>
            <p:ph idx="2" type="body"/>
          </p:nvPr>
        </p:nvSpPr>
        <p:spPr>
          <a:xfrm>
            <a:off x="779462" y="3991816"/>
            <a:ext cx="7585076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56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65" name="Google Shape;65;p31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31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31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 Content">
  <p:cSld name="3 Conten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69" name="Google Shape;69;p3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32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32"/>
          <p:cNvSpPr txBox="1"/>
          <p:nvPr>
            <p:ph idx="1" type="body"/>
          </p:nvPr>
        </p:nvSpPr>
        <p:spPr>
          <a:xfrm>
            <a:off x="4710953" y="1828801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56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72" name="Google Shape;72;p32"/>
          <p:cNvSpPr txBox="1"/>
          <p:nvPr>
            <p:ph idx="2" type="body"/>
          </p:nvPr>
        </p:nvSpPr>
        <p:spPr>
          <a:xfrm>
            <a:off x="4710953" y="3991816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56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73" name="Google Shape;73;p32"/>
          <p:cNvSpPr txBox="1"/>
          <p:nvPr>
            <p:ph idx="3" type="body"/>
          </p:nvPr>
        </p:nvSpPr>
        <p:spPr>
          <a:xfrm>
            <a:off x="779462" y="1828800"/>
            <a:ext cx="3657600" cy="42195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56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74" name="Google Shape;74;p32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32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32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4 Content">
  <p:cSld name="4 Content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78" name="Google Shape;78;p3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33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33"/>
          <p:cNvSpPr txBox="1"/>
          <p:nvPr>
            <p:ph idx="1" type="body"/>
          </p:nvPr>
        </p:nvSpPr>
        <p:spPr>
          <a:xfrm>
            <a:off x="779463" y="1828801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56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81" name="Google Shape;81;p33"/>
          <p:cNvSpPr txBox="1"/>
          <p:nvPr>
            <p:ph idx="2" type="body"/>
          </p:nvPr>
        </p:nvSpPr>
        <p:spPr>
          <a:xfrm>
            <a:off x="779463" y="3991816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56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82" name="Google Shape;82;p33"/>
          <p:cNvSpPr txBox="1"/>
          <p:nvPr>
            <p:ph idx="3" type="body"/>
          </p:nvPr>
        </p:nvSpPr>
        <p:spPr>
          <a:xfrm>
            <a:off x="4710953" y="1828801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56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83" name="Google Shape;83;p33"/>
          <p:cNvSpPr txBox="1"/>
          <p:nvPr>
            <p:ph idx="4" type="body"/>
          </p:nvPr>
        </p:nvSpPr>
        <p:spPr>
          <a:xfrm>
            <a:off x="4710953" y="3991816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56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84" name="Google Shape;84;p33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33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33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88" name="Google Shape;88;p3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34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" name="Google Shape;90;p34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34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34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18" Type="http://schemas.openxmlformats.org/officeDocument/2006/relationships/theme" Target="../theme/theme1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5"/>
          <p:cNvSpPr/>
          <p:nvPr/>
        </p:nvSpPr>
        <p:spPr>
          <a:xfrm>
            <a:off x="190500" y="190500"/>
            <a:ext cx="8764588" cy="6478588"/>
          </a:xfrm>
          <a:prstGeom prst="round2DiagRect">
            <a:avLst>
              <a:gd fmla="val 9416" name="adj1"/>
              <a:gd fmla="val 0" name="adj2"/>
            </a:avLst>
          </a:prstGeom>
          <a:gradFill>
            <a:gsLst>
              <a:gs pos="0">
                <a:srgbClr val="B27A00"/>
              </a:gs>
              <a:gs pos="13000">
                <a:srgbClr val="B27A00"/>
              </a:gs>
              <a:gs pos="100000">
                <a:schemeClr val="lt1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;p25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2" name="Google Shape;12;p25"/>
          <p:cNvSpPr txBox="1"/>
          <p:nvPr>
            <p:ph idx="1" type="body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68300" lvl="0" marL="4572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Font typeface="Noto Sans Symbols"/>
              <a:buChar char="⚫"/>
              <a:defRPr b="0" i="0" sz="22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Char char="⚫"/>
              <a:defRPr b="0" i="0" sz="20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⚫"/>
              <a:defRPr b="0" i="0" sz="1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342900" lvl="3" marL="18288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⚫"/>
              <a:defRPr b="0" i="0" sz="1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342900" lvl="4" marL="22860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⚫"/>
              <a:defRPr b="0" i="0" sz="1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3" name="Google Shape;13;p25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25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" name="Google Shape;15;p25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FIULogo_H_CMYK_fx.png" id="16" name="Google Shape;16;p25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6103938" y="5959475"/>
            <a:ext cx="2430462" cy="693738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2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1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4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6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5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hyperlink" Target="mailto:agonz1105@fiu.edu" TargetMode="External"/><Relationship Id="rId4" Type="http://schemas.openxmlformats.org/officeDocument/2006/relationships/hyperlink" Target="mailto:ygarc053@fiu.edu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"/>
          <p:cNvSpPr txBox="1"/>
          <p:nvPr>
            <p:ph type="ctrTitle"/>
          </p:nvPr>
        </p:nvSpPr>
        <p:spPr>
          <a:xfrm>
            <a:off x="228600" y="2667000"/>
            <a:ext cx="8686800" cy="2438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BOLO v13.0</a:t>
            </a:r>
            <a:br>
              <a:rPr lang="en-US"/>
            </a:br>
            <a:r>
              <a:rPr lang="en-US" sz="2800"/>
              <a:t>Team Member(s): Adisleydi Gonzalez</a:t>
            </a:r>
            <a:br>
              <a:rPr lang="en-US" sz="2800"/>
            </a:br>
            <a:r>
              <a:rPr lang="en-US" sz="2800"/>
              <a:t>                         Mayrelis Morejon</a:t>
            </a:r>
            <a:br>
              <a:rPr lang="en-US" sz="2800"/>
            </a:br>
            <a:r>
              <a:rPr lang="en-US" sz="2800"/>
              <a:t>Product Owner(s): Jason Cohen, Frank Alvarado</a:t>
            </a:r>
            <a:br>
              <a:rPr lang="en-US" sz="2800"/>
            </a:br>
            <a:r>
              <a:rPr lang="en-US" sz="2800"/>
              <a:t>Professor: Masoud Sadjadi</a:t>
            </a:r>
            <a:br>
              <a:rPr lang="en-US" sz="2800"/>
            </a:br>
            <a:br>
              <a:rPr lang="en-US"/>
            </a:br>
            <a:r>
              <a:rPr lang="en-US" sz="1800"/>
              <a:t>School of Computing and Information Sciences</a:t>
            </a:r>
            <a:br>
              <a:rPr lang="en-US" sz="1800"/>
            </a:br>
            <a:r>
              <a:rPr lang="en-US" sz="1800"/>
              <a:t>Florida International University</a:t>
            </a:r>
            <a:endParaRPr/>
          </a:p>
        </p:txBody>
      </p:sp>
      <p:sp>
        <p:nvSpPr>
          <p:cNvPr id="150" name="Google Shape;150;p1"/>
          <p:cNvSpPr txBox="1"/>
          <p:nvPr>
            <p:ph idx="1" type="subTitle"/>
          </p:nvPr>
        </p:nvSpPr>
        <p:spPr>
          <a:xfrm>
            <a:off x="228600" y="5643562"/>
            <a:ext cx="8686800" cy="1219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n-US"/>
              <a:t>December 06, 2019</a:t>
            </a:r>
            <a:endParaRPr/>
          </a:p>
        </p:txBody>
      </p:sp>
      <p:sp>
        <p:nvSpPr>
          <p:cNvPr id="151" name="Google Shape;151;p1"/>
          <p:cNvSpPr txBox="1"/>
          <p:nvPr/>
        </p:nvSpPr>
        <p:spPr>
          <a:xfrm>
            <a:off x="228600" y="228600"/>
            <a:ext cx="8686800" cy="1219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VIP/Senior Project Final Presentation</a:t>
            </a:r>
            <a:br>
              <a:rPr b="0" i="0" lang="en-US" sz="44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b="0" i="0" lang="en-US" sz="2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Fall 2019</a:t>
            </a:r>
            <a:endParaRPr b="0" i="0" sz="4400" u="none" cap="none" strike="noStrike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13"/>
          <p:cNvSpPr txBox="1"/>
          <p:nvPr>
            <p:ph type="title"/>
          </p:nvPr>
        </p:nvSpPr>
        <p:spPr>
          <a:xfrm>
            <a:off x="5484225" y="2393620"/>
            <a:ext cx="3306600" cy="1942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000"/>
              <a:t>BOLO-104: </a:t>
            </a:r>
            <a:endParaRPr sz="3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3000"/>
              <a:t> Modify design for the PDFs that are generated </a:t>
            </a:r>
            <a:endParaRPr/>
          </a:p>
        </p:txBody>
      </p:sp>
      <p:sp>
        <p:nvSpPr>
          <p:cNvPr id="214" name="Google Shape;214;p13"/>
          <p:cNvSpPr txBox="1"/>
          <p:nvPr/>
        </p:nvSpPr>
        <p:spPr>
          <a:xfrm>
            <a:off x="321949" y="466724"/>
            <a:ext cx="4620675" cy="98277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Use Case Diagram</a:t>
            </a:r>
            <a:endParaRPr/>
          </a:p>
        </p:txBody>
      </p:sp>
      <p:pic>
        <p:nvPicPr>
          <p:cNvPr id="215" name="Google Shape;215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6675" y="2131025"/>
            <a:ext cx="4752872" cy="34518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14"/>
          <p:cNvSpPr txBox="1"/>
          <p:nvPr>
            <p:ph type="title"/>
          </p:nvPr>
        </p:nvSpPr>
        <p:spPr>
          <a:xfrm>
            <a:off x="603925" y="1866538"/>
            <a:ext cx="7689000" cy="892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000"/>
              <a:t>BOLO-104: Modify design for the PDFs that are generated </a:t>
            </a:r>
            <a:endParaRPr sz="3000"/>
          </a:p>
        </p:txBody>
      </p:sp>
      <p:sp>
        <p:nvSpPr>
          <p:cNvPr id="222" name="Google Shape;222;p14"/>
          <p:cNvSpPr txBox="1"/>
          <p:nvPr/>
        </p:nvSpPr>
        <p:spPr>
          <a:xfrm>
            <a:off x="275624" y="451274"/>
            <a:ext cx="4620600" cy="982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Sequence Diagram</a:t>
            </a:r>
            <a:endParaRPr/>
          </a:p>
        </p:txBody>
      </p:sp>
      <p:pic>
        <p:nvPicPr>
          <p:cNvPr id="223" name="Google Shape;22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3675" y="2839600"/>
            <a:ext cx="7776650" cy="3166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15"/>
          <p:cNvSpPr txBox="1"/>
          <p:nvPr>
            <p:ph type="title"/>
          </p:nvPr>
        </p:nvSpPr>
        <p:spPr>
          <a:xfrm>
            <a:off x="445488" y="466724"/>
            <a:ext cx="4738811" cy="129251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Class Diagram</a:t>
            </a:r>
            <a:br>
              <a:rPr lang="en-US"/>
            </a:br>
            <a:endParaRPr/>
          </a:p>
        </p:txBody>
      </p:sp>
      <p:sp>
        <p:nvSpPr>
          <p:cNvPr id="230" name="Google Shape;230;p15"/>
          <p:cNvSpPr txBox="1"/>
          <p:nvPr/>
        </p:nvSpPr>
        <p:spPr>
          <a:xfrm>
            <a:off x="321949" y="466724"/>
            <a:ext cx="4620675" cy="98277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3800" u="none" cap="none" strike="noStrike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231" name="Google Shape;23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05125" y="1321280"/>
            <a:ext cx="5353050" cy="4524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16"/>
          <p:cNvSpPr txBox="1"/>
          <p:nvPr>
            <p:ph type="title"/>
          </p:nvPr>
        </p:nvSpPr>
        <p:spPr>
          <a:xfrm>
            <a:off x="780300" y="438625"/>
            <a:ext cx="7583400" cy="1172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System Design: 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Architecture &amp; Deployment</a:t>
            </a:r>
            <a:endParaRPr/>
          </a:p>
        </p:txBody>
      </p:sp>
      <p:pic>
        <p:nvPicPr>
          <p:cNvPr id="238" name="Google Shape;238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05575" y="1789200"/>
            <a:ext cx="3015300" cy="4355425"/>
          </a:xfrm>
          <a:prstGeom prst="rect">
            <a:avLst/>
          </a:prstGeom>
          <a:noFill/>
          <a:ln cap="flat" cmpd="sng" w="762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17"/>
          <p:cNvSpPr txBox="1"/>
          <p:nvPr>
            <p:ph type="title"/>
          </p:nvPr>
        </p:nvSpPr>
        <p:spPr>
          <a:xfrm>
            <a:off x="779475" y="381000"/>
            <a:ext cx="7583400" cy="1249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System Design: 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Design Patterns</a:t>
            </a:r>
            <a:endParaRPr/>
          </a:p>
        </p:txBody>
      </p:sp>
      <p:pic>
        <p:nvPicPr>
          <p:cNvPr id="245" name="Google Shape;245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9475" y="1880025"/>
            <a:ext cx="7583475" cy="3342085"/>
          </a:xfrm>
          <a:prstGeom prst="rect">
            <a:avLst/>
          </a:prstGeom>
          <a:noFill/>
          <a:ln cap="flat" cmpd="sng" w="762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8"/>
          <p:cNvSpPr txBox="1"/>
          <p:nvPr>
            <p:ph type="title"/>
          </p:nvPr>
        </p:nvSpPr>
        <p:spPr>
          <a:xfrm>
            <a:off x="4776950" y="2407200"/>
            <a:ext cx="3476400" cy="1533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Minimal Class Diagram</a:t>
            </a:r>
            <a:endParaRPr/>
          </a:p>
        </p:txBody>
      </p:sp>
      <p:pic>
        <p:nvPicPr>
          <p:cNvPr id="252" name="Google Shape;252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3025" y="366025"/>
            <a:ext cx="3220724" cy="6167598"/>
          </a:xfrm>
          <a:prstGeom prst="rect">
            <a:avLst/>
          </a:prstGeom>
          <a:noFill/>
          <a:ln cap="flat" cmpd="sng" w="762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19"/>
          <p:cNvSpPr txBox="1"/>
          <p:nvPr>
            <p:ph type="title"/>
          </p:nvPr>
        </p:nvSpPr>
        <p:spPr>
          <a:xfrm>
            <a:off x="779463" y="381000"/>
            <a:ext cx="813593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Main algorithm </a:t>
            </a:r>
            <a:endParaRPr/>
          </a:p>
        </p:txBody>
      </p:sp>
      <p:sp>
        <p:nvSpPr>
          <p:cNvPr id="259" name="Google Shape;259;p19"/>
          <p:cNvSpPr txBox="1"/>
          <p:nvPr>
            <p:ph idx="1" type="body"/>
          </p:nvPr>
        </p:nvSpPr>
        <p:spPr>
          <a:xfrm>
            <a:off x="780250" y="1708075"/>
            <a:ext cx="7583400" cy="42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/>
              <a:t>Get Current User Tier</a:t>
            </a:r>
            <a:endParaRPr sz="18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8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/>
              <a:t>HTTP Request with path ‘/currentUserTier’ and ‘GET’ request method</a:t>
            </a:r>
            <a:endParaRPr sz="1800"/>
          </a:p>
          <a:p>
            <a:pPr indent="0" lvl="0" marL="571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/>
              <a:t>	passes the Principal object, since system is stateless</a:t>
            </a:r>
            <a:endParaRPr sz="1800"/>
          </a:p>
          <a:p>
            <a:pPr indent="0" lvl="0" marL="571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800"/>
          </a:p>
          <a:p>
            <a:pPr indent="0" lvl="0" marL="571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/>
              <a:t>	Calls the user repository to query the database for a user with the same username as the Principal object</a:t>
            </a:r>
            <a:endParaRPr sz="18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/>
              <a:t>	 </a:t>
            </a:r>
            <a:endParaRPr sz="18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/>
              <a:t>	Result of query is a BoloUser object boloUser</a:t>
            </a:r>
            <a:endParaRPr sz="18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/>
              <a:t>	</a:t>
            </a:r>
            <a:endParaRPr sz="18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/>
              <a:t>	Get the tier name of boloUser</a:t>
            </a:r>
            <a:endParaRPr sz="18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8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/>
              <a:t>	Gets the Tier enum ordinal from the tier name</a:t>
            </a:r>
            <a:endParaRPr sz="18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8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/>
              <a:t>	All associated permissions with the tier are given to boloUser</a:t>
            </a:r>
            <a:endParaRPr sz="18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20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Test Suites and Test Cases</a:t>
            </a:r>
            <a:endParaRPr/>
          </a:p>
        </p:txBody>
      </p:sp>
      <p:graphicFrame>
        <p:nvGraphicFramePr>
          <p:cNvPr id="266" name="Google Shape;266;p20"/>
          <p:cNvGraphicFramePr/>
          <p:nvPr/>
        </p:nvGraphicFramePr>
        <p:xfrm>
          <a:off x="951700" y="20154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{80BC2718-EC5A-4031-B4DF-DABBD02FC164}</a:tableStyleId>
              </a:tblPr>
              <a:tblGrid>
                <a:gridCol w="2447675"/>
                <a:gridCol w="4791325"/>
              </a:tblGrid>
              <a:tr h="6028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b="1" lang="en-US" sz="1800" u="none" cap="none" strike="noStrike"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Test Case ID</a:t>
                      </a:r>
                      <a:endParaRPr b="1" sz="1800" u="none" cap="none" strike="noStrike"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-US" sz="1600" u="none" cap="none" strike="noStrike"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BOLO-030 Sunny Day</a:t>
                      </a:r>
                      <a:endParaRPr b="1" sz="1600" u="none" cap="none" strike="noStrike"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028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b="1" lang="en-US" sz="1800" u="none" cap="none" strike="noStrike"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Purpose</a:t>
                      </a:r>
                      <a:endParaRPr b="1" sz="1800" u="none" cap="none" strike="noStrike"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To validate Administrator (Tier 3) permissions.</a:t>
                      </a:r>
                      <a:endParaRPr sz="1600" u="none" cap="none" strike="noStrike"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028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b="1" lang="en-US" sz="1800" u="none" cap="none" strike="noStrike"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Preconditions</a:t>
                      </a:r>
                      <a:endParaRPr b="1" sz="1800" u="none" cap="none" strike="noStrike"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The user must have a valid account and be a Tier 3 user.</a:t>
                      </a:r>
                      <a:endParaRPr sz="1600" u="none" cap="none" strike="noStrike"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028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b="1" lang="en-US" sz="1800" u="none" cap="none" strike="noStrike"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Input</a:t>
                      </a:r>
                      <a:endParaRPr b="1" sz="1800" u="none" cap="none" strike="noStrike"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The user logs in with their valid credentials</a:t>
                      </a:r>
                      <a:endParaRPr sz="1600" u="none" cap="none" strike="noStrike"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028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b="1" lang="en-US" sz="1800" u="none" cap="none" strike="noStrike"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Expected Results</a:t>
                      </a:r>
                      <a:endParaRPr b="1" sz="1800" u="none" cap="none" strike="noStrike"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The user will be taken to the homepage where they can see all BOLOs, manage BOLOs from their agency, and have access to the Admin tab.</a:t>
                      </a:r>
                      <a:endParaRPr sz="1600" u="none" cap="none" strike="noStrike"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21"/>
          <p:cNvSpPr txBox="1"/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Test Suites and Test Cases</a:t>
            </a:r>
            <a:endParaRPr/>
          </a:p>
        </p:txBody>
      </p:sp>
      <p:graphicFrame>
        <p:nvGraphicFramePr>
          <p:cNvPr id="273" name="Google Shape;273;p21"/>
          <p:cNvGraphicFramePr/>
          <p:nvPr/>
        </p:nvGraphicFramePr>
        <p:xfrm>
          <a:off x="951700" y="20154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{80BC2718-EC5A-4031-B4DF-DABBD02FC164}</a:tableStyleId>
              </a:tblPr>
              <a:tblGrid>
                <a:gridCol w="2447675"/>
                <a:gridCol w="4791325"/>
              </a:tblGrid>
              <a:tr h="6028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b="1" lang="en-US" sz="1800" u="none" cap="none" strike="noStrike"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Test Case ID</a:t>
                      </a:r>
                      <a:endParaRPr b="1" sz="1800" u="none" cap="none" strike="noStrike"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-US" sz="1600" u="none" cap="none" strike="noStrike">
                          <a:solidFill>
                            <a:schemeClr val="dk1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BOLO-030 Rainy Day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028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b="1" lang="en-US" sz="1800" u="none" cap="none" strike="noStrike"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Purpose</a:t>
                      </a:r>
                      <a:endParaRPr b="1" sz="1800" u="none" cap="none" strike="noStrike"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600" u="none" cap="none" strike="noStrike">
                          <a:solidFill>
                            <a:schemeClr val="dk1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To validate Administrator (Tier 3) permissions.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028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b="1" lang="en-US" sz="1800" u="none" cap="none" strike="noStrike"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Preconditions</a:t>
                      </a:r>
                      <a:endParaRPr b="1" sz="1800" u="none" cap="none" strike="noStrike"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>
                          <a:solidFill>
                            <a:schemeClr val="dk1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The user must have a valid account and be a Tier 3 user.</a:t>
                      </a:r>
                      <a:endParaRPr sz="1600" u="none" cap="none" strike="noStrike">
                        <a:solidFill>
                          <a:schemeClr val="dk1"/>
                        </a:solidFill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600" u="none" cap="none" strike="noStrike">
                          <a:solidFill>
                            <a:schemeClr val="dk1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The database server is not running.</a:t>
                      </a:r>
                      <a:endParaRPr sz="1600" u="none" cap="none" strike="noStrike">
                        <a:solidFill>
                          <a:schemeClr val="dk1"/>
                        </a:solidFill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028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b="1" lang="en-US" sz="1800" u="none" cap="none" strike="noStrike"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Input</a:t>
                      </a:r>
                      <a:endParaRPr b="1" sz="1800" u="none" cap="none" strike="noStrike"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600" u="none" cap="none" strike="noStrike">
                          <a:solidFill>
                            <a:schemeClr val="dk1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The user logs in with their valid credentials</a:t>
                      </a:r>
                      <a:endParaRPr sz="1600" u="none" cap="none" strike="noStrike">
                        <a:solidFill>
                          <a:schemeClr val="dk1"/>
                        </a:solidFill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028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b="1" lang="en-US" sz="1800" u="none" cap="none" strike="noStrike"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Expected Results</a:t>
                      </a:r>
                      <a:endParaRPr b="1" sz="1800" u="none" cap="none" strike="noStrike"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600" u="none" cap="none" strike="noStrike">
                          <a:solidFill>
                            <a:schemeClr val="dk1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The user is not able to log in.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22"/>
          <p:cNvSpPr txBox="1"/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Test Suites and Test Cases</a:t>
            </a:r>
            <a:endParaRPr/>
          </a:p>
        </p:txBody>
      </p:sp>
      <p:graphicFrame>
        <p:nvGraphicFramePr>
          <p:cNvPr id="280" name="Google Shape;280;p22"/>
          <p:cNvGraphicFramePr/>
          <p:nvPr/>
        </p:nvGraphicFramePr>
        <p:xfrm>
          <a:off x="951675" y="17081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{80BC2718-EC5A-4031-B4DF-DABBD02FC164}</a:tableStyleId>
              </a:tblPr>
              <a:tblGrid>
                <a:gridCol w="2005850"/>
                <a:gridCol w="5233150"/>
              </a:tblGrid>
              <a:tr h="5197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b="1" lang="en-US" sz="1800" u="none" cap="none" strike="noStrike"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Test Case ID</a:t>
                      </a:r>
                      <a:endParaRPr b="1" sz="1800" u="none" cap="none" strike="noStrike"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-US" sz="1600" u="none" cap="none" strike="noStrike">
                          <a:solidFill>
                            <a:schemeClr val="dk1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BOLO-075 Sunny Day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2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b="1" lang="en-US" sz="1800" u="none" cap="none" strike="noStrike"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Purpose</a:t>
                      </a:r>
                      <a:endParaRPr b="1" sz="1800" u="none" cap="none" strike="noStrike"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>
                          <a:solidFill>
                            <a:schemeClr val="dk1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To validate agency deactivation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3863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b="1" lang="en-US" sz="1800" u="none" cap="none" strike="noStrike"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Preconditions</a:t>
                      </a:r>
                      <a:endParaRPr b="1" sz="1800" u="none" cap="none" strike="noStrike"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>
                          <a:solidFill>
                            <a:schemeClr val="dk1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The user has logged into the system as an admin or root</a:t>
                      </a:r>
                      <a:endParaRPr sz="1600" u="none" cap="none" strike="noStrike">
                        <a:solidFill>
                          <a:schemeClr val="dk1"/>
                        </a:solidFill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>
                          <a:solidFill>
                            <a:schemeClr val="dk1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The user is in Agency Management in Admin tab</a:t>
                      </a:r>
                      <a:endParaRPr sz="1600" u="none" cap="none" strike="noStrike">
                        <a:solidFill>
                          <a:schemeClr val="dk1"/>
                        </a:solidFill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>
                          <a:solidFill>
                            <a:schemeClr val="dk1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The user selects the agency to be deactivated</a:t>
                      </a:r>
                      <a:endParaRPr sz="1600" u="none" cap="none" strike="noStrike">
                        <a:solidFill>
                          <a:schemeClr val="dk1"/>
                        </a:solidFill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>
                          <a:solidFill>
                            <a:schemeClr val="dk1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The user deactivates the agency “New Agency”, which deactivates all users under the agency</a:t>
                      </a:r>
                      <a:endParaRPr sz="1600" u="none" cap="none" strike="noStrike">
                        <a:solidFill>
                          <a:schemeClr val="dk1"/>
                        </a:solidFill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447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b="1" lang="en-US" sz="1800" u="none" cap="none" strike="noStrike"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Input</a:t>
                      </a:r>
                      <a:endParaRPr b="1" sz="1800" u="none" cap="none" strike="noStrike"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>
                          <a:solidFill>
                            <a:schemeClr val="dk1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“Officer Lastname” is under the agency “New Agency”</a:t>
                      </a:r>
                      <a:endParaRPr sz="1600" u="none" cap="none" strike="noStrike">
                        <a:solidFill>
                          <a:schemeClr val="dk1"/>
                        </a:solidFill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>
                          <a:solidFill>
                            <a:schemeClr val="dk1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“Officer Lastname”enters valid credentials to log in</a:t>
                      </a:r>
                      <a:endParaRPr sz="1600" u="none" cap="none" strike="noStrike">
                        <a:solidFill>
                          <a:schemeClr val="dk1"/>
                        </a:solidFill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>
                          <a:solidFill>
                            <a:schemeClr val="dk1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Username: officer</a:t>
                      </a:r>
                      <a:endParaRPr sz="1600" u="none" cap="none" strike="noStrike">
                        <a:solidFill>
                          <a:schemeClr val="dk1"/>
                        </a:solidFill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>
                          <a:solidFill>
                            <a:schemeClr val="dk1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Password: 54321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200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b="1" lang="en-US" sz="1800" u="none" cap="none" strike="noStrike"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Expected Results</a:t>
                      </a:r>
                      <a:endParaRPr b="1" sz="1800" u="none" cap="none" strike="noStrike"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>
                          <a:solidFill>
                            <a:schemeClr val="dk1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“Officer Lastname” is not able to log in.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Problem definition</a:t>
            </a:r>
            <a:endParaRPr/>
          </a:p>
        </p:txBody>
      </p:sp>
      <p:sp>
        <p:nvSpPr>
          <p:cNvPr id="158" name="Google Shape;158;p2"/>
          <p:cNvSpPr txBox="1"/>
          <p:nvPr>
            <p:ph idx="1" type="body"/>
          </p:nvPr>
        </p:nvSpPr>
        <p:spPr>
          <a:xfrm>
            <a:off x="779474" y="1524000"/>
            <a:ext cx="8046473" cy="456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2575" lvl="0" marL="28257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</a:pPr>
            <a:r>
              <a:rPr lang="en-US" sz="2000"/>
              <a:t>Whole Project</a:t>
            </a:r>
            <a:r>
              <a:rPr lang="en-US" sz="1800"/>
              <a:t>:</a:t>
            </a:r>
            <a:endParaRPr/>
          </a:p>
          <a:p>
            <a:pPr indent="-307975" lvl="1" marL="57785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</a:pPr>
            <a:r>
              <a:rPr lang="en-US" sz="1800"/>
              <a:t>Need for an automated system to handle creation and distribution of BOLO fliers.</a:t>
            </a:r>
            <a:endParaRPr sz="1800"/>
          </a:p>
          <a:p>
            <a:pPr indent="-307975" lvl="1" marL="57785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⚫"/>
            </a:pPr>
            <a:r>
              <a:rPr lang="en-US" sz="1800"/>
              <a:t>Automated system will help improve the efficiency of creating and distributing BOLOs.</a:t>
            </a:r>
            <a:endParaRPr sz="1800"/>
          </a:p>
          <a:p>
            <a:pPr indent="-307975" lvl="1" marL="57785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⚫"/>
            </a:pPr>
            <a:r>
              <a:rPr lang="en-US" sz="1800"/>
              <a:t>Features such as: user tiers, agency management, user management, and some BOLO management were already developed, but only available through localhost. </a:t>
            </a:r>
            <a:endParaRPr sz="1800"/>
          </a:p>
          <a:p>
            <a:pPr indent="-282575" lvl="0" marL="282575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</a:pPr>
            <a:r>
              <a:rPr lang="en-US" sz="2000"/>
              <a:t>My Part (Adisleydi):</a:t>
            </a:r>
            <a:endParaRPr sz="2000"/>
          </a:p>
          <a:p>
            <a:pPr indent="-307975" lvl="1" marL="57785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⚫"/>
            </a:pPr>
            <a:r>
              <a:rPr lang="en-US" sz="1800"/>
              <a:t>Implemented missing features:</a:t>
            </a:r>
            <a:endParaRPr sz="1800"/>
          </a:p>
          <a:p>
            <a:pPr indent="-257175" lvl="2" marL="860425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Char char="⚫"/>
            </a:pPr>
            <a:r>
              <a:rPr lang="en-US"/>
              <a:t>Deploy the application to Product Owner’s private Windows Server              </a:t>
            </a:r>
            <a:endParaRPr/>
          </a:p>
          <a:p>
            <a:pPr indent="-257175" lvl="2" marL="860425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Char char="⚫"/>
            </a:pPr>
            <a:r>
              <a:rPr lang="en-US"/>
              <a:t>Enabled HTTPS for Angular &amp; Sprint Boot </a:t>
            </a:r>
            <a:endParaRPr/>
          </a:p>
          <a:p>
            <a:pPr indent="-257175" lvl="2" marL="860425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Char char="⚫"/>
            </a:pPr>
            <a:r>
              <a:rPr lang="en-US"/>
              <a:t>Modified design of the generated BOLO pdf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23"/>
          <p:cNvSpPr txBox="1"/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Test Suites and Test Cases</a:t>
            </a:r>
            <a:endParaRPr/>
          </a:p>
        </p:txBody>
      </p:sp>
      <p:graphicFrame>
        <p:nvGraphicFramePr>
          <p:cNvPr id="287" name="Google Shape;287;p23"/>
          <p:cNvGraphicFramePr/>
          <p:nvPr/>
        </p:nvGraphicFramePr>
        <p:xfrm>
          <a:off x="951675" y="17081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{80BC2718-EC5A-4031-B4DF-DABBD02FC164}</a:tableStyleId>
              </a:tblPr>
              <a:tblGrid>
                <a:gridCol w="2005850"/>
                <a:gridCol w="5233150"/>
              </a:tblGrid>
              <a:tr h="5197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b="1" lang="en-US" sz="1800" u="none" cap="none" strike="noStrike"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Test Case ID</a:t>
                      </a:r>
                      <a:endParaRPr b="1" sz="1800" u="none" cap="none" strike="noStrike"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-US" sz="1600" u="none" cap="none" strike="noStrike">
                          <a:solidFill>
                            <a:schemeClr val="dk1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BOLO-075 Rainy Day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197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b="1" lang="en-US" sz="1800" u="none" cap="none" strike="noStrike"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Purpose</a:t>
                      </a:r>
                      <a:endParaRPr b="1" sz="1800" u="none" cap="none" strike="noStrike"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>
                          <a:solidFill>
                            <a:schemeClr val="dk1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To validate agency deactivation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026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b="1" lang="en-US" sz="1800" u="none" cap="none" strike="noStrike"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Preconditions</a:t>
                      </a:r>
                      <a:endParaRPr b="1" sz="1800" u="none" cap="none" strike="noStrike"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>
                          <a:solidFill>
                            <a:schemeClr val="dk1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The user has logged into the system as an admin or root</a:t>
                      </a:r>
                      <a:endParaRPr sz="1600" u="none" cap="none" strike="noStrike">
                        <a:solidFill>
                          <a:schemeClr val="dk1"/>
                        </a:solidFill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>
                          <a:solidFill>
                            <a:schemeClr val="dk1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The user is in Agency Management in Admin tab</a:t>
                      </a:r>
                      <a:endParaRPr sz="1600" u="none" cap="none" strike="noStrike">
                        <a:solidFill>
                          <a:schemeClr val="dk1"/>
                        </a:solidFill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>
                          <a:solidFill>
                            <a:schemeClr val="dk1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The user selects the agency to be deactivated</a:t>
                      </a:r>
                      <a:endParaRPr sz="1600" u="none" cap="none" strike="noStrike">
                        <a:solidFill>
                          <a:schemeClr val="dk1"/>
                        </a:solidFill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8105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b="1" lang="en-US" sz="1800" u="none" cap="none" strike="noStrike"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Input</a:t>
                      </a:r>
                      <a:endParaRPr b="1" sz="1800" u="none" cap="none" strike="noStrike"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>
                          <a:solidFill>
                            <a:schemeClr val="dk1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The user deactivates their own agency, which deactivates all users under the agency</a:t>
                      </a:r>
                      <a:endParaRPr sz="1600" u="none" cap="none" strike="noStrike">
                        <a:solidFill>
                          <a:schemeClr val="dk1"/>
                        </a:solidFill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t/>
                      </a:r>
                      <a:endParaRPr sz="1600" u="none" cap="none" strike="noStrike">
                        <a:solidFill>
                          <a:schemeClr val="dk1"/>
                        </a:solidFill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173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b="1" lang="en-US" sz="1800" u="none" cap="none" strike="noStrike"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Expected Results</a:t>
                      </a:r>
                      <a:endParaRPr b="1" sz="1800" u="none" cap="none" strike="noStrike"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T="91425" marB="91425" marR="91425" marL="91425">
                    <a:lnL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>
                          <a:solidFill>
                            <a:schemeClr val="dk1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The user is immediately logged out.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24"/>
          <p:cNvSpPr txBox="1"/>
          <p:nvPr>
            <p:ph type="title"/>
          </p:nvPr>
        </p:nvSpPr>
        <p:spPr>
          <a:xfrm>
            <a:off x="780250" y="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Summary</a:t>
            </a:r>
            <a:endParaRPr/>
          </a:p>
        </p:txBody>
      </p:sp>
      <p:sp>
        <p:nvSpPr>
          <p:cNvPr id="294" name="Google Shape;294;p24"/>
          <p:cNvSpPr txBox="1"/>
          <p:nvPr>
            <p:ph idx="1" type="body"/>
          </p:nvPr>
        </p:nvSpPr>
        <p:spPr>
          <a:xfrm>
            <a:off x="780212" y="858375"/>
            <a:ext cx="7583400" cy="42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69875" lvl="0" marL="28257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</a:pPr>
            <a:r>
              <a:rPr lang="en-US"/>
              <a:t>The application is now available to police officers through samjr.org</a:t>
            </a:r>
            <a:endParaRPr/>
          </a:p>
          <a:p>
            <a:pPr indent="-269875" lvl="0" marL="28257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</a:pPr>
            <a:r>
              <a:rPr lang="en-US"/>
              <a:t>Communications through the application are secured with HTTPS</a:t>
            </a:r>
            <a:endParaRPr/>
          </a:p>
          <a:p>
            <a:pPr indent="-269875" lvl="0" marL="28257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⚫"/>
            </a:pPr>
            <a:r>
              <a:rPr lang="en-US"/>
              <a:t>A generated BOLO pdf now has the look desired by the Product Owners</a:t>
            </a:r>
            <a:endParaRPr/>
          </a:p>
          <a:p>
            <a:pPr indent="-257175" lvl="0" marL="28257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⚫"/>
            </a:pPr>
            <a:r>
              <a:rPr lang="en-US"/>
              <a:t>An officer who creates a BOLO receives an email notification</a:t>
            </a:r>
            <a:endParaRPr/>
          </a:p>
          <a:p>
            <a:pPr indent="-269875" lvl="0" marL="28257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⚫"/>
            </a:pPr>
            <a:r>
              <a:rPr lang="en-US"/>
              <a:t>Proud to be a part of this project!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  <a:p>
            <a:pPr indent="-269875" lvl="0" marL="282575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</a:pPr>
            <a:r>
              <a:rPr lang="en-US"/>
              <a:t>Contact information: </a:t>
            </a:r>
            <a:endParaRPr/>
          </a:p>
          <a:p>
            <a:pPr indent="0" lvl="0" marL="1270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None/>
            </a:pPr>
            <a:r>
              <a:rPr lang="en-US"/>
              <a:t>	Adisleydi Gonzalez: </a:t>
            </a:r>
            <a:r>
              <a:rPr lang="en-US" u="sng">
                <a:solidFill>
                  <a:srgbClr val="0070C0"/>
                </a:solidFill>
                <a:hlinkClick r:id="rId3"/>
              </a:rPr>
              <a:t>agonz1105@fiu.edu</a:t>
            </a:r>
            <a:endParaRPr/>
          </a:p>
          <a:p>
            <a:pPr indent="444500" lvl="0" marL="1270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None/>
            </a:pPr>
            <a:r>
              <a:rPr lang="en-US"/>
              <a:t>Mayrelis Morejon: </a:t>
            </a:r>
            <a:r>
              <a:rPr lang="en-US" u="sng">
                <a:solidFill>
                  <a:srgbClr val="0070C0"/>
                </a:solidFill>
                <a:hlinkClick r:id="rId4"/>
              </a:rPr>
              <a:t>mmore215@fiu.edu</a:t>
            </a:r>
            <a:r>
              <a:rPr lang="en-US">
                <a:solidFill>
                  <a:srgbClr val="0070C0"/>
                </a:solidFill>
              </a:rPr>
              <a:t> 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800"/>
              <a:buNone/>
            </a:pPr>
            <a:r>
              <a:rPr lang="en-US" sz="3600"/>
              <a:t>Thank you!</a:t>
            </a:r>
            <a:endParaRPr sz="36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3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Problem definition</a:t>
            </a:r>
            <a:endParaRPr/>
          </a:p>
        </p:txBody>
      </p:sp>
      <p:sp>
        <p:nvSpPr>
          <p:cNvPr id="165" name="Google Shape;165;p3"/>
          <p:cNvSpPr txBox="1"/>
          <p:nvPr>
            <p:ph idx="1" type="body"/>
          </p:nvPr>
        </p:nvSpPr>
        <p:spPr>
          <a:xfrm>
            <a:off x="779475" y="1524000"/>
            <a:ext cx="7583400" cy="456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2575" lvl="0" marL="739775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</a:pPr>
            <a:r>
              <a:rPr lang="en-US" sz="2000"/>
              <a:t>Make the BOLOs view pages look the same as the generated PDFs. </a:t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sz="2000"/>
          </a:p>
          <a:p>
            <a:pPr indent="-355600" lvl="0" marL="45720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My Part (Mayrelis):</a:t>
            </a:r>
            <a:endParaRPr sz="2000"/>
          </a:p>
          <a:p>
            <a:pPr indent="-342900" lvl="1" marL="1371600" rtl="0" algn="l">
              <a:spcBef>
                <a:spcPts val="600"/>
              </a:spcBef>
              <a:spcAft>
                <a:spcPts val="0"/>
              </a:spcAft>
              <a:buSzPts val="1800"/>
              <a:buChar char="⚫"/>
            </a:pPr>
            <a:r>
              <a:rPr lang="en-US" sz="1800"/>
              <a:t>Implemented missing features:</a:t>
            </a:r>
            <a:endParaRPr sz="1800"/>
          </a:p>
          <a:p>
            <a:pPr indent="-317500" lvl="2" marL="1828800" rtl="0" algn="l">
              <a:spcBef>
                <a:spcPts val="600"/>
              </a:spcBef>
              <a:spcAft>
                <a:spcPts val="0"/>
              </a:spcAft>
              <a:buSzPts val="1400"/>
              <a:buChar char="⚫"/>
            </a:pPr>
            <a:r>
              <a:rPr lang="en-US"/>
              <a:t>Deploy the application to Product Owner’s private Windows Server              </a:t>
            </a:r>
            <a:endParaRPr/>
          </a:p>
          <a:p>
            <a:pPr indent="-317500" lvl="2" marL="1828800" rtl="0" algn="l">
              <a:spcBef>
                <a:spcPts val="600"/>
              </a:spcBef>
              <a:spcAft>
                <a:spcPts val="0"/>
              </a:spcAft>
              <a:buSzPts val="1400"/>
              <a:buChar char="⚫"/>
            </a:pPr>
            <a:r>
              <a:rPr lang="en-US"/>
              <a:t>Enabled HTTPS for Angular &amp; Sprint Boot </a:t>
            </a:r>
            <a:endParaRPr/>
          </a:p>
          <a:p>
            <a:pPr indent="-317500" lvl="2" marL="1828800" rtl="0" algn="l">
              <a:spcBef>
                <a:spcPts val="600"/>
              </a:spcBef>
              <a:spcAft>
                <a:spcPts val="0"/>
              </a:spcAft>
              <a:buSzPts val="1400"/>
              <a:buChar char="⚫"/>
            </a:pPr>
            <a:r>
              <a:rPr lang="en-US"/>
              <a:t>Modified design of the generated BOLO pdf</a:t>
            </a:r>
            <a:endParaRPr/>
          </a:p>
          <a:p>
            <a:pPr indent="-342900" lvl="2" marL="1828800" rtl="0" algn="l">
              <a:spcBef>
                <a:spcPts val="2000"/>
              </a:spcBef>
              <a:spcAft>
                <a:spcPts val="0"/>
              </a:spcAft>
              <a:buSzPts val="1800"/>
              <a:buChar char="⚫"/>
            </a:pPr>
            <a:r>
              <a:rPr lang="en-US" sz="2000"/>
              <a:t>Make the BOLOs view pages look the same as the generated PDFs 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4"/>
          <p:cNvSpPr txBox="1"/>
          <p:nvPr>
            <p:ph type="title"/>
          </p:nvPr>
        </p:nvSpPr>
        <p:spPr>
          <a:xfrm>
            <a:off x="2849850" y="454513"/>
            <a:ext cx="34443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Project Management</a:t>
            </a:r>
            <a:endParaRPr/>
          </a:p>
        </p:txBody>
      </p:sp>
      <p:pic>
        <p:nvPicPr>
          <p:cNvPr id="172" name="Google Shape;172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62525" y="1582775"/>
            <a:ext cx="7203949" cy="4344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5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User Stories (Adisleydi) </a:t>
            </a:r>
            <a:endParaRPr/>
          </a:p>
        </p:txBody>
      </p:sp>
      <p:sp>
        <p:nvSpPr>
          <p:cNvPr id="179" name="Google Shape;179;p5"/>
          <p:cNvSpPr txBox="1"/>
          <p:nvPr>
            <p:ph idx="1" type="body"/>
          </p:nvPr>
        </p:nvSpPr>
        <p:spPr>
          <a:xfrm>
            <a:off x="779500" y="1425575"/>
            <a:ext cx="7583400" cy="52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57175" lvl="0" marL="282575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</a:pPr>
            <a:r>
              <a:rPr lang="en-US" sz="1800"/>
              <a:t>BOLO-1: Make Website Remotely Accessible </a:t>
            </a:r>
            <a:endParaRPr sz="1800"/>
          </a:p>
          <a:p>
            <a:pPr indent="-257175" lvl="0" marL="282575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800"/>
              <a:buChar char="⚫"/>
            </a:pPr>
            <a:r>
              <a:rPr lang="en-US" sz="1800"/>
              <a:t>BOLO-2: Deploy to Product Owner’s private Windows Server</a:t>
            </a:r>
            <a:endParaRPr sz="1800"/>
          </a:p>
          <a:p>
            <a:pPr indent="-257175" lvl="0" marL="282575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800"/>
              <a:buChar char="⚫"/>
            </a:pPr>
            <a:r>
              <a:rPr lang="en-US" sz="1800"/>
              <a:t>BOLO-3: Enable HTTPS for Angular and Sprint Boot</a:t>
            </a:r>
            <a:endParaRPr sz="1800"/>
          </a:p>
          <a:p>
            <a:pPr indent="-257175" lvl="0" marL="282575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800"/>
              <a:buChar char="⚫"/>
            </a:pPr>
            <a:r>
              <a:rPr lang="en-US" sz="1800"/>
              <a:t>BOLO-4: Secure the application with certificate used by a Certified Authority </a:t>
            </a:r>
            <a:endParaRPr/>
          </a:p>
          <a:p>
            <a:pPr indent="-257175" lvl="0" marL="282575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800"/>
              <a:buChar char="⚫"/>
            </a:pPr>
            <a:r>
              <a:rPr lang="en-US" sz="1800"/>
              <a:t>BOLO-5: Modify the look of the generated BOLOs pdf</a:t>
            </a:r>
            <a:endParaRPr sz="1800"/>
          </a:p>
          <a:p>
            <a:pPr indent="-257175" lvl="0" marL="282575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800"/>
              <a:buChar char="⚫"/>
            </a:pPr>
            <a:r>
              <a:rPr lang="en-US" sz="1800"/>
              <a:t>BOLO-6: </a:t>
            </a:r>
            <a:r>
              <a:rPr lang="en-US" sz="2000"/>
              <a:t>Make the BOLOs view pages look the same as the generated PDFs</a:t>
            </a:r>
            <a:endParaRPr sz="18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6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User Stories (Mayrelis) </a:t>
            </a:r>
            <a:endParaRPr/>
          </a:p>
        </p:txBody>
      </p:sp>
      <p:sp>
        <p:nvSpPr>
          <p:cNvPr id="186" name="Google Shape;186;p6"/>
          <p:cNvSpPr txBox="1"/>
          <p:nvPr>
            <p:ph idx="1" type="body"/>
          </p:nvPr>
        </p:nvSpPr>
        <p:spPr>
          <a:xfrm>
            <a:off x="779500" y="1425575"/>
            <a:ext cx="7583400" cy="52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l">
              <a:spcBef>
                <a:spcPts val="2000"/>
              </a:spcBef>
              <a:spcAft>
                <a:spcPts val="0"/>
              </a:spcAft>
              <a:buSzPts val="1800"/>
              <a:buChar char="⚫"/>
            </a:pPr>
            <a:r>
              <a:rPr lang="en-US" sz="1800"/>
              <a:t>BOLO-1: Make Website Remotely Accessible </a:t>
            </a:r>
            <a:endParaRPr sz="1800"/>
          </a:p>
          <a:p>
            <a:pPr indent="-342900" lvl="0" marL="457200" rtl="0" algn="l">
              <a:spcBef>
                <a:spcPts val="2000"/>
              </a:spcBef>
              <a:spcAft>
                <a:spcPts val="0"/>
              </a:spcAft>
              <a:buSzPts val="1800"/>
              <a:buChar char="⚫"/>
            </a:pPr>
            <a:r>
              <a:rPr lang="en-US" sz="1800"/>
              <a:t>BOLO-2: Deploy to Product Owner’s private Windows Server</a:t>
            </a:r>
            <a:endParaRPr sz="1800"/>
          </a:p>
          <a:p>
            <a:pPr indent="-342900" lvl="0" marL="457200" rtl="0" algn="l">
              <a:spcBef>
                <a:spcPts val="2000"/>
              </a:spcBef>
              <a:spcAft>
                <a:spcPts val="0"/>
              </a:spcAft>
              <a:buSzPts val="1800"/>
              <a:buChar char="⚫"/>
            </a:pPr>
            <a:r>
              <a:rPr lang="en-US" sz="1800"/>
              <a:t>BOLO-3: Enable HTTPS for Angular and Sprint Boot</a:t>
            </a:r>
            <a:endParaRPr sz="1800"/>
          </a:p>
          <a:p>
            <a:pPr indent="-342900" lvl="0" marL="457200" rtl="0" algn="l">
              <a:spcBef>
                <a:spcPts val="2000"/>
              </a:spcBef>
              <a:spcAft>
                <a:spcPts val="0"/>
              </a:spcAft>
              <a:buSzPts val="1800"/>
              <a:buChar char="⚫"/>
            </a:pPr>
            <a:r>
              <a:rPr lang="en-US" sz="1800"/>
              <a:t>BOLO-4: Secure the application with certificate used by a Certified Authority </a:t>
            </a:r>
            <a:endParaRPr/>
          </a:p>
          <a:p>
            <a:pPr indent="-342900" lvl="0" marL="457200" rtl="0" algn="l">
              <a:spcBef>
                <a:spcPts val="2000"/>
              </a:spcBef>
              <a:spcAft>
                <a:spcPts val="0"/>
              </a:spcAft>
              <a:buSzPts val="1800"/>
              <a:buChar char="⚫"/>
            </a:pPr>
            <a:r>
              <a:rPr lang="en-US" sz="1800"/>
              <a:t>BOLO-5: Modify the look of the generated BOLOs pdf</a:t>
            </a:r>
            <a:endParaRPr sz="1800"/>
          </a:p>
          <a:p>
            <a:pPr indent="-342900" lvl="0" marL="457200" rtl="0" algn="l">
              <a:spcBef>
                <a:spcPts val="2000"/>
              </a:spcBef>
              <a:spcAft>
                <a:spcPts val="0"/>
              </a:spcAft>
              <a:buSzPts val="1800"/>
              <a:buChar char="⚫"/>
            </a:pPr>
            <a:r>
              <a:rPr lang="en-US" sz="1800"/>
              <a:t>BOLO-6: </a:t>
            </a:r>
            <a:r>
              <a:rPr lang="en-US" sz="2000"/>
              <a:t>Make the BOLOs view pages look the same as the generated PDFs. </a:t>
            </a:r>
            <a:endParaRPr sz="18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7"/>
          <p:cNvSpPr txBox="1"/>
          <p:nvPr>
            <p:ph type="title"/>
          </p:nvPr>
        </p:nvSpPr>
        <p:spPr>
          <a:xfrm>
            <a:off x="632126" y="1153300"/>
            <a:ext cx="84105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BOLO-23: Make Website Remotely </a:t>
            </a:r>
            <a:r>
              <a:rPr lang="en-US"/>
              <a:t>Accessible</a:t>
            </a:r>
            <a:endParaRPr/>
          </a:p>
        </p:txBody>
      </p:sp>
      <p:sp>
        <p:nvSpPr>
          <p:cNvPr id="193" name="Google Shape;193;p7"/>
          <p:cNvSpPr txBox="1"/>
          <p:nvPr>
            <p:ph idx="1" type="body"/>
          </p:nvPr>
        </p:nvSpPr>
        <p:spPr>
          <a:xfrm>
            <a:off x="780300" y="2197900"/>
            <a:ext cx="7583400" cy="3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57175" lvl="0" marL="282575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800"/>
              <a:buChar char="⚫"/>
            </a:pPr>
            <a:r>
              <a:rPr lang="en-US" sz="1800"/>
              <a:t>Description:</a:t>
            </a:r>
            <a:endParaRPr sz="1800"/>
          </a:p>
          <a:p>
            <a:pPr indent="0" lvl="0" marL="57785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800"/>
              <a:buNone/>
            </a:pPr>
            <a:r>
              <a:rPr lang="en-US" sz="1800"/>
              <a:t>As a user, I would like to access the BOLO web application with a link from everywhere.</a:t>
            </a:r>
            <a:r>
              <a:rPr lang="en-US" sz="1800"/>
              <a:t>.</a:t>
            </a:r>
            <a:endParaRPr sz="1800"/>
          </a:p>
          <a:p>
            <a:pPr indent="-257175" lvl="0" marL="282575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800"/>
              <a:buChar char="⚫"/>
            </a:pPr>
            <a:r>
              <a:rPr lang="en-US" sz="1800"/>
              <a:t>Preconditions: </a:t>
            </a:r>
            <a:endParaRPr sz="1800"/>
          </a:p>
          <a:p>
            <a:pPr indent="-269875" lvl="1" marL="57785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400"/>
              <a:buChar char="⚫"/>
            </a:pPr>
            <a:r>
              <a:rPr lang="en-US" sz="1800"/>
              <a:t>Have a server where to deploy the web application.</a:t>
            </a:r>
            <a:endParaRPr sz="1800"/>
          </a:p>
          <a:p>
            <a:pPr indent="0" lvl="0" marL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8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8"/>
          <p:cNvSpPr txBox="1"/>
          <p:nvPr>
            <p:ph type="title"/>
          </p:nvPr>
        </p:nvSpPr>
        <p:spPr>
          <a:xfrm>
            <a:off x="780300" y="937075"/>
            <a:ext cx="7583400" cy="1669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/>
              <a:t>BOLO-79: Make the BOLO application secure for a domain samjr.org</a:t>
            </a:r>
            <a:endParaRPr/>
          </a:p>
        </p:txBody>
      </p:sp>
      <p:sp>
        <p:nvSpPr>
          <p:cNvPr id="200" name="Google Shape;200;p8"/>
          <p:cNvSpPr txBox="1"/>
          <p:nvPr>
            <p:ph idx="1" type="body"/>
          </p:nvPr>
        </p:nvSpPr>
        <p:spPr>
          <a:xfrm>
            <a:off x="780300" y="2784625"/>
            <a:ext cx="7583400" cy="52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57175" lvl="0" marL="282575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800"/>
              <a:buChar char="⚫"/>
            </a:pPr>
            <a:r>
              <a:rPr lang="en-US" sz="1800"/>
              <a:t>Description:</a:t>
            </a:r>
            <a:endParaRPr sz="1800"/>
          </a:p>
          <a:p>
            <a:pPr indent="0" lvl="0" marL="57785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800"/>
              <a:buNone/>
            </a:pPr>
            <a:r>
              <a:rPr lang="en-US" sz="1800"/>
              <a:t>As a user, I would like to access the BOLO application via https using the domain samjr.org</a:t>
            </a:r>
            <a:endParaRPr sz="1800"/>
          </a:p>
          <a:p>
            <a:pPr indent="-285750" lvl="0" marL="31115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800"/>
              <a:buChar char="⚫"/>
            </a:pPr>
            <a:r>
              <a:rPr lang="en-US" sz="1800"/>
              <a:t>Preconditions: </a:t>
            </a:r>
            <a:endParaRPr sz="1800"/>
          </a:p>
          <a:p>
            <a:pPr indent="-342900" lvl="1" marL="914400" rtl="0" algn="l">
              <a:spcBef>
                <a:spcPts val="2000"/>
              </a:spcBef>
              <a:spcAft>
                <a:spcPts val="0"/>
              </a:spcAft>
              <a:buSzPts val="1800"/>
              <a:buChar char="⚫"/>
            </a:pPr>
            <a:r>
              <a:rPr lang="en-US" sz="1800"/>
              <a:t>Need an SSL certificate to serve an SSL application</a:t>
            </a:r>
            <a:endParaRPr/>
          </a:p>
          <a:p>
            <a:pPr indent="0" lvl="0" marL="91440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180975" lvl="1" marL="57785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sz="1800"/>
          </a:p>
          <a:p>
            <a:pPr indent="0" lvl="0" marL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800"/>
          </a:p>
          <a:p>
            <a:pPr indent="0" lvl="0" marL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8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9"/>
          <p:cNvSpPr txBox="1"/>
          <p:nvPr>
            <p:ph type="title"/>
          </p:nvPr>
        </p:nvSpPr>
        <p:spPr>
          <a:xfrm>
            <a:off x="4868050" y="2370825"/>
            <a:ext cx="3379500" cy="1500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Use Case Diagrams</a:t>
            </a:r>
            <a:endParaRPr/>
          </a:p>
        </p:txBody>
      </p:sp>
      <p:pic>
        <p:nvPicPr>
          <p:cNvPr id="207" name="Google Shape;207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3425" y="381000"/>
            <a:ext cx="3530251" cy="6224699"/>
          </a:xfrm>
          <a:prstGeom prst="rect">
            <a:avLst/>
          </a:prstGeom>
          <a:noFill/>
          <a:ln cap="flat" cmpd="sng" w="762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47625">
              <a:srgbClr val="000000">
                <a:alpha val="49411"/>
              </a:srgb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gold">
  <a:themeElements>
    <a:clrScheme name="Revolution">
      <a:dk1>
        <a:srgbClr val="000000"/>
      </a:dk1>
      <a:lt1>
        <a:srgbClr val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Adis</dc:creator>
</cp:coreProperties>
</file>