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Montserrat"/>
      <p:regular r:id="rId32"/>
      <p:bold r:id="rId33"/>
      <p:italic r:id="rId34"/>
      <p:boldItalic r:id="rId35"/>
    </p:embeddedFont>
    <p:embeddedFont>
      <p:font typeface="Lato"/>
      <p:regular r:id="rId36"/>
      <p:bold r:id="rId37"/>
      <p:italic r:id="rId38"/>
      <p:boldItalic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Montserrat-bold.fntdata"/><Relationship Id="rId10" Type="http://schemas.openxmlformats.org/officeDocument/2006/relationships/slide" Target="slides/slide5.xml"/><Relationship Id="rId32" Type="http://schemas.openxmlformats.org/officeDocument/2006/relationships/font" Target="fonts/Montserrat-regular.fntdata"/><Relationship Id="rId13" Type="http://schemas.openxmlformats.org/officeDocument/2006/relationships/slide" Target="slides/slide8.xml"/><Relationship Id="rId35" Type="http://schemas.openxmlformats.org/officeDocument/2006/relationships/font" Target="fonts/Montserrat-boldItalic.fntdata"/><Relationship Id="rId12" Type="http://schemas.openxmlformats.org/officeDocument/2006/relationships/slide" Target="slides/slide7.xml"/><Relationship Id="rId34" Type="http://schemas.openxmlformats.org/officeDocument/2006/relationships/font" Target="fonts/Montserrat-italic.fntdata"/><Relationship Id="rId15" Type="http://schemas.openxmlformats.org/officeDocument/2006/relationships/slide" Target="slides/slide10.xml"/><Relationship Id="rId37" Type="http://schemas.openxmlformats.org/officeDocument/2006/relationships/font" Target="fonts/Lato-bold.fntdata"/><Relationship Id="rId14" Type="http://schemas.openxmlformats.org/officeDocument/2006/relationships/slide" Target="slides/slide9.xml"/><Relationship Id="rId36" Type="http://schemas.openxmlformats.org/officeDocument/2006/relationships/font" Target="fonts/Lato-regular.fntdata"/><Relationship Id="rId17" Type="http://schemas.openxmlformats.org/officeDocument/2006/relationships/slide" Target="slides/slide12.xml"/><Relationship Id="rId39" Type="http://schemas.openxmlformats.org/officeDocument/2006/relationships/font" Target="fonts/Lato-boldItalic.fntdata"/><Relationship Id="rId16" Type="http://schemas.openxmlformats.org/officeDocument/2006/relationships/slide" Target="slides/slide11.xml"/><Relationship Id="rId38" Type="http://schemas.openxmlformats.org/officeDocument/2006/relationships/font" Target="fonts/Lato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75c5c6b795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75c5c6b795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6bfdc02ed7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6bfdc02ed7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6bfdc02ed7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6bfdc02ed7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6bfdc02ed7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6bfdc02ed7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6bfdc02ed7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6bfdc02ed7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75c5c6b795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75c5c6b795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75ca87024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75ca87024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5ca870247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5ca870247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5ca870247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75ca870247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75ca870247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75ca870247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75c5c6b795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75c5c6b795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75c5c6b795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75c5c6b795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6bfdc02ed7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6bfdc02ed7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75d2a61bc2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75d2a61bc2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75d2a61bc2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75d2a61bc2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75c5c6b795_0_2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75c5c6b795_0_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6c1428a47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6c1428a47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75c5c6b795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75c5c6b795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75c5c6b795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75c5c6b795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75c5c6b795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75c5c6b795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75c5c6b795_0_1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75c5c6b795_0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75c5c6b795_0_2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75c5c6b795_0_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6bfdc02ed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6bfdc02ed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5c5c6b795_0_2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75c5c6b795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6bfdc02ed7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6bfdc02ed7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13.png"/><Relationship Id="rId5" Type="http://schemas.openxmlformats.org/officeDocument/2006/relationships/image" Target="../media/image1.png"/><Relationship Id="rId6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13.png"/><Relationship Id="rId6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Biometric Identification</a:t>
            </a:r>
            <a:endParaRPr/>
          </a:p>
        </p:txBody>
      </p:sp>
      <p:sp>
        <p:nvSpPr>
          <p:cNvPr id="135" name="Google Shape;135;p13"/>
          <p:cNvSpPr txBox="1"/>
          <p:nvPr>
            <p:ph idx="1" type="subTitle"/>
          </p:nvPr>
        </p:nvSpPr>
        <p:spPr>
          <a:xfrm>
            <a:off x="3922875" y="3374600"/>
            <a:ext cx="54855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Students: Andy Garcia and Frederick Husson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Product Owner: Rachelle Tobkes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Professor: Dr. Masoud Sadjadi</a:t>
            </a:r>
            <a:endParaRPr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2"/>
          <p:cNvSpPr txBox="1"/>
          <p:nvPr>
            <p:ph type="title"/>
          </p:nvPr>
        </p:nvSpPr>
        <p:spPr>
          <a:xfrm>
            <a:off x="1666950" y="2114700"/>
            <a:ext cx="58101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MOBILE </a:t>
            </a:r>
            <a:endParaRPr sz="6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APPLICATION</a:t>
            </a:r>
            <a:endParaRPr sz="6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Features</a:t>
            </a:r>
            <a:endParaRPr/>
          </a:p>
        </p:txBody>
      </p:sp>
      <p:sp>
        <p:nvSpPr>
          <p:cNvPr id="191" name="Google Shape;191;p23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Users are able to authenticate </a:t>
            </a:r>
            <a:r>
              <a:rPr lang="en" sz="1800"/>
              <a:t>themselves through the camera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Uses Microsoft Cognitive Services API to handle face recognition , validation, and upload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Registration process in which users create login information, and face profile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Error handling done through Firebase Authentication API</a:t>
            </a:r>
            <a:endParaRPr sz="1800"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800"/>
              <a:t> </a:t>
            </a:r>
            <a:endParaRPr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Mobile Stack</a:t>
            </a:r>
            <a:endParaRPr/>
          </a:p>
        </p:txBody>
      </p:sp>
      <p:pic>
        <p:nvPicPr>
          <p:cNvPr id="197" name="Google Shape;19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701054"/>
            <a:ext cx="1689949" cy="1689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5900" y="1649613"/>
            <a:ext cx="1306100" cy="1792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50450" y="1701038"/>
            <a:ext cx="1792825" cy="179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21725" y="1722738"/>
            <a:ext cx="1749450" cy="174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Registration Process</a:t>
            </a:r>
            <a:endParaRPr/>
          </a:p>
        </p:txBody>
      </p:sp>
      <p:pic>
        <p:nvPicPr>
          <p:cNvPr id="206" name="Google Shape;2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1000" y="1099175"/>
            <a:ext cx="2889423" cy="3841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 Diagram</a:t>
            </a:r>
            <a:endParaRPr/>
          </a:p>
        </p:txBody>
      </p:sp>
      <p:pic>
        <p:nvPicPr>
          <p:cNvPr id="212" name="Google Shape;21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0225" y="1307850"/>
            <a:ext cx="5763548" cy="3530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7"/>
          <p:cNvSpPr txBox="1"/>
          <p:nvPr>
            <p:ph type="title"/>
          </p:nvPr>
        </p:nvSpPr>
        <p:spPr>
          <a:xfrm>
            <a:off x="1799250" y="2114700"/>
            <a:ext cx="55455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DESKTOP</a:t>
            </a:r>
            <a:endParaRPr sz="6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APPLICATION</a:t>
            </a:r>
            <a:endParaRPr sz="6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Features</a:t>
            </a:r>
            <a:endParaRPr/>
          </a:p>
        </p:txBody>
      </p:sp>
      <p:sp>
        <p:nvSpPr>
          <p:cNvPr id="223" name="Google Shape;223;p28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Have the ability to login to your account via email and password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If you don’t have an account have it prompt you to create one through the mobile application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Have a real time communication between the mobile and desktop applications through socket connections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Once user logs in through the mobile side have the camera open to be able to authenticate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Wait for a response from the mobile application when the user has successfully/unsuccessfully authenticated themselves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Desktop Stack</a:t>
            </a:r>
            <a:endParaRPr/>
          </a:p>
        </p:txBody>
      </p:sp>
      <p:pic>
        <p:nvPicPr>
          <p:cNvPr id="229" name="Google Shape;22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773688"/>
            <a:ext cx="1596125" cy="159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4800" y="1844438"/>
            <a:ext cx="1454625" cy="145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94049" y="1773700"/>
            <a:ext cx="1162800" cy="159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71475" y="1773700"/>
            <a:ext cx="1596125" cy="159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Login Process</a:t>
            </a:r>
            <a:endParaRPr/>
          </a:p>
        </p:txBody>
      </p:sp>
      <p:pic>
        <p:nvPicPr>
          <p:cNvPr id="238" name="Google Shape;23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5738" y="1307850"/>
            <a:ext cx="4632525" cy="3562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 Diagram</a:t>
            </a:r>
            <a:endParaRPr/>
          </a:p>
        </p:txBody>
      </p:sp>
      <p:pic>
        <p:nvPicPr>
          <p:cNvPr id="244" name="Google Shape;24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01225" y="1307850"/>
            <a:ext cx="4431444" cy="3530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Preview</a:t>
            </a:r>
            <a:endParaRPr sz="3600"/>
          </a:p>
        </p:txBody>
      </p:sp>
      <p:sp>
        <p:nvSpPr>
          <p:cNvPr id="141" name="Google Shape;141;p1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" sz="2400"/>
              <a:t>Background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" sz="2400"/>
              <a:t>Project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" sz="2400"/>
              <a:t>Architecture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" sz="2400"/>
              <a:t>Mobile Application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" sz="2400"/>
              <a:t>Desktop Application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" sz="2400"/>
              <a:t>Results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❏"/>
            </a:pPr>
            <a:r>
              <a:rPr lang="en" sz="2400"/>
              <a:t>Acknowledgements</a:t>
            </a:r>
            <a:endParaRPr sz="2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2"/>
          <p:cNvSpPr txBox="1"/>
          <p:nvPr>
            <p:ph type="title"/>
          </p:nvPr>
        </p:nvSpPr>
        <p:spPr>
          <a:xfrm>
            <a:off x="1799250" y="2114700"/>
            <a:ext cx="55455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RESULTS</a:t>
            </a:r>
            <a:endParaRPr sz="6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Opens Application &amp; Logins</a:t>
            </a:r>
            <a:endParaRPr/>
          </a:p>
        </p:txBody>
      </p:sp>
      <p:pic>
        <p:nvPicPr>
          <p:cNvPr id="255" name="Google Shape;25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3313" y="1307850"/>
            <a:ext cx="4667278" cy="3530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Mobile Camera Enabled</a:t>
            </a:r>
            <a:endParaRPr/>
          </a:p>
        </p:txBody>
      </p:sp>
      <p:pic>
        <p:nvPicPr>
          <p:cNvPr id="261" name="Google Shape;26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307850"/>
            <a:ext cx="2010842" cy="3530848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34"/>
          <p:cNvSpPr/>
          <p:nvPr/>
        </p:nvSpPr>
        <p:spPr>
          <a:xfrm>
            <a:off x="4143600" y="2571750"/>
            <a:ext cx="1346700" cy="9141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3" name="Google Shape;263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25550" y="1307850"/>
            <a:ext cx="1987425" cy="3530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</a:t>
            </a:r>
            <a:r>
              <a:rPr lang="en"/>
              <a:t>Successfully</a:t>
            </a:r>
            <a:r>
              <a:rPr lang="en"/>
              <a:t> Authenticated</a:t>
            </a:r>
            <a:endParaRPr/>
          </a:p>
        </p:txBody>
      </p:sp>
      <p:pic>
        <p:nvPicPr>
          <p:cNvPr id="269" name="Google Shape;26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6638" y="1307850"/>
            <a:ext cx="4650736" cy="353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6"/>
          <p:cNvSpPr txBox="1"/>
          <p:nvPr>
            <p:ph type="title"/>
          </p:nvPr>
        </p:nvSpPr>
        <p:spPr>
          <a:xfrm>
            <a:off x="716250" y="2114700"/>
            <a:ext cx="77115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ACKNOWLEDGEMENTS</a:t>
            </a:r>
            <a:endParaRPr sz="4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7"/>
          <p:cNvSpPr txBox="1"/>
          <p:nvPr>
            <p:ph idx="1" type="body"/>
          </p:nvPr>
        </p:nvSpPr>
        <p:spPr>
          <a:xfrm>
            <a:off x="1093150" y="1713900"/>
            <a:ext cx="7038900" cy="171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3000"/>
              <a:t>Thanks to Katherine Machin for helping us develop the User Interface for the mobile application!</a:t>
            </a:r>
            <a:endParaRPr sz="3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8"/>
          <p:cNvSpPr txBox="1"/>
          <p:nvPr>
            <p:ph idx="1" type="body"/>
          </p:nvPr>
        </p:nvSpPr>
        <p:spPr>
          <a:xfrm>
            <a:off x="1093150" y="1713900"/>
            <a:ext cx="7038900" cy="171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3000"/>
              <a:t>Huge thanks to Rachelle Tobkes from Citrix for being such a great mentor, and making this project happen!</a:t>
            </a:r>
            <a:endParaRPr sz="3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type="title"/>
          </p:nvPr>
        </p:nvSpPr>
        <p:spPr>
          <a:xfrm>
            <a:off x="1496400" y="2114700"/>
            <a:ext cx="61512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BACKGROUND</a:t>
            </a:r>
            <a:endParaRPr sz="6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Standard Application Security</a:t>
            </a:r>
            <a:endParaRPr/>
          </a:p>
        </p:txBody>
      </p:sp>
      <p:sp>
        <p:nvSpPr>
          <p:cNvPr id="152" name="Google Shape;152;p16"/>
          <p:cNvSpPr txBox="1"/>
          <p:nvPr>
            <p:ph idx="1" type="body"/>
          </p:nvPr>
        </p:nvSpPr>
        <p:spPr>
          <a:xfrm>
            <a:off x="1297500" y="1607200"/>
            <a:ext cx="7038900" cy="209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Most of the applications that are used nowadays require some sort of login that would authenticate a user into a system</a:t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Typically this login system would facilitate the user access to the system if the right username is matched to the right password</a:t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●"/>
            </a:pPr>
            <a:r>
              <a:rPr lang="en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Brute force attacks make this type of systems highly vulnerable</a:t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Two Factor Authentication</a:t>
            </a:r>
            <a:endParaRPr/>
          </a:p>
        </p:txBody>
      </p:sp>
      <p:sp>
        <p:nvSpPr>
          <p:cNvPr id="158" name="Google Shape;158;p17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</a:rPr>
              <a:t>Authentication is the process of validating a user’s identity. Here are the three different types of authentication that currently exists:</a:t>
            </a:r>
            <a:endParaRPr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AutoNum type="arabicPeriod"/>
            </a:pPr>
            <a:r>
              <a:rPr lang="en" sz="1800">
                <a:solidFill>
                  <a:srgbClr val="FFFFFF"/>
                </a:solidFill>
              </a:rPr>
              <a:t>Something they know (password, PIN, etc.)</a:t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AutoNum type="arabicPeriod"/>
            </a:pPr>
            <a:r>
              <a:rPr lang="en" sz="1800">
                <a:solidFill>
                  <a:srgbClr val="FFFFFF"/>
                </a:solidFill>
              </a:rPr>
              <a:t>Something they have (phone, key, etc.)</a:t>
            </a:r>
            <a:endParaRPr sz="1800">
              <a:solidFill>
                <a:srgbClr val="FFFFFF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AutoNum type="arabicPeriod"/>
            </a:pPr>
            <a:r>
              <a:rPr lang="en" sz="1800">
                <a:solidFill>
                  <a:srgbClr val="FFFFFF"/>
                </a:solidFill>
              </a:rPr>
              <a:t>Something the user is  (fingerprint, voice scan, etc.)</a:t>
            </a:r>
            <a:endParaRPr sz="1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/>
              <a:t>While traditional authentication only has the first type, two factor authentication requires you to have the first type, and a second type of authentication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8"/>
          <p:cNvSpPr txBox="1"/>
          <p:nvPr>
            <p:ph type="title"/>
          </p:nvPr>
        </p:nvSpPr>
        <p:spPr>
          <a:xfrm>
            <a:off x="2603850" y="2114700"/>
            <a:ext cx="39363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PROJECT</a:t>
            </a:r>
            <a:endParaRPr sz="6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Purpose</a:t>
            </a:r>
            <a:endParaRPr/>
          </a:p>
        </p:txBody>
      </p:sp>
      <p:sp>
        <p:nvSpPr>
          <p:cNvPr id="169" name="Google Shape;169;p19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To design a two-factor authentication system that would give users access to a given enterprise application through a biometric check. This system would include the following:</a:t>
            </a:r>
            <a:endParaRPr sz="1800"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b="1" lang="en" sz="1800"/>
              <a:t>Desktop </a:t>
            </a:r>
            <a:r>
              <a:rPr lang="en" sz="1800"/>
              <a:t>application in which users are able to login, and be prompted to authenticate themselves through the mobile application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 sz="1800"/>
              <a:t>Mobile </a:t>
            </a:r>
            <a:r>
              <a:rPr lang="en" sz="1800"/>
              <a:t>application in which users can register , and authenticate through a facial </a:t>
            </a:r>
            <a:r>
              <a:rPr lang="en" sz="1800"/>
              <a:t>recognition</a:t>
            </a:r>
            <a:r>
              <a:rPr lang="en" sz="1800"/>
              <a:t> software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 sz="1800"/>
              <a:t>Storage</a:t>
            </a:r>
            <a:r>
              <a:rPr b="1" lang="en" sz="1800"/>
              <a:t> </a:t>
            </a:r>
            <a:r>
              <a:rPr lang="en" sz="1800"/>
              <a:t>of essential identification fields of the user in a remote database</a:t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0"/>
          <p:cNvSpPr txBox="1"/>
          <p:nvPr>
            <p:ph type="title"/>
          </p:nvPr>
        </p:nvSpPr>
        <p:spPr>
          <a:xfrm>
            <a:off x="1441200" y="2114700"/>
            <a:ext cx="62616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ARCHITECTURE</a:t>
            </a:r>
            <a:endParaRPr sz="6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Design</a:t>
            </a:r>
            <a:endParaRPr/>
          </a:p>
        </p:txBody>
      </p:sp>
      <p:pic>
        <p:nvPicPr>
          <p:cNvPr id="180" name="Google Shape;18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9063" y="1382750"/>
            <a:ext cx="4095786" cy="353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