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g4f77d80200_6_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4f77d80200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75d0f6f526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75d0f6f526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75d0f6f526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75d0f6f526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75d0f6f526_3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75d0f6f526_3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g75d0f6f526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75d0f6f526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75d0f6f526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75d0f6f526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75d0f6f526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75d0f6f526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75d0f6f526_3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75d0f6f526_3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Google Shape;61;g75d0f6f52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75d0f6f52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g75d0f6f526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75d0f6f526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 name="Shape 76"/>
        <p:cNvGrpSpPr/>
        <p:nvPr/>
      </p:nvGrpSpPr>
      <p:grpSpPr>
        <a:xfrm>
          <a:off x="0" y="0"/>
          <a:ext cx="0" cy="0"/>
          <a:chOff x="0" y="0"/>
          <a:chExt cx="0" cy="0"/>
        </a:xfrm>
      </p:grpSpPr>
      <p:sp>
        <p:nvSpPr>
          <p:cNvPr id="77" name="Google Shape;77;g75d0f6f52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75d0f6f52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75d0f6f526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75d0f6f526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Google Shape;92;g75d0f6f526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75d0f6f526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75d0f6f526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75d0f6f526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75d0f6f526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75d0f6f526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75d0f6f526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75d0f6f526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4.png"/><Relationship Id="rId4" Type="http://schemas.openxmlformats.org/officeDocument/2006/relationships/image" Target="../media/image18.png"/><Relationship Id="rId5" Type="http://schemas.openxmlformats.org/officeDocument/2006/relationships/image" Target="../media/image20.png"/><Relationship Id="rId6"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21.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Google Shape;54;p13"/>
          <p:cNvSpPr/>
          <p:nvPr/>
        </p:nvSpPr>
        <p:spPr>
          <a:xfrm>
            <a:off x="8025" y="1019075"/>
            <a:ext cx="9144000" cy="17493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3"/>
          <p:cNvSpPr txBox="1"/>
          <p:nvPr>
            <p:ph type="ctrTitle"/>
          </p:nvPr>
        </p:nvSpPr>
        <p:spPr>
          <a:xfrm>
            <a:off x="319725" y="1421225"/>
            <a:ext cx="8520600" cy="969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FFFFFF"/>
                </a:solidFill>
              </a:rPr>
              <a:t>EnvoScholar v3.0</a:t>
            </a:r>
            <a:endParaRPr>
              <a:solidFill>
                <a:srgbClr val="FFFFFF"/>
              </a:solidFill>
            </a:endParaRPr>
          </a:p>
        </p:txBody>
      </p:sp>
      <p:sp>
        <p:nvSpPr>
          <p:cNvPr id="56" name="Google Shape;56;p13"/>
          <p:cNvSpPr/>
          <p:nvPr/>
        </p:nvSpPr>
        <p:spPr>
          <a:xfrm>
            <a:off x="906725" y="2692075"/>
            <a:ext cx="7631100" cy="10431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3"/>
          <p:cNvSpPr txBox="1"/>
          <p:nvPr>
            <p:ph idx="1" type="subTitle"/>
          </p:nvPr>
        </p:nvSpPr>
        <p:spPr>
          <a:xfrm>
            <a:off x="906725" y="2665625"/>
            <a:ext cx="7631100" cy="79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FFFFFF"/>
                </a:solidFill>
              </a:rPr>
              <a:t>Team Members: </a:t>
            </a:r>
            <a:endParaRPr b="1">
              <a:solidFill>
                <a:srgbClr val="FFFFFF"/>
              </a:solidFill>
            </a:endParaRPr>
          </a:p>
          <a:p>
            <a:pPr indent="0" lvl="0" marL="0" rtl="0" algn="l">
              <a:spcBef>
                <a:spcPts val="0"/>
              </a:spcBef>
              <a:spcAft>
                <a:spcPts val="0"/>
              </a:spcAft>
              <a:buNone/>
            </a:pPr>
            <a:r>
              <a:rPr lang="en">
                <a:solidFill>
                  <a:srgbClr val="FFFFFF"/>
                </a:solidFill>
              </a:rPr>
              <a:t>Dairon Hernandez, Jorge Euceda </a:t>
            </a:r>
            <a:endParaRPr>
              <a:solidFill>
                <a:srgbClr val="FFFFFF"/>
              </a:solidFill>
            </a:endParaRPr>
          </a:p>
        </p:txBody>
      </p:sp>
      <p:sp>
        <p:nvSpPr>
          <p:cNvPr id="58" name="Google Shape;58;p13"/>
          <p:cNvSpPr txBox="1"/>
          <p:nvPr/>
        </p:nvSpPr>
        <p:spPr>
          <a:xfrm>
            <a:off x="8025" y="4209600"/>
            <a:ext cx="4869300" cy="644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2000"/>
              <a:t>Product Owner:</a:t>
            </a:r>
            <a:r>
              <a:rPr lang="en" sz="2000"/>
              <a:t> Dr. Mark Finlayson</a:t>
            </a:r>
            <a:endParaRPr sz="2000"/>
          </a:p>
        </p:txBody>
      </p:sp>
      <p:sp>
        <p:nvSpPr>
          <p:cNvPr id="59" name="Google Shape;59;p13"/>
          <p:cNvSpPr txBox="1"/>
          <p:nvPr/>
        </p:nvSpPr>
        <p:spPr>
          <a:xfrm>
            <a:off x="5010600" y="4209600"/>
            <a:ext cx="4133400" cy="644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2000"/>
              <a:t>Instructor:</a:t>
            </a:r>
            <a:r>
              <a:rPr lang="en" sz="2000"/>
              <a:t> Masoud Sadjadi</a:t>
            </a:r>
            <a:endParaRPr sz="2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2"/>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2"/>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Server-Side Pagination</a:t>
            </a:r>
            <a:endParaRPr sz="3600">
              <a:solidFill>
                <a:srgbClr val="FFFFFF"/>
              </a:solidFill>
            </a:endParaRPr>
          </a:p>
        </p:txBody>
      </p:sp>
      <p:sp>
        <p:nvSpPr>
          <p:cNvPr id="138" name="Google Shape;138;p22"/>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9" name="Google Shape;139;p22"/>
          <p:cNvSpPr txBox="1"/>
          <p:nvPr/>
        </p:nvSpPr>
        <p:spPr>
          <a:xfrm>
            <a:off x="1500" y="1316825"/>
            <a:ext cx="8567700" cy="34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Pagination of results occurs in an optimized manner on the server-side</a:t>
            </a:r>
            <a:endParaRPr b="1" u="sng"/>
          </a:p>
          <a:p>
            <a:pPr indent="-317500" lvl="0" marL="457200" rtl="0" algn="l">
              <a:spcBef>
                <a:spcPts val="0"/>
              </a:spcBef>
              <a:spcAft>
                <a:spcPts val="0"/>
              </a:spcAft>
              <a:buSzPts val="1400"/>
              <a:buChar char="●"/>
            </a:pPr>
            <a:r>
              <a:rPr lang="en"/>
              <a:t>Only one page is loaded at a specific time, allowing for optimized loading performance of results displayed.</a:t>
            </a:r>
            <a:endParaRPr/>
          </a:p>
          <a:p>
            <a:pPr indent="-317500" lvl="0" marL="457200" rtl="0" algn="l">
              <a:spcBef>
                <a:spcPts val="0"/>
              </a:spcBef>
              <a:spcAft>
                <a:spcPts val="0"/>
              </a:spcAft>
              <a:buSzPts val="1400"/>
              <a:buChar char="●"/>
            </a:pPr>
            <a:r>
              <a:rPr lang="en"/>
              <a:t>A theoretically infinite number of pages can now be loaded, only limited by the API call (previous limit was only 10 pages).</a:t>
            </a:r>
            <a:endParaRPr/>
          </a:p>
          <a:p>
            <a:pPr indent="-317500" lvl="0" marL="457200" rtl="0" algn="l">
              <a:spcBef>
                <a:spcPts val="0"/>
              </a:spcBef>
              <a:spcAft>
                <a:spcPts val="0"/>
              </a:spcAft>
              <a:buSzPts val="1400"/>
              <a:buChar char="●"/>
            </a:pPr>
            <a:r>
              <a:rPr lang="en"/>
              <a:t> Page loading times are significantly decreased, as the processing and API calling no longer occurs on the frontend. (5ms average when compared to 3 second average).</a:t>
            </a:r>
            <a:endParaRPr/>
          </a:p>
        </p:txBody>
      </p:sp>
      <p:pic>
        <p:nvPicPr>
          <p:cNvPr id="140" name="Google Shape;140;p22"/>
          <p:cNvPicPr preferRelativeResize="0"/>
          <p:nvPr/>
        </p:nvPicPr>
        <p:blipFill>
          <a:blip r:embed="rId3">
            <a:alphaModFix/>
          </a:blip>
          <a:stretch>
            <a:fillRect/>
          </a:stretch>
        </p:blipFill>
        <p:spPr>
          <a:xfrm>
            <a:off x="56050" y="3166375"/>
            <a:ext cx="4309775" cy="1860625"/>
          </a:xfrm>
          <a:prstGeom prst="rect">
            <a:avLst/>
          </a:prstGeom>
          <a:noFill/>
          <a:ln>
            <a:noFill/>
          </a:ln>
        </p:spPr>
      </p:pic>
      <p:pic>
        <p:nvPicPr>
          <p:cNvPr id="141" name="Google Shape;141;p22"/>
          <p:cNvPicPr preferRelativeResize="0"/>
          <p:nvPr/>
        </p:nvPicPr>
        <p:blipFill>
          <a:blip r:embed="rId4">
            <a:alphaModFix/>
          </a:blip>
          <a:stretch>
            <a:fillRect/>
          </a:stretch>
        </p:blipFill>
        <p:spPr>
          <a:xfrm>
            <a:off x="4531249" y="3282775"/>
            <a:ext cx="4520324" cy="14539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Google Shape;146;p23"/>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23"/>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Dynamic Ontology Visualization</a:t>
            </a:r>
            <a:endParaRPr sz="3600">
              <a:solidFill>
                <a:srgbClr val="FFFFFF"/>
              </a:solidFill>
            </a:endParaRPr>
          </a:p>
        </p:txBody>
      </p:sp>
      <p:sp>
        <p:nvSpPr>
          <p:cNvPr id="148" name="Google Shape;148;p23"/>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9" name="Google Shape;149;p23"/>
          <p:cNvSpPr txBox="1"/>
          <p:nvPr/>
        </p:nvSpPr>
        <p:spPr>
          <a:xfrm>
            <a:off x="180800" y="1186225"/>
            <a:ext cx="8298000" cy="3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Dynamic node expansion</a:t>
            </a:r>
            <a:endParaRPr b="1" u="sng"/>
          </a:p>
          <a:p>
            <a:pPr indent="0" lvl="0" marL="0" rtl="0" algn="l">
              <a:spcBef>
                <a:spcPts val="0"/>
              </a:spcBef>
              <a:spcAft>
                <a:spcPts val="0"/>
              </a:spcAft>
              <a:buNone/>
            </a:pPr>
            <a:r>
              <a:t/>
            </a:r>
            <a:endParaRPr b="1" u="sng"/>
          </a:p>
          <a:p>
            <a:pPr indent="-317500" lvl="0" marL="457200" rtl="0" algn="l">
              <a:spcBef>
                <a:spcPts val="0"/>
              </a:spcBef>
              <a:spcAft>
                <a:spcPts val="0"/>
              </a:spcAft>
              <a:buSzPts val="1400"/>
              <a:buChar char="●"/>
            </a:pPr>
            <a:r>
              <a:rPr lang="en"/>
              <a:t>Helps the user easily visualize the ontology and easily </a:t>
            </a:r>
            <a:r>
              <a:rPr lang="en"/>
              <a:t>view </a:t>
            </a:r>
            <a:r>
              <a:rPr lang="en"/>
              <a:t>neighbors of each node.</a:t>
            </a:r>
            <a:endParaRPr/>
          </a:p>
          <a:p>
            <a:pPr indent="-317500" lvl="0" marL="457200" rtl="0" algn="l">
              <a:spcBef>
                <a:spcPts val="0"/>
              </a:spcBef>
              <a:spcAft>
                <a:spcPts val="0"/>
              </a:spcAft>
              <a:buSzPts val="1400"/>
              <a:buChar char="●"/>
            </a:pPr>
            <a:r>
              <a:rPr lang="en"/>
              <a:t>Nodes are interactable, and expand to show the neighboring nodes in the graph when clicked.</a:t>
            </a:r>
            <a:endParaRPr/>
          </a:p>
          <a:p>
            <a:pPr indent="0" lvl="0" marL="457200" rtl="0" algn="l">
              <a:spcBef>
                <a:spcPts val="0"/>
              </a:spcBef>
              <a:spcAft>
                <a:spcPts val="0"/>
              </a:spcAft>
              <a:buNone/>
            </a:pPr>
            <a:r>
              <a:t/>
            </a:r>
            <a:endParaRPr/>
          </a:p>
        </p:txBody>
      </p:sp>
      <p:pic>
        <p:nvPicPr>
          <p:cNvPr id="150" name="Google Shape;150;p23"/>
          <p:cNvPicPr preferRelativeResize="0"/>
          <p:nvPr/>
        </p:nvPicPr>
        <p:blipFill>
          <a:blip r:embed="rId3">
            <a:alphaModFix/>
          </a:blip>
          <a:stretch>
            <a:fillRect/>
          </a:stretch>
        </p:blipFill>
        <p:spPr>
          <a:xfrm>
            <a:off x="3066701" y="2224300"/>
            <a:ext cx="2659450" cy="28330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4"/>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24"/>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Dynamic Ontology Visualization</a:t>
            </a:r>
            <a:endParaRPr sz="3600">
              <a:solidFill>
                <a:srgbClr val="FFFFFF"/>
              </a:solidFill>
            </a:endParaRPr>
          </a:p>
        </p:txBody>
      </p:sp>
      <p:sp>
        <p:nvSpPr>
          <p:cNvPr id="157" name="Google Shape;157;p24"/>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8" name="Google Shape;158;p24"/>
          <p:cNvSpPr txBox="1"/>
          <p:nvPr/>
        </p:nvSpPr>
        <p:spPr>
          <a:xfrm>
            <a:off x="200925" y="1087350"/>
            <a:ext cx="6620100" cy="83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Interactive Node Inclusion</a:t>
            </a:r>
            <a:endParaRPr b="1" u="sng"/>
          </a:p>
          <a:p>
            <a:pPr indent="0" lvl="0" marL="0" rtl="0" algn="l">
              <a:spcBef>
                <a:spcPts val="0"/>
              </a:spcBef>
              <a:spcAft>
                <a:spcPts val="0"/>
              </a:spcAft>
              <a:buNone/>
            </a:pPr>
            <a:r>
              <a:t/>
            </a:r>
            <a:endParaRPr b="1" u="sng"/>
          </a:p>
          <a:p>
            <a:pPr indent="-317500" lvl="0" marL="457200" rtl="0" algn="l">
              <a:spcBef>
                <a:spcPts val="0"/>
              </a:spcBef>
              <a:spcAft>
                <a:spcPts val="0"/>
              </a:spcAft>
              <a:buSzPts val="1400"/>
              <a:buChar char="●"/>
            </a:pPr>
            <a:r>
              <a:rPr lang="en"/>
              <a:t>Allows the user to easily add nodes to a current view, based on their name</a:t>
            </a:r>
            <a:endParaRPr/>
          </a:p>
        </p:txBody>
      </p:sp>
      <p:pic>
        <p:nvPicPr>
          <p:cNvPr id="159" name="Google Shape;159;p24"/>
          <p:cNvPicPr preferRelativeResize="0"/>
          <p:nvPr/>
        </p:nvPicPr>
        <p:blipFill>
          <a:blip r:embed="rId3">
            <a:alphaModFix/>
          </a:blip>
          <a:stretch>
            <a:fillRect/>
          </a:stretch>
        </p:blipFill>
        <p:spPr>
          <a:xfrm>
            <a:off x="4842000" y="2281188"/>
            <a:ext cx="2546050" cy="2332381"/>
          </a:xfrm>
          <a:prstGeom prst="rect">
            <a:avLst/>
          </a:prstGeom>
          <a:noFill/>
          <a:ln>
            <a:noFill/>
          </a:ln>
        </p:spPr>
      </p:pic>
      <p:pic>
        <p:nvPicPr>
          <p:cNvPr id="160" name="Google Shape;160;p24"/>
          <p:cNvPicPr preferRelativeResize="0"/>
          <p:nvPr/>
        </p:nvPicPr>
        <p:blipFill>
          <a:blip r:embed="rId4">
            <a:alphaModFix/>
          </a:blip>
          <a:stretch>
            <a:fillRect/>
          </a:stretch>
        </p:blipFill>
        <p:spPr>
          <a:xfrm>
            <a:off x="1072563" y="2016223"/>
            <a:ext cx="2899726" cy="2862301"/>
          </a:xfrm>
          <a:prstGeom prst="rect">
            <a:avLst/>
          </a:prstGeom>
          <a:noFill/>
          <a:ln>
            <a:noFill/>
          </a:ln>
        </p:spPr>
      </p:pic>
      <p:cxnSp>
        <p:nvCxnSpPr>
          <p:cNvPr id="161" name="Google Shape;161;p24"/>
          <p:cNvCxnSpPr>
            <a:stCxn id="160" idx="3"/>
          </p:cNvCxnSpPr>
          <p:nvPr/>
        </p:nvCxnSpPr>
        <p:spPr>
          <a:xfrm>
            <a:off x="3972289" y="3447374"/>
            <a:ext cx="869700" cy="186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Google Shape;166;p25"/>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5"/>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Mobile Experience</a:t>
            </a:r>
            <a:endParaRPr sz="3600">
              <a:solidFill>
                <a:srgbClr val="FFFFFF"/>
              </a:solidFill>
            </a:endParaRPr>
          </a:p>
        </p:txBody>
      </p:sp>
      <p:sp>
        <p:nvSpPr>
          <p:cNvPr id="168" name="Google Shape;168;p25"/>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69" name="Google Shape;169;p25"/>
          <p:cNvPicPr preferRelativeResize="0"/>
          <p:nvPr/>
        </p:nvPicPr>
        <p:blipFill>
          <a:blip r:embed="rId3">
            <a:alphaModFix/>
          </a:blip>
          <a:stretch>
            <a:fillRect/>
          </a:stretch>
        </p:blipFill>
        <p:spPr>
          <a:xfrm>
            <a:off x="5960675" y="1219650"/>
            <a:ext cx="2176440" cy="3751351"/>
          </a:xfrm>
          <a:prstGeom prst="rect">
            <a:avLst/>
          </a:prstGeom>
          <a:noFill/>
          <a:ln>
            <a:noFill/>
          </a:ln>
        </p:spPr>
      </p:pic>
      <p:pic>
        <p:nvPicPr>
          <p:cNvPr id="170" name="Google Shape;170;p25"/>
          <p:cNvPicPr preferRelativeResize="0"/>
          <p:nvPr/>
        </p:nvPicPr>
        <p:blipFill>
          <a:blip r:embed="rId4">
            <a:alphaModFix/>
          </a:blip>
          <a:stretch>
            <a:fillRect/>
          </a:stretch>
        </p:blipFill>
        <p:spPr>
          <a:xfrm>
            <a:off x="825390" y="1219650"/>
            <a:ext cx="2112105" cy="3751351"/>
          </a:xfrm>
          <a:prstGeom prst="rect">
            <a:avLst/>
          </a:prstGeom>
          <a:noFill/>
          <a:ln>
            <a:noFill/>
          </a:ln>
        </p:spPr>
      </p:pic>
      <p:sp>
        <p:nvSpPr>
          <p:cNvPr id="171" name="Google Shape;171;p25"/>
          <p:cNvSpPr txBox="1"/>
          <p:nvPr/>
        </p:nvSpPr>
        <p:spPr>
          <a:xfrm>
            <a:off x="3227850" y="2020400"/>
            <a:ext cx="2688300" cy="22905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Main pages are now designed with mobile devices in mind.</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The Website is now </a:t>
            </a:r>
            <a:r>
              <a:rPr lang="en"/>
              <a:t>entirely</a:t>
            </a:r>
            <a:r>
              <a:rPr lang="en"/>
              <a:t> </a:t>
            </a:r>
            <a:r>
              <a:rPr lang="en"/>
              <a:t>navigable</a:t>
            </a:r>
            <a:r>
              <a:rPr lang="en"/>
              <a:t> using a</a:t>
            </a:r>
            <a:endParaRPr/>
          </a:p>
          <a:p>
            <a:pPr indent="0" lvl="0" marL="457200" rtl="0" algn="l">
              <a:spcBef>
                <a:spcPts val="0"/>
              </a:spcBef>
              <a:spcAft>
                <a:spcPts val="0"/>
              </a:spcAft>
              <a:buNone/>
            </a:pPr>
            <a:r>
              <a:rPr lang="en"/>
              <a:t>Sandwich menu with a dropdown and respective routes to each page.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26"/>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26"/>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Overhauled User Profile Page</a:t>
            </a:r>
            <a:endParaRPr sz="3600">
              <a:solidFill>
                <a:srgbClr val="FFFFFF"/>
              </a:solidFill>
            </a:endParaRPr>
          </a:p>
        </p:txBody>
      </p:sp>
      <p:sp>
        <p:nvSpPr>
          <p:cNvPr id="178" name="Google Shape;178;p26"/>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9" name="Google Shape;179;p26"/>
          <p:cNvSpPr txBox="1"/>
          <p:nvPr/>
        </p:nvSpPr>
        <p:spPr>
          <a:xfrm>
            <a:off x="1500" y="1164425"/>
            <a:ext cx="3517800" cy="34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Ability to Edit Profile</a:t>
            </a:r>
            <a:endParaRPr b="1" u="sng"/>
          </a:p>
        </p:txBody>
      </p:sp>
      <p:sp>
        <p:nvSpPr>
          <p:cNvPr id="180" name="Google Shape;180;p26"/>
          <p:cNvSpPr txBox="1"/>
          <p:nvPr/>
        </p:nvSpPr>
        <p:spPr>
          <a:xfrm>
            <a:off x="5895200" y="1164425"/>
            <a:ext cx="3176100" cy="34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Saved Articles can now be saved and unsaved in Profile</a:t>
            </a:r>
            <a:endParaRPr b="1" u="sng"/>
          </a:p>
        </p:txBody>
      </p:sp>
      <p:pic>
        <p:nvPicPr>
          <p:cNvPr id="181" name="Google Shape;181;p26"/>
          <p:cNvPicPr preferRelativeResize="0"/>
          <p:nvPr/>
        </p:nvPicPr>
        <p:blipFill>
          <a:blip r:embed="rId3">
            <a:alphaModFix/>
          </a:blip>
          <a:stretch>
            <a:fillRect/>
          </a:stretch>
        </p:blipFill>
        <p:spPr>
          <a:xfrm>
            <a:off x="0" y="1761168"/>
            <a:ext cx="5094425" cy="2726625"/>
          </a:xfrm>
          <a:prstGeom prst="rect">
            <a:avLst/>
          </a:prstGeom>
          <a:noFill/>
          <a:ln>
            <a:noFill/>
          </a:ln>
        </p:spPr>
      </p:pic>
      <p:pic>
        <p:nvPicPr>
          <p:cNvPr id="182" name="Google Shape;182;p26"/>
          <p:cNvPicPr preferRelativeResize="0"/>
          <p:nvPr/>
        </p:nvPicPr>
        <p:blipFill>
          <a:blip r:embed="rId4">
            <a:alphaModFix/>
          </a:blip>
          <a:stretch>
            <a:fillRect/>
          </a:stretch>
        </p:blipFill>
        <p:spPr>
          <a:xfrm>
            <a:off x="5150400" y="1791324"/>
            <a:ext cx="3917401" cy="2058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27"/>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27"/>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Additional Features</a:t>
            </a:r>
            <a:endParaRPr sz="3600">
              <a:solidFill>
                <a:srgbClr val="FFFFFF"/>
              </a:solidFill>
            </a:endParaRPr>
          </a:p>
        </p:txBody>
      </p:sp>
      <p:sp>
        <p:nvSpPr>
          <p:cNvPr id="189" name="Google Shape;189;p27"/>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90" name="Google Shape;190;p27"/>
          <p:cNvPicPr preferRelativeResize="0"/>
          <p:nvPr/>
        </p:nvPicPr>
        <p:blipFill>
          <a:blip r:embed="rId3">
            <a:alphaModFix/>
          </a:blip>
          <a:stretch>
            <a:fillRect/>
          </a:stretch>
        </p:blipFill>
        <p:spPr>
          <a:xfrm>
            <a:off x="421950" y="1603775"/>
            <a:ext cx="3234775" cy="556400"/>
          </a:xfrm>
          <a:prstGeom prst="rect">
            <a:avLst/>
          </a:prstGeom>
          <a:noFill/>
          <a:ln>
            <a:noFill/>
          </a:ln>
        </p:spPr>
      </p:pic>
      <p:sp>
        <p:nvSpPr>
          <p:cNvPr id="191" name="Google Shape;191;p27"/>
          <p:cNvSpPr txBox="1"/>
          <p:nvPr/>
        </p:nvSpPr>
        <p:spPr>
          <a:xfrm>
            <a:off x="120550" y="1011138"/>
            <a:ext cx="4239300" cy="6330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n" sz="1300" u="sng"/>
              <a:t>Search bar that retains the state of the current search is now included in the navigation bar</a:t>
            </a:r>
            <a:endParaRPr sz="1300" u="sng"/>
          </a:p>
        </p:txBody>
      </p:sp>
      <p:pic>
        <p:nvPicPr>
          <p:cNvPr id="192" name="Google Shape;192;p27"/>
          <p:cNvPicPr preferRelativeResize="0"/>
          <p:nvPr/>
        </p:nvPicPr>
        <p:blipFill>
          <a:blip r:embed="rId4">
            <a:alphaModFix/>
          </a:blip>
          <a:stretch>
            <a:fillRect/>
          </a:stretch>
        </p:blipFill>
        <p:spPr>
          <a:xfrm>
            <a:off x="5466725" y="1609772"/>
            <a:ext cx="2324685" cy="556400"/>
          </a:xfrm>
          <a:prstGeom prst="rect">
            <a:avLst/>
          </a:prstGeom>
          <a:noFill/>
          <a:ln>
            <a:noFill/>
          </a:ln>
        </p:spPr>
      </p:pic>
      <p:sp>
        <p:nvSpPr>
          <p:cNvPr id="193" name="Google Shape;193;p27"/>
          <p:cNvSpPr txBox="1"/>
          <p:nvPr/>
        </p:nvSpPr>
        <p:spPr>
          <a:xfrm>
            <a:off x="4601025" y="1017138"/>
            <a:ext cx="4239300" cy="6330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n" sz="1300" u="sng"/>
              <a:t>Enhanced tabbing mechanism for new ontology node graph visualization</a:t>
            </a:r>
            <a:endParaRPr sz="1300" u="sng"/>
          </a:p>
        </p:txBody>
      </p:sp>
      <p:sp>
        <p:nvSpPr>
          <p:cNvPr id="194" name="Google Shape;194;p27"/>
          <p:cNvSpPr txBox="1"/>
          <p:nvPr/>
        </p:nvSpPr>
        <p:spPr>
          <a:xfrm>
            <a:off x="2340700" y="2167013"/>
            <a:ext cx="4239300" cy="6330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n" sz="1300" u="sng"/>
              <a:t>Improved project structure, components are now organized into categories.</a:t>
            </a:r>
            <a:endParaRPr sz="1300" u="sng"/>
          </a:p>
        </p:txBody>
      </p:sp>
      <p:pic>
        <p:nvPicPr>
          <p:cNvPr id="195" name="Google Shape;195;p27"/>
          <p:cNvPicPr preferRelativeResize="0"/>
          <p:nvPr/>
        </p:nvPicPr>
        <p:blipFill>
          <a:blip r:embed="rId5">
            <a:alphaModFix/>
          </a:blip>
          <a:stretch>
            <a:fillRect/>
          </a:stretch>
        </p:blipFill>
        <p:spPr>
          <a:xfrm>
            <a:off x="421938" y="3378132"/>
            <a:ext cx="3700386" cy="1428084"/>
          </a:xfrm>
          <a:prstGeom prst="rect">
            <a:avLst/>
          </a:prstGeom>
          <a:noFill/>
          <a:ln>
            <a:noFill/>
          </a:ln>
        </p:spPr>
      </p:pic>
      <p:sp>
        <p:nvSpPr>
          <p:cNvPr id="196" name="Google Shape;196;p27"/>
          <p:cNvSpPr txBox="1"/>
          <p:nvPr/>
        </p:nvSpPr>
        <p:spPr>
          <a:xfrm>
            <a:off x="166875" y="2785050"/>
            <a:ext cx="5406300" cy="6330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n" sz="1300" u="sng"/>
              <a:t>Overhauled display results components to enhance user experience and interactions.</a:t>
            </a:r>
            <a:endParaRPr sz="1300" u="sng"/>
          </a:p>
        </p:txBody>
      </p:sp>
      <p:pic>
        <p:nvPicPr>
          <p:cNvPr id="197" name="Google Shape;197;p27"/>
          <p:cNvPicPr preferRelativeResize="0"/>
          <p:nvPr/>
        </p:nvPicPr>
        <p:blipFill>
          <a:blip r:embed="rId6">
            <a:alphaModFix/>
          </a:blip>
          <a:stretch>
            <a:fillRect/>
          </a:stretch>
        </p:blipFill>
        <p:spPr>
          <a:xfrm>
            <a:off x="4660512" y="3241450"/>
            <a:ext cx="4120326" cy="1701450"/>
          </a:xfrm>
          <a:prstGeom prst="rect">
            <a:avLst/>
          </a:prstGeom>
          <a:noFill/>
          <a:ln>
            <a:noFill/>
          </a:ln>
        </p:spPr>
      </p:pic>
      <p:cxnSp>
        <p:nvCxnSpPr>
          <p:cNvPr id="198" name="Google Shape;198;p27"/>
          <p:cNvCxnSpPr>
            <a:stCxn id="195" idx="3"/>
            <a:endCxn id="197" idx="1"/>
          </p:cNvCxnSpPr>
          <p:nvPr/>
        </p:nvCxnSpPr>
        <p:spPr>
          <a:xfrm>
            <a:off x="4122323" y="4092174"/>
            <a:ext cx="538200" cy="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28"/>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8"/>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Shortcomings/Wishlist</a:t>
            </a:r>
            <a:endParaRPr sz="3600">
              <a:solidFill>
                <a:srgbClr val="FFFFFF"/>
              </a:solidFill>
            </a:endParaRPr>
          </a:p>
        </p:txBody>
      </p:sp>
      <p:sp>
        <p:nvSpPr>
          <p:cNvPr id="205" name="Google Shape;205;p28"/>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6" name="Google Shape;206;p28"/>
          <p:cNvSpPr txBox="1"/>
          <p:nvPr/>
        </p:nvSpPr>
        <p:spPr>
          <a:xfrm>
            <a:off x="783575" y="1476750"/>
            <a:ext cx="7715400" cy="34155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chemeClr val="dk1"/>
              </a:buClr>
              <a:buSzPts val="1600"/>
              <a:buChar char="●"/>
            </a:pPr>
            <a:r>
              <a:rPr lang="en" sz="1600">
                <a:solidFill>
                  <a:schemeClr val="dk1"/>
                </a:solidFill>
              </a:rPr>
              <a:t>Produce a welcome or onboarding experience that is built into the Profile Page.</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Optimize the search engine based on the data gathered by using the pages related to Developer Statistics.</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Implement Anonymous Session Tracking that provides even more insightful data.</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Work on the “Popular Concepts” feature that uses our Developer Statistics to determine what are concepts related to the current query (this will involve session tracking inside of the developer statistics).</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Provide a definition for the query that has been searched in the results page if available, and include this feature in the API.</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Improve frontend UI components (add animations, create a Program Design Guideline).</a:t>
            </a:r>
            <a:endParaRPr sz="16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sp>
        <p:nvSpPr>
          <p:cNvPr id="64" name="Google Shape;64;p14"/>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4"/>
          <p:cNvSpPr txBox="1"/>
          <p:nvPr>
            <p:ph type="ctrTitle"/>
          </p:nvPr>
        </p:nvSpPr>
        <p:spPr>
          <a:xfrm>
            <a:off x="228600" y="17870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The Problem</a:t>
            </a:r>
            <a:endParaRPr sz="3600">
              <a:solidFill>
                <a:srgbClr val="FFFFFF"/>
              </a:solidFill>
            </a:endParaRPr>
          </a:p>
        </p:txBody>
      </p:sp>
      <p:sp>
        <p:nvSpPr>
          <p:cNvPr id="66" name="Google Shape;66;p14"/>
          <p:cNvSpPr txBox="1"/>
          <p:nvPr>
            <p:ph idx="1" type="subTitle"/>
          </p:nvPr>
        </p:nvSpPr>
        <p:spPr>
          <a:xfrm>
            <a:off x="136325" y="1301050"/>
            <a:ext cx="8672700" cy="33936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SzPts val="1800"/>
              <a:buChar char="●"/>
            </a:pPr>
            <a:r>
              <a:rPr lang="en" sz="1800"/>
              <a:t>No field-specific search engine.</a:t>
            </a:r>
            <a:endParaRPr sz="1800"/>
          </a:p>
          <a:p>
            <a:pPr indent="-342900" lvl="0" marL="457200" rtl="0" algn="l">
              <a:spcBef>
                <a:spcPts val="0"/>
              </a:spcBef>
              <a:spcAft>
                <a:spcPts val="0"/>
              </a:spcAft>
              <a:buSzPts val="1800"/>
              <a:buChar char="●"/>
            </a:pPr>
            <a:r>
              <a:rPr lang="en" sz="1800"/>
              <a:t>CREST has articles stored in the database, no front end to access them.</a:t>
            </a:r>
            <a:endParaRPr sz="1800"/>
          </a:p>
          <a:p>
            <a:pPr indent="-342900" lvl="0" marL="457200" rtl="0" algn="l">
              <a:spcBef>
                <a:spcPts val="0"/>
              </a:spcBef>
              <a:spcAft>
                <a:spcPts val="0"/>
              </a:spcAft>
              <a:buSzPts val="1800"/>
              <a:buChar char="●"/>
            </a:pPr>
            <a:r>
              <a:rPr lang="en" sz="1800"/>
              <a:t>Learn about concepts related to environmental sciences.</a:t>
            </a:r>
            <a:endParaRPr sz="1800"/>
          </a:p>
          <a:p>
            <a:pPr indent="0" lvl="0" marL="45720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t/>
            </a:r>
            <a:endParaRPr sz="2400"/>
          </a:p>
          <a:p>
            <a:pPr indent="0" lvl="0" marL="0" rtl="0" algn="ctr">
              <a:spcBef>
                <a:spcPts val="0"/>
              </a:spcBef>
              <a:spcAft>
                <a:spcPts val="0"/>
              </a:spcAft>
              <a:buNone/>
            </a:pPr>
            <a:r>
              <a:t/>
            </a:r>
            <a:endParaRPr/>
          </a:p>
        </p:txBody>
      </p:sp>
      <p:sp>
        <p:nvSpPr>
          <p:cNvPr id="67" name="Google Shape;67;p14"/>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5"/>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ph type="ctrTitle"/>
          </p:nvPr>
        </p:nvSpPr>
        <p:spPr>
          <a:xfrm>
            <a:off x="228600" y="17870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The Solution</a:t>
            </a:r>
            <a:endParaRPr sz="3600">
              <a:solidFill>
                <a:srgbClr val="FFFFFF"/>
              </a:solidFill>
            </a:endParaRPr>
          </a:p>
        </p:txBody>
      </p:sp>
      <p:sp>
        <p:nvSpPr>
          <p:cNvPr id="74" name="Google Shape;74;p15"/>
          <p:cNvSpPr txBox="1"/>
          <p:nvPr>
            <p:ph idx="1" type="subTitle"/>
          </p:nvPr>
        </p:nvSpPr>
        <p:spPr>
          <a:xfrm>
            <a:off x="136325" y="1301050"/>
            <a:ext cx="8672700" cy="3669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Create a front-end to browse through the peer-reviewed articles.</a:t>
            </a:r>
            <a:endParaRPr sz="1800"/>
          </a:p>
          <a:p>
            <a:pPr indent="-342900" lvl="0" marL="457200" rtl="0" algn="l">
              <a:spcBef>
                <a:spcPts val="0"/>
              </a:spcBef>
              <a:spcAft>
                <a:spcPts val="0"/>
              </a:spcAft>
              <a:buSzPts val="1800"/>
              <a:buChar char="●"/>
            </a:pPr>
            <a:r>
              <a:rPr lang="en" sz="1800"/>
              <a:t>Visualization of ontologies.</a:t>
            </a:r>
            <a:endParaRPr sz="1800"/>
          </a:p>
          <a:p>
            <a:pPr indent="-342900" lvl="0" marL="457200" rtl="0" algn="l">
              <a:spcBef>
                <a:spcPts val="0"/>
              </a:spcBef>
              <a:spcAft>
                <a:spcPts val="0"/>
              </a:spcAft>
              <a:buSzPts val="1800"/>
              <a:buChar char="●"/>
            </a:pPr>
            <a:r>
              <a:rPr lang="en" sz="1800"/>
              <a:t>Features that make it easier to retrieve relevant information.</a:t>
            </a:r>
            <a:endParaRPr sz="1800"/>
          </a:p>
          <a:p>
            <a:pPr indent="0" lvl="0" marL="457200" rtl="0" algn="l">
              <a:spcBef>
                <a:spcPts val="0"/>
              </a:spcBef>
              <a:spcAft>
                <a:spcPts val="0"/>
              </a:spcAft>
              <a:buNone/>
            </a:pPr>
            <a:r>
              <a:t/>
            </a:r>
            <a:endParaRPr sz="1800"/>
          </a:p>
          <a:p>
            <a:pPr indent="0" lvl="0" marL="0" rtl="0" algn="l">
              <a:spcBef>
                <a:spcPts val="0"/>
              </a:spcBef>
              <a:spcAft>
                <a:spcPts val="0"/>
              </a:spcAft>
              <a:buNone/>
            </a:pPr>
            <a:r>
              <a:rPr b="1" lang="en" sz="1800"/>
              <a:t>Goals for this Semester</a:t>
            </a:r>
            <a:endParaRPr b="1" sz="1800"/>
          </a:p>
          <a:p>
            <a:pPr indent="-342900" lvl="0" marL="457200" rtl="0" algn="l">
              <a:spcBef>
                <a:spcPts val="0"/>
              </a:spcBef>
              <a:spcAft>
                <a:spcPts val="0"/>
              </a:spcAft>
              <a:buSzPts val="1800"/>
              <a:buChar char="●"/>
            </a:pPr>
            <a:r>
              <a:rPr lang="en" sz="1800"/>
              <a:t>Deploy current system to website in a packaged manner.</a:t>
            </a:r>
            <a:endParaRPr sz="1800"/>
          </a:p>
          <a:p>
            <a:pPr indent="-342900" lvl="0" marL="457200" rtl="0" algn="l">
              <a:spcBef>
                <a:spcPts val="0"/>
              </a:spcBef>
              <a:spcAft>
                <a:spcPts val="0"/>
              </a:spcAft>
              <a:buSzPts val="1800"/>
              <a:buChar char="●"/>
            </a:pPr>
            <a:r>
              <a:rPr lang="en" sz="1800"/>
              <a:t>User-accessible Developer Statistics that are useful for Search Engine Optimization and are exportable as a file.</a:t>
            </a:r>
            <a:endParaRPr sz="1800"/>
          </a:p>
          <a:p>
            <a:pPr indent="-342900" lvl="0" marL="457200" rtl="0" algn="l">
              <a:spcBef>
                <a:spcPts val="0"/>
              </a:spcBef>
              <a:spcAft>
                <a:spcPts val="0"/>
              </a:spcAft>
              <a:buSzPts val="1800"/>
              <a:buChar char="●"/>
            </a:pPr>
            <a:r>
              <a:rPr lang="en" sz="1800"/>
              <a:t>Dynamic Ontology Visualization allowing users to easily understand and view ontologies.</a:t>
            </a:r>
            <a:endParaRPr sz="1800"/>
          </a:p>
          <a:p>
            <a:pPr indent="-342900" lvl="0" marL="457200" rtl="0" algn="l">
              <a:spcBef>
                <a:spcPts val="0"/>
              </a:spcBef>
              <a:spcAft>
                <a:spcPts val="0"/>
              </a:spcAft>
              <a:buSzPts val="1800"/>
              <a:buChar char="●"/>
            </a:pPr>
            <a:r>
              <a:rPr lang="en" sz="1800"/>
              <a:t>Server-Side Pagination and Filtering for Optimized and bigger result loading.</a:t>
            </a:r>
            <a:endParaRPr sz="1800"/>
          </a:p>
          <a:p>
            <a:pPr indent="-342900" lvl="0" marL="457200" rtl="0" algn="l">
              <a:spcBef>
                <a:spcPts val="0"/>
              </a:spcBef>
              <a:spcAft>
                <a:spcPts val="0"/>
              </a:spcAft>
              <a:buSzPts val="1800"/>
              <a:buChar char="●"/>
            </a:pPr>
            <a:r>
              <a:rPr lang="en" sz="1800"/>
              <a:t>Improve general mobile experience.</a:t>
            </a:r>
            <a:endParaRPr sz="1800"/>
          </a:p>
          <a:p>
            <a:pPr indent="-342900" lvl="0" marL="457200" rtl="0" algn="l">
              <a:spcBef>
                <a:spcPts val="0"/>
              </a:spcBef>
              <a:spcAft>
                <a:spcPts val="0"/>
              </a:spcAft>
              <a:buSzPts val="1800"/>
              <a:buChar char="●"/>
            </a:pPr>
            <a:r>
              <a:rPr lang="en" sz="1800"/>
              <a:t>Overhaul of user profile page to improve user experience.</a:t>
            </a:r>
            <a:endParaRPr sz="1800"/>
          </a:p>
          <a:p>
            <a:pPr indent="0" lvl="0" marL="457200" rtl="0" algn="l">
              <a:spcBef>
                <a:spcPts val="0"/>
              </a:spcBef>
              <a:spcAft>
                <a:spcPts val="0"/>
              </a:spcAft>
              <a:buNone/>
            </a:pPr>
            <a:r>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t/>
            </a:r>
            <a:endParaRPr sz="2400"/>
          </a:p>
          <a:p>
            <a:pPr indent="0" lvl="0" marL="0" rtl="0" algn="ctr">
              <a:spcBef>
                <a:spcPts val="0"/>
              </a:spcBef>
              <a:spcAft>
                <a:spcPts val="0"/>
              </a:spcAft>
              <a:buNone/>
            </a:pPr>
            <a:r>
              <a:t/>
            </a:r>
            <a:endParaRPr/>
          </a:p>
        </p:txBody>
      </p:sp>
      <p:sp>
        <p:nvSpPr>
          <p:cNvPr id="75" name="Google Shape;75;p15"/>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 name="Shape 79"/>
        <p:cNvGrpSpPr/>
        <p:nvPr/>
      </p:nvGrpSpPr>
      <p:grpSpPr>
        <a:xfrm>
          <a:off x="0" y="0"/>
          <a:ext cx="0" cy="0"/>
          <a:chOff x="0" y="0"/>
          <a:chExt cx="0" cy="0"/>
        </a:xfrm>
      </p:grpSpPr>
      <p:sp>
        <p:nvSpPr>
          <p:cNvPr id="80" name="Google Shape;80;p16"/>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6"/>
          <p:cNvSpPr txBox="1"/>
          <p:nvPr>
            <p:ph type="ctrTitle"/>
          </p:nvPr>
        </p:nvSpPr>
        <p:spPr>
          <a:xfrm>
            <a:off x="228600" y="17870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System Design</a:t>
            </a:r>
            <a:endParaRPr sz="3600">
              <a:solidFill>
                <a:srgbClr val="FFFFFF"/>
              </a:solidFill>
            </a:endParaRPr>
          </a:p>
        </p:txBody>
      </p:sp>
      <p:sp>
        <p:nvSpPr>
          <p:cNvPr id="82" name="Google Shape;82;p16"/>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83" name="Google Shape;83;p16"/>
          <p:cNvPicPr preferRelativeResize="0"/>
          <p:nvPr/>
        </p:nvPicPr>
        <p:blipFill>
          <a:blip r:embed="rId3">
            <a:alphaModFix/>
          </a:blip>
          <a:stretch>
            <a:fillRect/>
          </a:stretch>
        </p:blipFill>
        <p:spPr>
          <a:xfrm>
            <a:off x="2712375" y="1264700"/>
            <a:ext cx="3553050" cy="38787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7"/>
          <p:cNvSpPr/>
          <p:nvPr/>
        </p:nvSpPr>
        <p:spPr>
          <a:xfrm>
            <a:off x="8025" y="1323875"/>
            <a:ext cx="9144000" cy="17493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7"/>
          <p:cNvSpPr txBox="1"/>
          <p:nvPr>
            <p:ph type="ctrTitle"/>
          </p:nvPr>
        </p:nvSpPr>
        <p:spPr>
          <a:xfrm>
            <a:off x="311700" y="1676975"/>
            <a:ext cx="8520600" cy="1043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FFFFFF"/>
                </a:solidFill>
              </a:rPr>
              <a:t>Main Features Added</a:t>
            </a:r>
            <a:endParaRPr>
              <a:solidFill>
                <a:srgbClr val="FFFFFF"/>
              </a:solidFill>
            </a:endParaRPr>
          </a:p>
        </p:txBody>
      </p:sp>
      <p:sp>
        <p:nvSpPr>
          <p:cNvPr id="90" name="Google Shape;90;p17"/>
          <p:cNvSpPr/>
          <p:nvPr/>
        </p:nvSpPr>
        <p:spPr>
          <a:xfrm>
            <a:off x="906725" y="2996875"/>
            <a:ext cx="7631100" cy="2676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 name="Shape 94"/>
        <p:cNvGrpSpPr/>
        <p:nvPr/>
      </p:nvGrpSpPr>
      <p:grpSpPr>
        <a:xfrm>
          <a:off x="0" y="0"/>
          <a:ext cx="0" cy="0"/>
          <a:chOff x="0" y="0"/>
          <a:chExt cx="0" cy="0"/>
        </a:xfrm>
      </p:grpSpPr>
      <p:sp>
        <p:nvSpPr>
          <p:cNvPr id="95" name="Google Shape;95;p18"/>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8"/>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Website Deployment and Configuration</a:t>
            </a:r>
            <a:endParaRPr sz="3600">
              <a:solidFill>
                <a:srgbClr val="FFFFFF"/>
              </a:solidFill>
            </a:endParaRPr>
          </a:p>
        </p:txBody>
      </p:sp>
      <p:sp>
        <p:nvSpPr>
          <p:cNvPr id="97" name="Google Shape;97;p18"/>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8" name="Google Shape;98;p18"/>
          <p:cNvSpPr txBox="1"/>
          <p:nvPr/>
        </p:nvSpPr>
        <p:spPr>
          <a:xfrm>
            <a:off x="462100" y="1346150"/>
            <a:ext cx="7675200" cy="3104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b="1" lang="en" u="sng"/>
              <a:t>The website was deployed into a remote </a:t>
            </a:r>
            <a:r>
              <a:rPr b="1" lang="en" u="sng">
                <a:solidFill>
                  <a:schemeClr val="dk1"/>
                </a:solidFill>
              </a:rPr>
              <a:t>private</a:t>
            </a:r>
            <a:r>
              <a:rPr b="1" lang="en" u="sng"/>
              <a:t> server.</a:t>
            </a:r>
            <a:endParaRPr b="1" u="sng"/>
          </a:p>
          <a:p>
            <a:pPr indent="0" lvl="0" marL="457200" rtl="0" algn="l">
              <a:spcBef>
                <a:spcPts val="0"/>
              </a:spcBef>
              <a:spcAft>
                <a:spcPts val="0"/>
              </a:spcAft>
              <a:buNone/>
            </a:pPr>
            <a:r>
              <a:t/>
            </a:r>
            <a:endParaRPr b="1" u="sng"/>
          </a:p>
          <a:p>
            <a:pPr indent="0" lvl="0" marL="457200" rtl="0" algn="l">
              <a:spcBef>
                <a:spcPts val="0"/>
              </a:spcBef>
              <a:spcAft>
                <a:spcPts val="0"/>
              </a:spcAft>
              <a:buNone/>
            </a:pPr>
            <a:r>
              <a:t/>
            </a:r>
            <a:endParaRPr b="1" u="sng"/>
          </a:p>
          <a:p>
            <a:pPr indent="0" lvl="0" marL="45720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0" lvl="0" marL="0" rtl="0" algn="l">
              <a:spcBef>
                <a:spcPts val="0"/>
              </a:spcBef>
              <a:spcAft>
                <a:spcPts val="0"/>
              </a:spcAft>
              <a:buNone/>
            </a:pPr>
            <a:r>
              <a:t/>
            </a:r>
            <a:endParaRPr b="1" u="sng"/>
          </a:p>
          <a:p>
            <a:pPr indent="-317500" lvl="0" marL="457200" rtl="0" algn="l">
              <a:spcBef>
                <a:spcPts val="0"/>
              </a:spcBef>
              <a:spcAft>
                <a:spcPts val="0"/>
              </a:spcAft>
              <a:buClr>
                <a:schemeClr val="dk1"/>
              </a:buClr>
              <a:buSzPts val="1400"/>
              <a:buChar char="●"/>
            </a:pPr>
            <a:r>
              <a:rPr b="1" lang="en" u="sng">
                <a:solidFill>
                  <a:schemeClr val="dk1"/>
                </a:solidFill>
              </a:rPr>
              <a:t>Configuration of Deployment by implementing “Developer” running methods and “Production” Hosting method.</a:t>
            </a:r>
            <a:endParaRPr b="1" u="sng">
              <a:solidFill>
                <a:schemeClr val="dk1"/>
              </a:solidFill>
            </a:endParaRPr>
          </a:p>
          <a:p>
            <a:pPr indent="0" lvl="0" marL="0" rtl="0" algn="l">
              <a:spcBef>
                <a:spcPts val="0"/>
              </a:spcBef>
              <a:spcAft>
                <a:spcPts val="0"/>
              </a:spcAft>
              <a:buNone/>
            </a:pPr>
            <a:r>
              <a:t/>
            </a:r>
            <a:endParaRPr b="1" u="sng"/>
          </a:p>
        </p:txBody>
      </p:sp>
      <p:pic>
        <p:nvPicPr>
          <p:cNvPr id="99" name="Google Shape;99;p18"/>
          <p:cNvPicPr preferRelativeResize="0"/>
          <p:nvPr/>
        </p:nvPicPr>
        <p:blipFill>
          <a:blip r:embed="rId3">
            <a:alphaModFix/>
          </a:blip>
          <a:stretch>
            <a:fillRect/>
          </a:stretch>
        </p:blipFill>
        <p:spPr>
          <a:xfrm>
            <a:off x="976150" y="1717850"/>
            <a:ext cx="5437701" cy="2439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19"/>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9"/>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Developer Statistics</a:t>
            </a:r>
            <a:endParaRPr sz="3600">
              <a:solidFill>
                <a:srgbClr val="FFFFFF"/>
              </a:solidFill>
            </a:endParaRPr>
          </a:p>
        </p:txBody>
      </p:sp>
      <p:sp>
        <p:nvSpPr>
          <p:cNvPr id="106" name="Google Shape;106;p19"/>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7" name="Google Shape;107;p19"/>
          <p:cNvSpPr txBox="1"/>
          <p:nvPr/>
        </p:nvSpPr>
        <p:spPr>
          <a:xfrm>
            <a:off x="170775" y="1316825"/>
            <a:ext cx="3517800" cy="36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Query Information</a:t>
            </a:r>
            <a:endParaRPr b="1" u="sng"/>
          </a:p>
          <a:p>
            <a:pPr indent="0" lvl="0" marL="0" rtl="0" algn="l">
              <a:spcBef>
                <a:spcPts val="0"/>
              </a:spcBef>
              <a:spcAft>
                <a:spcPts val="0"/>
              </a:spcAft>
              <a:buNone/>
            </a:pPr>
            <a:r>
              <a:t/>
            </a:r>
            <a:endParaRPr b="1" u="sng"/>
          </a:p>
          <a:p>
            <a:pPr indent="-317500" lvl="0" marL="457200" rtl="0" algn="l">
              <a:spcBef>
                <a:spcPts val="0"/>
              </a:spcBef>
              <a:spcAft>
                <a:spcPts val="0"/>
              </a:spcAft>
              <a:buSzPts val="1400"/>
              <a:buChar char="●"/>
            </a:pPr>
            <a:r>
              <a:rPr lang="en"/>
              <a:t>Helps determine the popularity of a query and interactions achieved in that query.</a:t>
            </a:r>
            <a:endParaRPr/>
          </a:p>
        </p:txBody>
      </p:sp>
      <p:sp>
        <p:nvSpPr>
          <p:cNvPr id="108" name="Google Shape;108;p19"/>
          <p:cNvSpPr txBox="1"/>
          <p:nvPr/>
        </p:nvSpPr>
        <p:spPr>
          <a:xfrm>
            <a:off x="4572625" y="1316825"/>
            <a:ext cx="4137300" cy="279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Query History</a:t>
            </a:r>
            <a:endParaRPr b="1" u="sng"/>
          </a:p>
          <a:p>
            <a:pPr indent="0" lvl="0" marL="0" rtl="0" algn="l">
              <a:spcBef>
                <a:spcPts val="0"/>
              </a:spcBef>
              <a:spcAft>
                <a:spcPts val="0"/>
              </a:spcAft>
              <a:buNone/>
            </a:pPr>
            <a:r>
              <a:t/>
            </a:r>
            <a:endParaRPr b="1" u="sng"/>
          </a:p>
          <a:p>
            <a:pPr indent="-317500" lvl="0" marL="457200" rtl="0" algn="l">
              <a:spcBef>
                <a:spcPts val="0"/>
              </a:spcBef>
              <a:spcAft>
                <a:spcPts val="0"/>
              </a:spcAft>
              <a:buSzPts val="1400"/>
              <a:buChar char="●"/>
            </a:pPr>
            <a:r>
              <a:rPr lang="en"/>
              <a:t>Allows developers to view at what time a query was searched and </a:t>
            </a:r>
            <a:r>
              <a:rPr lang="en"/>
              <a:t>the state of the article interactions.</a:t>
            </a:r>
            <a:endParaRPr/>
          </a:p>
        </p:txBody>
      </p:sp>
      <p:pic>
        <p:nvPicPr>
          <p:cNvPr id="109" name="Google Shape;109;p19"/>
          <p:cNvPicPr preferRelativeResize="0"/>
          <p:nvPr/>
        </p:nvPicPr>
        <p:blipFill>
          <a:blip r:embed="rId3">
            <a:alphaModFix/>
          </a:blip>
          <a:stretch>
            <a:fillRect/>
          </a:stretch>
        </p:blipFill>
        <p:spPr>
          <a:xfrm>
            <a:off x="8" y="2693100"/>
            <a:ext cx="4505667" cy="1130150"/>
          </a:xfrm>
          <a:prstGeom prst="rect">
            <a:avLst/>
          </a:prstGeom>
          <a:noFill/>
          <a:ln>
            <a:noFill/>
          </a:ln>
        </p:spPr>
      </p:pic>
      <p:pic>
        <p:nvPicPr>
          <p:cNvPr id="110" name="Google Shape;110;p19"/>
          <p:cNvPicPr preferRelativeResize="0"/>
          <p:nvPr/>
        </p:nvPicPr>
        <p:blipFill>
          <a:blip r:embed="rId4">
            <a:alphaModFix/>
          </a:blip>
          <a:stretch>
            <a:fillRect/>
          </a:stretch>
        </p:blipFill>
        <p:spPr>
          <a:xfrm>
            <a:off x="4568475" y="2693101"/>
            <a:ext cx="4527045" cy="11301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20"/>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20"/>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Developer Statistics (Part 2)</a:t>
            </a:r>
            <a:endParaRPr sz="3600">
              <a:solidFill>
                <a:srgbClr val="FFFFFF"/>
              </a:solidFill>
            </a:endParaRPr>
          </a:p>
        </p:txBody>
      </p:sp>
      <p:sp>
        <p:nvSpPr>
          <p:cNvPr id="117" name="Google Shape;117;p20"/>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8" name="Google Shape;118;p20"/>
          <p:cNvSpPr txBox="1"/>
          <p:nvPr/>
        </p:nvSpPr>
        <p:spPr>
          <a:xfrm>
            <a:off x="1500" y="1316825"/>
            <a:ext cx="3517800" cy="34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Article Information</a:t>
            </a:r>
            <a:endParaRPr b="1" u="sng"/>
          </a:p>
        </p:txBody>
      </p:sp>
      <p:sp>
        <p:nvSpPr>
          <p:cNvPr id="119" name="Google Shape;119;p20"/>
          <p:cNvSpPr txBox="1"/>
          <p:nvPr/>
        </p:nvSpPr>
        <p:spPr>
          <a:xfrm>
            <a:off x="5895200" y="1316825"/>
            <a:ext cx="3176100" cy="34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Graph with statistical summary</a:t>
            </a:r>
            <a:endParaRPr b="1" u="sng"/>
          </a:p>
        </p:txBody>
      </p:sp>
      <p:pic>
        <p:nvPicPr>
          <p:cNvPr id="120" name="Google Shape;120;p20"/>
          <p:cNvPicPr preferRelativeResize="0"/>
          <p:nvPr/>
        </p:nvPicPr>
        <p:blipFill>
          <a:blip r:embed="rId3">
            <a:alphaModFix/>
          </a:blip>
          <a:stretch>
            <a:fillRect/>
          </a:stretch>
        </p:blipFill>
        <p:spPr>
          <a:xfrm>
            <a:off x="49979" y="2004396"/>
            <a:ext cx="5673844" cy="274343"/>
          </a:xfrm>
          <a:prstGeom prst="rect">
            <a:avLst/>
          </a:prstGeom>
          <a:noFill/>
          <a:ln>
            <a:noFill/>
          </a:ln>
        </p:spPr>
      </p:pic>
      <p:pic>
        <p:nvPicPr>
          <p:cNvPr id="121" name="Google Shape;121;p20"/>
          <p:cNvPicPr preferRelativeResize="0"/>
          <p:nvPr/>
        </p:nvPicPr>
        <p:blipFill>
          <a:blip r:embed="rId4">
            <a:alphaModFix/>
          </a:blip>
          <a:stretch>
            <a:fillRect/>
          </a:stretch>
        </p:blipFill>
        <p:spPr>
          <a:xfrm>
            <a:off x="54958" y="2278748"/>
            <a:ext cx="5673846" cy="704548"/>
          </a:xfrm>
          <a:prstGeom prst="rect">
            <a:avLst/>
          </a:prstGeom>
          <a:noFill/>
          <a:ln>
            <a:noFill/>
          </a:ln>
        </p:spPr>
      </p:pic>
      <p:pic>
        <p:nvPicPr>
          <p:cNvPr id="122" name="Google Shape;122;p20"/>
          <p:cNvPicPr preferRelativeResize="0"/>
          <p:nvPr/>
        </p:nvPicPr>
        <p:blipFill>
          <a:blip r:embed="rId5">
            <a:alphaModFix/>
          </a:blip>
          <a:stretch>
            <a:fillRect/>
          </a:stretch>
        </p:blipFill>
        <p:spPr>
          <a:xfrm>
            <a:off x="5686025" y="1716575"/>
            <a:ext cx="3457975" cy="1977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Google Shape;127;p21"/>
          <p:cNvSpPr/>
          <p:nvPr/>
        </p:nvSpPr>
        <p:spPr>
          <a:xfrm>
            <a:off x="8025" y="0"/>
            <a:ext cx="9144000" cy="978900"/>
          </a:xfrm>
          <a:prstGeom prst="rect">
            <a:avLst/>
          </a:prstGeom>
          <a:solidFill>
            <a:srgbClr val="041E8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21"/>
          <p:cNvSpPr txBox="1"/>
          <p:nvPr>
            <p:ph type="ctrTitle"/>
          </p:nvPr>
        </p:nvSpPr>
        <p:spPr>
          <a:xfrm>
            <a:off x="319725" y="151650"/>
            <a:ext cx="8520600" cy="675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FFFFFF"/>
                </a:solidFill>
              </a:rPr>
              <a:t>Server-Side Filtering</a:t>
            </a:r>
            <a:endParaRPr sz="3600">
              <a:solidFill>
                <a:srgbClr val="FFFFFF"/>
              </a:solidFill>
            </a:endParaRPr>
          </a:p>
        </p:txBody>
      </p:sp>
      <p:sp>
        <p:nvSpPr>
          <p:cNvPr id="129" name="Google Shape;129;p21"/>
          <p:cNvSpPr/>
          <p:nvPr/>
        </p:nvSpPr>
        <p:spPr>
          <a:xfrm>
            <a:off x="1707300" y="822450"/>
            <a:ext cx="5729400" cy="264900"/>
          </a:xfrm>
          <a:prstGeom prst="rect">
            <a:avLst/>
          </a:prstGeom>
          <a:solidFill>
            <a:srgbClr val="948F2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0" name="Google Shape;130;p21"/>
          <p:cNvSpPr txBox="1"/>
          <p:nvPr/>
        </p:nvSpPr>
        <p:spPr>
          <a:xfrm>
            <a:off x="1500" y="1316825"/>
            <a:ext cx="3517800" cy="34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t>Dynamic Filtering of Arguments completely occurs on the server</a:t>
            </a:r>
            <a:endParaRPr b="1" u="sng"/>
          </a:p>
          <a:p>
            <a:pPr indent="-317500" lvl="0" marL="457200" rtl="0" algn="l">
              <a:spcBef>
                <a:spcPts val="0"/>
              </a:spcBef>
              <a:spcAft>
                <a:spcPts val="0"/>
              </a:spcAft>
              <a:buSzPts val="1400"/>
              <a:buChar char="●"/>
            </a:pPr>
            <a:r>
              <a:rPr lang="en"/>
              <a:t>Search query Argument</a:t>
            </a:r>
            <a:endParaRPr/>
          </a:p>
          <a:p>
            <a:pPr indent="-317500" lvl="0" marL="457200" rtl="0" algn="l">
              <a:spcBef>
                <a:spcPts val="0"/>
              </a:spcBef>
              <a:spcAft>
                <a:spcPts val="0"/>
              </a:spcAft>
              <a:buSzPts val="1400"/>
              <a:buChar char="●"/>
            </a:pPr>
            <a:r>
              <a:rPr lang="en"/>
              <a:t>Page Argument</a:t>
            </a:r>
            <a:endParaRPr/>
          </a:p>
          <a:p>
            <a:pPr indent="-317500" lvl="0" marL="457200" rtl="0" algn="l">
              <a:spcBef>
                <a:spcPts val="0"/>
              </a:spcBef>
              <a:spcAft>
                <a:spcPts val="0"/>
              </a:spcAft>
              <a:buSzPts val="1400"/>
              <a:buChar char="●"/>
            </a:pPr>
            <a:r>
              <a:rPr lang="en"/>
              <a:t>Dates Argument</a:t>
            </a:r>
            <a:endParaRPr/>
          </a:p>
          <a:p>
            <a:pPr indent="-317500" lvl="0" marL="457200" rtl="0" algn="l">
              <a:spcBef>
                <a:spcPts val="0"/>
              </a:spcBef>
              <a:spcAft>
                <a:spcPts val="0"/>
              </a:spcAft>
              <a:buSzPts val="1400"/>
              <a:buChar char="●"/>
            </a:pPr>
            <a:r>
              <a:rPr lang="en"/>
              <a:t>Sorting method argument</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 u="sng">
                <a:solidFill>
                  <a:schemeClr val="dk1"/>
                </a:solidFill>
              </a:rPr>
              <a:t>This allows for substantially decreased loading times and significantly less strain on the user’s internet bandwidth.</a:t>
            </a:r>
            <a:endParaRPr b="1" u="sng">
              <a:solidFill>
                <a:schemeClr val="dk1"/>
              </a:solidFill>
            </a:endParaRPr>
          </a:p>
          <a:p>
            <a:pPr indent="0" lvl="0" marL="0" rtl="0" algn="l">
              <a:spcBef>
                <a:spcPts val="0"/>
              </a:spcBef>
              <a:spcAft>
                <a:spcPts val="0"/>
              </a:spcAft>
              <a:buNone/>
            </a:pPr>
            <a:r>
              <a:t/>
            </a:r>
            <a:endParaRPr/>
          </a:p>
        </p:txBody>
      </p:sp>
      <p:pic>
        <p:nvPicPr>
          <p:cNvPr id="131" name="Google Shape;131;p21"/>
          <p:cNvPicPr preferRelativeResize="0"/>
          <p:nvPr/>
        </p:nvPicPr>
        <p:blipFill>
          <a:blip r:embed="rId3">
            <a:alphaModFix/>
          </a:blip>
          <a:stretch>
            <a:fillRect/>
          </a:stretch>
        </p:blipFill>
        <p:spPr>
          <a:xfrm>
            <a:off x="2438725" y="2035450"/>
            <a:ext cx="6705274" cy="35728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