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914" r:id="rId1"/>
  </p:sldMasterIdLst>
  <p:notesMasterIdLst>
    <p:notesMasterId r:id="rId24"/>
  </p:notesMasterIdLst>
  <p:handoutMasterIdLst>
    <p:handoutMasterId r:id="rId25"/>
  </p:handoutMasterIdLst>
  <p:sldIdLst>
    <p:sldId id="256" r:id="rId2"/>
    <p:sldId id="343" r:id="rId3"/>
    <p:sldId id="345" r:id="rId4"/>
    <p:sldId id="356" r:id="rId5"/>
    <p:sldId id="357" r:id="rId6"/>
    <p:sldId id="358" r:id="rId7"/>
    <p:sldId id="359" r:id="rId8"/>
    <p:sldId id="360" r:id="rId9"/>
    <p:sldId id="346" r:id="rId10"/>
    <p:sldId id="351" r:id="rId11"/>
    <p:sldId id="349" r:id="rId12"/>
    <p:sldId id="361" r:id="rId13"/>
    <p:sldId id="352" r:id="rId14"/>
    <p:sldId id="353" r:id="rId15"/>
    <p:sldId id="363" r:id="rId16"/>
    <p:sldId id="362" r:id="rId17"/>
    <p:sldId id="364" r:id="rId18"/>
    <p:sldId id="365" r:id="rId19"/>
    <p:sldId id="366" r:id="rId20"/>
    <p:sldId id="367" r:id="rId21"/>
    <p:sldId id="355" r:id="rId22"/>
    <p:sldId id="368" r:id="rId23"/>
  </p:sldIdLst>
  <p:sldSz cx="9144000" cy="6858000" type="screen4x3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2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1D4D"/>
    <a:srgbClr val="AC8800"/>
    <a:srgbClr val="B27A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865" autoAdjust="0"/>
    <p:restoredTop sz="82357" autoAdjust="0"/>
  </p:normalViewPr>
  <p:slideViewPr>
    <p:cSldViewPr snapToObjects="1">
      <p:cViewPr varScale="1">
        <p:scale>
          <a:sx n="62" d="100"/>
          <a:sy n="62" d="100"/>
        </p:scale>
        <p:origin x="72" y="245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1198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78673A1D-CA7C-2142-B4A7-2120819DBEF7}" type="datetime1">
              <a:rPr lang="en-US"/>
              <a:pPr>
                <a:defRPr/>
              </a:pPr>
              <a:t>12/15/2019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</a:defRPr>
            </a:lvl1pPr>
          </a:lstStyle>
          <a:p>
            <a:fld id="{1485053A-06DE-4098-9318-500CD16FC6F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2791176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pitchFamily="-111" charset="0"/>
                <a:ea typeface="ＭＳ Ｐゴシック" pitchFamily="-111" charset="-128"/>
                <a:cs typeface="ＭＳ Ｐゴシック" pitchFamily="-111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Arial" pitchFamily="-111" charset="0"/>
                <a:ea typeface="ＭＳ Ｐゴシック" pitchFamily="-111" charset="-128"/>
                <a:cs typeface="ＭＳ Ｐゴシック" pitchFamily="-111" charset="-128"/>
              </a:defRPr>
            </a:lvl1pPr>
          </a:lstStyle>
          <a:p>
            <a:pPr>
              <a:defRPr/>
            </a:pPr>
            <a:fld id="{7E0628F4-B50B-49E8-83AB-39D50AFED8CD}" type="datetimeFigureOut">
              <a:rPr lang="en-US"/>
              <a:pPr>
                <a:defRPr/>
              </a:pPr>
              <a:t>12/15/2019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pitchFamily="-111" charset="0"/>
                <a:ea typeface="ＭＳ Ｐゴシック" pitchFamily="-111" charset="-128"/>
                <a:cs typeface="ＭＳ Ｐゴシック" pitchFamily="-111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A6446FAC-226B-4115-960C-7B2E97248D6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9330656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0774169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10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8085745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11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8085745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13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5835128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14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2644292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15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7116807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16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869462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17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2995849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18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4187937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19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2899906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21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9567045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6928721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22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6489948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5559585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1109302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5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8434918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6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4878905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7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8515027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8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9310843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9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555958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Overlay-TitleSlide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750" y="187325"/>
            <a:ext cx="8826500" cy="648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00200" y="2492375"/>
            <a:ext cx="6762749" cy="1470025"/>
          </a:xfrm>
        </p:spPr>
        <p:txBody>
          <a:bodyPr/>
          <a:lstStyle>
            <a:lvl1pPr algn="r">
              <a:defRPr sz="440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00201" y="3966882"/>
            <a:ext cx="6762749" cy="1752600"/>
          </a:xfrm>
        </p:spPr>
        <p:txBody>
          <a:bodyPr>
            <a:normAutofit/>
          </a:bodyPr>
          <a:lstStyle>
            <a:lvl1pPr marL="0" indent="0" algn="r">
              <a:spcBef>
                <a:spcPts val="600"/>
              </a:spcBef>
              <a:buNone/>
              <a:defRPr sz="18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54C94BC1-1497-4BDC-A1E5-B32793525C11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F4C51E-94FE-4EA3-9632-37695468AD72}" type="datetime1">
              <a:rPr lang="en-US"/>
              <a:pPr>
                <a:defRPr/>
              </a:pPr>
              <a:t>12/15/2019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83668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9" descr="Overlay-ContentSlide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813" y="187325"/>
            <a:ext cx="8828087" cy="6481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A44D78-FCC2-40B4-987C-246307192CE6}" type="datetime1">
              <a:rPr lang="en-US"/>
              <a:pPr>
                <a:defRPr/>
              </a:pPr>
              <a:t>12/15/2019</a:t>
            </a:fld>
            <a:endParaRPr lang="en-US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8CA3598-FCF8-48A4-9FF5-EF2B5DDBAA8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09808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9" descr="Overlay-ContentCaption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750" y="187325"/>
            <a:ext cx="8826500" cy="648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4" y="590550"/>
            <a:ext cx="3657600" cy="1162050"/>
          </a:xfrm>
        </p:spPr>
        <p:txBody>
          <a:bodyPr/>
          <a:lstStyle>
            <a:lvl1pPr algn="ctr">
              <a:defRPr sz="3600" b="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93023" y="739588"/>
            <a:ext cx="3657600" cy="5308787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79464" y="1816100"/>
            <a:ext cx="3657600" cy="38227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60CBCA-7388-4E1A-BAF6-17486ACF2434}" type="datetime1">
              <a:rPr lang="en-US"/>
              <a:pPr>
                <a:defRPr/>
              </a:pPr>
              <a:t>12/15/2019</a:t>
            </a:fld>
            <a:endParaRPr lang="en-US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13ECB25-1E4F-4A8B-8783-EC7587DDB69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8264777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9" descr="Overlay-PictureCaption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263" y="187325"/>
            <a:ext cx="8535987" cy="648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86200" y="533400"/>
            <a:ext cx="4476750" cy="1252538"/>
          </a:xfrm>
        </p:spPr>
        <p:txBody>
          <a:bodyPr/>
          <a:lstStyle>
            <a:lvl1pPr algn="l">
              <a:defRPr sz="3600" b="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86124" y="1828800"/>
            <a:ext cx="4474539" cy="3810000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flipH="1">
            <a:off x="188253" y="179292"/>
            <a:ext cx="3281087" cy="6483096"/>
          </a:xfrm>
          <a:prstGeom prst="round1Rect">
            <a:avLst>
              <a:gd name="adj" fmla="val 17325"/>
            </a:avLst>
          </a:prstGeom>
          <a:blipFill dpi="0" rotWithShape="0">
            <a:blip r:embed="rId3"/>
            <a:srcRect/>
            <a:stretch>
              <a:fillRect/>
            </a:stretch>
          </a:blipFill>
          <a:ln w="28575">
            <a:solidFill>
              <a:schemeClr val="bg1"/>
            </a:solidFill>
          </a:ln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noProof="0"/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>
          <a:xfrm>
            <a:off x="3886200" y="6288088"/>
            <a:ext cx="1887538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CF3A49-14E6-442A-8033-A8225B229CA5}" type="datetime1">
              <a:rPr lang="en-US"/>
              <a:pPr>
                <a:defRPr/>
              </a:pPr>
              <a:t>12/15/2019</a:t>
            </a:fld>
            <a:endParaRPr lang="en-US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867400" y="6288088"/>
            <a:ext cx="2676525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1DAC369-66D3-4EFC-BB3B-678C81E2159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0361923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, Al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9" descr="Overlay-PictureCaption-Extra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750" y="187325"/>
            <a:ext cx="8826500" cy="648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10953" y="533400"/>
            <a:ext cx="3657600" cy="1252538"/>
          </a:xfrm>
        </p:spPr>
        <p:txBody>
          <a:bodyPr/>
          <a:lstStyle>
            <a:lvl1pPr algn="l">
              <a:defRPr sz="3600" b="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flipH="1">
            <a:off x="596153" y="1600199"/>
            <a:ext cx="3657600" cy="3657601"/>
          </a:xfrm>
          <a:prstGeom prst="ellipse">
            <a:avLst/>
          </a:prstGeom>
          <a:blipFill dpi="0" rotWithShape="0">
            <a:blip r:embed="rId3" cstate="print"/>
            <a:srcRect/>
            <a:stretch>
              <a:fillRect/>
            </a:stretch>
          </a:blipFill>
          <a:ln w="28575">
            <a:solidFill>
              <a:schemeClr val="bg1"/>
            </a:solidFill>
          </a:ln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10412" y="1828800"/>
            <a:ext cx="3657600" cy="3810000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>
          <a:xfrm>
            <a:off x="381000" y="6288088"/>
            <a:ext cx="1865313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12A322-CABC-4460-A606-AB4BCCCBEACD}" type="datetime1">
              <a:rPr lang="en-US"/>
              <a:pPr>
                <a:defRPr/>
              </a:pPr>
              <a:t>12/15/2019</a:t>
            </a:fld>
            <a:endParaRPr lang="en-US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325813" y="6288088"/>
            <a:ext cx="5218112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4D93BB5-5A86-4E4F-8673-ADE41ED1BC8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6705290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above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9" descr="Overlay-PictureCaption-Extra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750" y="187325"/>
            <a:ext cx="8826500" cy="648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8038" y="3778624"/>
            <a:ext cx="7560515" cy="1102658"/>
          </a:xfrm>
        </p:spPr>
        <p:txBody>
          <a:bodyPr/>
          <a:lstStyle>
            <a:lvl1pPr algn="l">
              <a:defRPr sz="3600" b="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flipH="1">
            <a:off x="871584" y="762000"/>
            <a:ext cx="7427726" cy="2989730"/>
          </a:xfrm>
          <a:prstGeom prst="roundRect">
            <a:avLst>
              <a:gd name="adj" fmla="val 7476"/>
            </a:avLst>
          </a:prstGeom>
          <a:blipFill dpi="0" rotWithShape="0">
            <a:blip r:embed="rId3"/>
            <a:srcRect/>
            <a:stretch>
              <a:fillRect/>
            </a:stretch>
          </a:blipFill>
          <a:ln w="28575">
            <a:solidFill>
              <a:schemeClr val="bg1"/>
            </a:solidFill>
          </a:ln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08034" y="4827493"/>
            <a:ext cx="7559977" cy="1220881"/>
          </a:xfrm>
        </p:spPr>
        <p:txBody>
          <a:bodyPr>
            <a:normAutofit/>
          </a:bodyPr>
          <a:lstStyle>
            <a:lvl1pPr marL="0" indent="0">
              <a:spcBef>
                <a:spcPts val="6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>
          <a:xfrm>
            <a:off x="381000" y="6288088"/>
            <a:ext cx="1865313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685573-B59F-4A40-8715-17FA852A1259}" type="datetime1">
              <a:rPr lang="en-US"/>
              <a:pPr>
                <a:defRPr/>
              </a:pPr>
              <a:t>12/15/2019</a:t>
            </a:fld>
            <a:endParaRPr lang="en-US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325813" y="6288088"/>
            <a:ext cx="5218112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D5BC46-E68C-4DA3-94B3-06FB2468F9A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16269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Overlay-ContentSlide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813" y="187325"/>
            <a:ext cx="8828087" cy="6481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FC08AD-425F-4775-B4E0-BB115F66D29C}" type="datetime1">
              <a:rPr lang="en-US"/>
              <a:pPr>
                <a:defRPr/>
              </a:pPr>
              <a:t>12/15/2019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355F54-7FB7-4864-A52B-2722A7103E1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5790824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Overlay-ContentSlide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813" y="187325"/>
            <a:ext cx="8828087" cy="6481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28646" y="779463"/>
            <a:ext cx="1358153" cy="5268912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79462" y="779464"/>
            <a:ext cx="6170613" cy="5268911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7D29FD-4BC1-4E48-B7DD-BCBA95BC7AF9}" type="datetime1">
              <a:rPr lang="en-US"/>
              <a:pPr>
                <a:defRPr/>
              </a:pPr>
              <a:t>12/15/2019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514C96F-308B-488D-8EB8-53D98611049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665016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Overlay-ContentSlide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813" y="187325"/>
            <a:ext cx="8828087" cy="6481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15597D-6130-464B-9D3E-3A1D0D3CB7DB}" type="datetime1">
              <a:rPr lang="en-US"/>
              <a:pPr>
                <a:defRPr/>
              </a:pPr>
              <a:t>12/15/2019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D668F5-6BE9-42B2-89D8-E57480DDCA9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63287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Overlay-SectionHeader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0"/>
            <a:ext cx="8826500" cy="648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3" y="2591360"/>
            <a:ext cx="7583487" cy="1362075"/>
          </a:xfrm>
        </p:spPr>
        <p:txBody>
          <a:bodyPr>
            <a:noAutofit/>
          </a:bodyPr>
          <a:lstStyle>
            <a:lvl1pPr algn="l">
              <a:defRPr sz="4400" b="1" cap="none" baseline="0">
                <a:solidFill>
                  <a:srgbClr val="001D4D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79463" y="3950354"/>
            <a:ext cx="7583487" cy="1500187"/>
          </a:xfrm>
        </p:spPr>
        <p:txBody>
          <a:bodyPr/>
          <a:lstStyle>
            <a:lvl1pPr marL="0" indent="0" algn="l">
              <a:spcBef>
                <a:spcPts val="600"/>
              </a:spcBef>
              <a:buNone/>
              <a:defRPr sz="2000" cap="none" baseline="0">
                <a:solidFill>
                  <a:srgbClr val="001D4D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716B0D-9E78-4000-9B46-108CCFA59DB2}" type="datetime1">
              <a:rPr lang="en-US"/>
              <a:pPr>
                <a:defRPr/>
              </a:pPr>
              <a:t>12/15/2019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38455A5-A4A9-468F-A1D3-4785F870EBD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179981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9" descr="Overlay-ContentSlide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813" y="187325"/>
            <a:ext cx="8828087" cy="6481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79462" y="1828800"/>
            <a:ext cx="3657600" cy="42195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88541" y="1828800"/>
            <a:ext cx="3657600" cy="42195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3457D7-E072-4C6B-85A3-FC101812524D}" type="datetime1">
              <a:rPr lang="en-US"/>
              <a:pPr>
                <a:defRPr/>
              </a:pPr>
              <a:t>12/15/2019</a:t>
            </a:fld>
            <a:endParaRPr lang="en-US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FC070B-E897-4FE2-87D3-937C19FE74A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217429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9" descr="Overlay-ContentSlide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813" y="187325"/>
            <a:ext cx="8828087" cy="6481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8" name="Straight Connector 7"/>
          <p:cNvCxnSpPr/>
          <p:nvPr/>
        </p:nvCxnSpPr>
        <p:spPr>
          <a:xfrm>
            <a:off x="874713" y="2286000"/>
            <a:ext cx="3562350" cy="1588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4816475" y="2286000"/>
            <a:ext cx="3565525" cy="1588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874713" y="2286000"/>
            <a:ext cx="3562350" cy="1588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4816475" y="2286000"/>
            <a:ext cx="3565525" cy="1588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3" y="381000"/>
            <a:ext cx="7583487" cy="1044388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79463" y="1438835"/>
            <a:ext cx="3657600" cy="789828"/>
          </a:xfrm>
        </p:spPr>
        <p:txBody>
          <a:bodyPr anchor="b">
            <a:noAutofit/>
          </a:bodyPr>
          <a:lstStyle>
            <a:lvl1pPr marL="0" indent="0" algn="ctr">
              <a:lnSpc>
                <a:spcPts val="3000"/>
              </a:lnSpc>
              <a:spcBef>
                <a:spcPts val="0"/>
              </a:spcBef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79463" y="2362199"/>
            <a:ext cx="3657600" cy="36861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5350" y="1438835"/>
            <a:ext cx="3657600" cy="789828"/>
          </a:xfrm>
        </p:spPr>
        <p:txBody>
          <a:bodyPr anchor="b">
            <a:noAutofit/>
          </a:bodyPr>
          <a:lstStyle>
            <a:lvl1pPr marL="0" indent="0" algn="ctr">
              <a:lnSpc>
                <a:spcPts val="3000"/>
              </a:lnSpc>
              <a:spcBef>
                <a:spcPts val="0"/>
              </a:spcBef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5350" y="2362199"/>
            <a:ext cx="3657600" cy="36861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12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521417-C2DD-4C9C-9B7F-24A4905C0EAD}" type="datetime1">
              <a:rPr lang="en-US"/>
              <a:pPr>
                <a:defRPr/>
              </a:pPr>
              <a:t>12/15/2019</a:t>
            </a:fld>
            <a:endParaRPr lang="en-US"/>
          </a:p>
        </p:txBody>
      </p:sp>
      <p:sp>
        <p:nvSpPr>
          <p:cNvPr id="13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879F1A1-38E2-4BE0-8480-E43DB31206E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645605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Content, Top and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9" descr="Overlay-ContentSlide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813" y="187325"/>
            <a:ext cx="8828087" cy="6481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79462" y="1828801"/>
            <a:ext cx="7585076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10" name="Content Placeholder 2"/>
          <p:cNvSpPr>
            <a:spLocks noGrp="1"/>
          </p:cNvSpPr>
          <p:nvPr>
            <p:ph sz="half" idx="13"/>
          </p:nvPr>
        </p:nvSpPr>
        <p:spPr>
          <a:xfrm>
            <a:off x="779462" y="3991816"/>
            <a:ext cx="7585076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14E409-C98F-4836-AB37-F938F6FE38A7}" type="datetime1">
              <a:rPr lang="en-US"/>
              <a:pPr>
                <a:defRPr/>
              </a:pPr>
              <a:t>12/15/2019</a:t>
            </a:fld>
            <a:endParaRPr lang="en-US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EA9BF686-F77E-47DC-BAD5-34ADE684F9C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368112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9" descr="Overlay-ContentSlide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813" y="187325"/>
            <a:ext cx="8828087" cy="6481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0953" y="1828801"/>
            <a:ext cx="3657600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10" name="Content Placeholder 2"/>
          <p:cNvSpPr>
            <a:spLocks noGrp="1"/>
          </p:cNvSpPr>
          <p:nvPr>
            <p:ph sz="half" idx="13"/>
          </p:nvPr>
        </p:nvSpPr>
        <p:spPr>
          <a:xfrm>
            <a:off x="4710953" y="3991816"/>
            <a:ext cx="3657600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11" name="Content Placeholder 2"/>
          <p:cNvSpPr>
            <a:spLocks noGrp="1"/>
          </p:cNvSpPr>
          <p:nvPr>
            <p:ph sz="half" idx="14"/>
          </p:nvPr>
        </p:nvSpPr>
        <p:spPr>
          <a:xfrm>
            <a:off x="779462" y="1828800"/>
            <a:ext cx="3657600" cy="42195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8EB1C2-62C7-4F1A-9DF0-1804097D74BC}" type="datetime1">
              <a:rPr lang="en-US"/>
              <a:pPr>
                <a:defRPr/>
              </a:pPr>
              <a:t>12/15/2019</a:t>
            </a:fld>
            <a:endParaRPr lang="en-US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fld id="{2C3E92E7-5F71-48EF-B9A7-7D646EA2EEC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077259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9" descr="Overlay-ContentSlide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813" y="187325"/>
            <a:ext cx="8828087" cy="6481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12" name="Content Placeholder 2"/>
          <p:cNvSpPr>
            <a:spLocks noGrp="1"/>
          </p:cNvSpPr>
          <p:nvPr>
            <p:ph sz="half" idx="14"/>
          </p:nvPr>
        </p:nvSpPr>
        <p:spPr>
          <a:xfrm>
            <a:off x="779463" y="1828801"/>
            <a:ext cx="3657600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13" name="Content Placeholder 2"/>
          <p:cNvSpPr>
            <a:spLocks noGrp="1"/>
          </p:cNvSpPr>
          <p:nvPr>
            <p:ph sz="half" idx="15"/>
          </p:nvPr>
        </p:nvSpPr>
        <p:spPr>
          <a:xfrm>
            <a:off x="779463" y="3991816"/>
            <a:ext cx="3657600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14" name="Content Placeholder 2"/>
          <p:cNvSpPr>
            <a:spLocks noGrp="1"/>
          </p:cNvSpPr>
          <p:nvPr>
            <p:ph sz="half" idx="1"/>
          </p:nvPr>
        </p:nvSpPr>
        <p:spPr>
          <a:xfrm>
            <a:off x="4710953" y="1828801"/>
            <a:ext cx="3657600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15" name="Content Placeholder 2"/>
          <p:cNvSpPr>
            <a:spLocks noGrp="1"/>
          </p:cNvSpPr>
          <p:nvPr>
            <p:ph sz="half" idx="13"/>
          </p:nvPr>
        </p:nvSpPr>
        <p:spPr>
          <a:xfrm>
            <a:off x="4710953" y="3991816"/>
            <a:ext cx="3657600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28EFB1-89E3-4517-A18C-02DD58AA2D7B}" type="datetime1">
              <a:rPr lang="en-US"/>
              <a:pPr>
                <a:defRPr/>
              </a:pPr>
              <a:t>12/15/2019</a:t>
            </a:fld>
            <a:endParaRPr lang="en-US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8"/>
          </p:nvPr>
        </p:nvSpPr>
        <p:spPr/>
        <p:txBody>
          <a:bodyPr/>
          <a:lstStyle>
            <a:lvl1pPr>
              <a:defRPr/>
            </a:lvl1pPr>
          </a:lstStyle>
          <a:p>
            <a:fld id="{742D7D0C-8D30-4A66-A10F-512DACA83C1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44038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9" descr="Overlay-ContentSlide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813" y="187325"/>
            <a:ext cx="8828087" cy="6481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4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71B9FD-5F84-40EE-BE92-5187585C0991}" type="datetime1">
              <a:rPr lang="en-US"/>
              <a:pPr>
                <a:defRPr/>
              </a:pPr>
              <a:t>12/15/2019</a:t>
            </a:fld>
            <a:endParaRPr lang="en-US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F91F6D4-B72F-4031-BB13-DF465A8C787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530292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 Diagonal Corner Rectangle 7"/>
          <p:cNvSpPr/>
          <p:nvPr/>
        </p:nvSpPr>
        <p:spPr>
          <a:xfrm>
            <a:off x="190500" y="190500"/>
            <a:ext cx="8764588" cy="6478588"/>
          </a:xfrm>
          <a:prstGeom prst="round2DiagRect">
            <a:avLst>
              <a:gd name="adj1" fmla="val 9416"/>
              <a:gd name="adj2" fmla="val 0"/>
            </a:avLst>
          </a:prstGeom>
          <a:gradFill>
            <a:gsLst>
              <a:gs pos="13000">
                <a:srgbClr val="B27A00"/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779463" y="381000"/>
            <a:ext cx="7583487" cy="1044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779463" y="1828800"/>
            <a:ext cx="7583487" cy="4208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81000" y="6288088"/>
            <a:ext cx="18875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B9BB3EB8-314F-4CE3-939A-F78A6BE43B76}" type="datetime1">
              <a:rPr lang="en-US"/>
              <a:pPr>
                <a:defRPr/>
              </a:pPr>
              <a:t>12/15/2019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05175" y="6288088"/>
            <a:ext cx="52387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04225" y="219075"/>
            <a:ext cx="493713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chemeClr val="tx2"/>
                </a:solidFill>
                <a:latin typeface="Trebuchet MS" pitchFamily="34" charset="0"/>
              </a:defRPr>
            </a:lvl1pPr>
          </a:lstStyle>
          <a:p>
            <a:fld id="{12B113F0-A774-4A14-AA2C-3A403885806F}" type="slidenum">
              <a:rPr lang="en-US" altLang="en-US"/>
              <a:pPr/>
              <a:t>‹#›</a:t>
            </a:fld>
            <a:endParaRPr lang="en-US" altLang="en-US"/>
          </a:p>
        </p:txBody>
      </p:sp>
      <p:pic>
        <p:nvPicPr>
          <p:cNvPr id="1032" name="Picture 8" descr="FIULogo_H_CMYK_fx.png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3938" y="5959475"/>
            <a:ext cx="2430462" cy="693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682" r:id="rId1"/>
    <p:sldLayoutId id="2147484683" r:id="rId2"/>
    <p:sldLayoutId id="2147484684" r:id="rId3"/>
    <p:sldLayoutId id="2147484685" r:id="rId4"/>
    <p:sldLayoutId id="2147484686" r:id="rId5"/>
    <p:sldLayoutId id="2147484687" r:id="rId6"/>
    <p:sldLayoutId id="2147484688" r:id="rId7"/>
    <p:sldLayoutId id="2147484689" r:id="rId8"/>
    <p:sldLayoutId id="2147484690" r:id="rId9"/>
    <p:sldLayoutId id="2147484691" r:id="rId10"/>
    <p:sldLayoutId id="2147484692" r:id="rId11"/>
    <p:sldLayoutId id="2147484693" r:id="rId12"/>
    <p:sldLayoutId id="2147484694" r:id="rId13"/>
    <p:sldLayoutId id="2147484695" r:id="rId14"/>
    <p:sldLayoutId id="2147484696" r:id="rId15"/>
    <p:sldLayoutId id="2147484697" r:id="rId16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800" kern="1200">
          <a:solidFill>
            <a:srgbClr val="001D4D"/>
          </a:solidFill>
          <a:latin typeface="+mj-lt"/>
          <a:ea typeface="ＭＳ Ｐゴシック" pitchFamily="-111" charset="-128"/>
          <a:cs typeface="ＭＳ Ｐゴシック" pitchFamily="-111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800">
          <a:solidFill>
            <a:srgbClr val="001D4D"/>
          </a:solidFill>
          <a:latin typeface="Trebuchet MS" pitchFamily="-111" charset="0"/>
          <a:ea typeface="ＭＳ Ｐゴシック" pitchFamily="-111" charset="-128"/>
          <a:cs typeface="ＭＳ Ｐゴシック" pitchFamily="-111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800">
          <a:solidFill>
            <a:srgbClr val="001D4D"/>
          </a:solidFill>
          <a:latin typeface="Trebuchet MS" pitchFamily="-111" charset="0"/>
          <a:ea typeface="ＭＳ Ｐゴシック" pitchFamily="-111" charset="-128"/>
          <a:cs typeface="ＭＳ Ｐゴシック" pitchFamily="-111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800">
          <a:solidFill>
            <a:srgbClr val="001D4D"/>
          </a:solidFill>
          <a:latin typeface="Trebuchet MS" pitchFamily="-111" charset="0"/>
          <a:ea typeface="ＭＳ Ｐゴシック" pitchFamily="-111" charset="-128"/>
          <a:cs typeface="ＭＳ Ｐゴシック" pitchFamily="-111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800">
          <a:solidFill>
            <a:srgbClr val="001D4D"/>
          </a:solidFill>
          <a:latin typeface="Trebuchet MS" pitchFamily="-111" charset="0"/>
          <a:ea typeface="ＭＳ Ｐゴシック" pitchFamily="-111" charset="-128"/>
          <a:cs typeface="ＭＳ Ｐゴシック" pitchFamily="-111" charset="-128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800">
          <a:solidFill>
            <a:srgbClr val="001D4D"/>
          </a:solidFill>
          <a:latin typeface="Trebuchet MS" pitchFamily="-111" charset="0"/>
          <a:ea typeface="ＭＳ Ｐゴシック" pitchFamily="-111" charset="-128"/>
          <a:cs typeface="ＭＳ Ｐゴシック" pitchFamily="-111" charset="-128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800">
          <a:solidFill>
            <a:srgbClr val="001D4D"/>
          </a:solidFill>
          <a:latin typeface="Trebuchet MS" pitchFamily="-111" charset="0"/>
          <a:ea typeface="ＭＳ Ｐゴシック" pitchFamily="-111" charset="-128"/>
          <a:cs typeface="ＭＳ Ｐゴシック" pitchFamily="-111" charset="-128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800">
          <a:solidFill>
            <a:srgbClr val="001D4D"/>
          </a:solidFill>
          <a:latin typeface="Trebuchet MS" pitchFamily="-111" charset="0"/>
          <a:ea typeface="ＭＳ Ｐゴシック" pitchFamily="-111" charset="-128"/>
          <a:cs typeface="ＭＳ Ｐゴシック" pitchFamily="-111" charset="-128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800">
          <a:solidFill>
            <a:srgbClr val="001D4D"/>
          </a:solidFill>
          <a:latin typeface="Trebuchet MS" pitchFamily="-111" charset="0"/>
          <a:ea typeface="ＭＳ Ｐゴシック" pitchFamily="-111" charset="-128"/>
          <a:cs typeface="ＭＳ Ｐゴシック" pitchFamily="-111" charset="-128"/>
        </a:defRPr>
      </a:lvl9pPr>
    </p:titleStyle>
    <p:bodyStyle>
      <a:lvl1pPr marL="282575" indent="-282575" algn="l" rtl="0" eaLnBrk="0" fontAlgn="base" hangingPunct="0">
        <a:spcBef>
          <a:spcPts val="2000"/>
        </a:spcBef>
        <a:spcAft>
          <a:spcPct val="0"/>
        </a:spcAft>
        <a:buFont typeface="Wingdings 2" pitchFamily="18" charset="2"/>
        <a:buChar char=""/>
        <a:defRPr sz="2200" kern="1200">
          <a:solidFill>
            <a:srgbClr val="001D4D"/>
          </a:solidFill>
          <a:latin typeface="+mn-lt"/>
          <a:ea typeface="ＭＳ Ｐゴシック" pitchFamily="-111" charset="-128"/>
          <a:cs typeface="ＭＳ Ｐゴシック" pitchFamily="-111" charset="-128"/>
        </a:defRPr>
      </a:lvl1pPr>
      <a:lvl2pPr marL="577850" indent="-295275" algn="l" rtl="0" eaLnBrk="0" fontAlgn="base" hangingPunct="0">
        <a:spcBef>
          <a:spcPts val="600"/>
        </a:spcBef>
        <a:spcAft>
          <a:spcPct val="0"/>
        </a:spcAft>
        <a:buFont typeface="Wingdings 2" pitchFamily="18" charset="2"/>
        <a:buChar char=""/>
        <a:defRPr sz="2000" kern="1200">
          <a:solidFill>
            <a:srgbClr val="001D4D"/>
          </a:solidFill>
          <a:latin typeface="+mn-lt"/>
          <a:ea typeface="ＭＳ Ｐゴシック" pitchFamily="-111" charset="-128"/>
          <a:cs typeface="+mn-cs"/>
        </a:defRPr>
      </a:lvl2pPr>
      <a:lvl3pPr marL="860425" indent="-282575" algn="l" rtl="0" eaLnBrk="0" fontAlgn="base" hangingPunct="0">
        <a:spcBef>
          <a:spcPts val="600"/>
        </a:spcBef>
        <a:spcAft>
          <a:spcPct val="0"/>
        </a:spcAft>
        <a:buFont typeface="Wingdings 2" pitchFamily="18" charset="2"/>
        <a:buChar char=""/>
        <a:defRPr kern="1200">
          <a:solidFill>
            <a:srgbClr val="001D4D"/>
          </a:solidFill>
          <a:latin typeface="+mn-lt"/>
          <a:ea typeface="ＭＳ Ｐゴシック" pitchFamily="-111" charset="-128"/>
          <a:cs typeface="+mn-cs"/>
        </a:defRPr>
      </a:lvl3pPr>
      <a:lvl4pPr marL="1143000" indent="-282575" algn="l" rtl="0" eaLnBrk="0" fontAlgn="base" hangingPunct="0">
        <a:spcBef>
          <a:spcPts val="600"/>
        </a:spcBef>
        <a:spcAft>
          <a:spcPct val="0"/>
        </a:spcAft>
        <a:buFont typeface="Wingdings 2" pitchFamily="18" charset="2"/>
        <a:buChar char=""/>
        <a:defRPr kern="1200">
          <a:solidFill>
            <a:srgbClr val="001D4D"/>
          </a:solidFill>
          <a:latin typeface="+mn-lt"/>
          <a:ea typeface="ＭＳ Ｐゴシック" pitchFamily="-111" charset="-128"/>
          <a:cs typeface="+mn-cs"/>
        </a:defRPr>
      </a:lvl4pPr>
      <a:lvl5pPr marL="1425575" indent="-282575" algn="l" rtl="0" eaLnBrk="0" fontAlgn="base" hangingPunct="0">
        <a:spcBef>
          <a:spcPts val="600"/>
        </a:spcBef>
        <a:spcAft>
          <a:spcPct val="0"/>
        </a:spcAft>
        <a:buFont typeface="Wingdings 2" pitchFamily="18" charset="2"/>
        <a:buChar char=""/>
        <a:defRPr kern="1200">
          <a:solidFill>
            <a:srgbClr val="001D4D"/>
          </a:solidFill>
          <a:latin typeface="+mn-lt"/>
          <a:ea typeface="ＭＳ Ｐゴシック" pitchFamily="-111" charset="-128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ctrTitle"/>
          </p:nvPr>
        </p:nvSpPr>
        <p:spPr>
          <a:xfrm>
            <a:off x="228600" y="2667000"/>
            <a:ext cx="8686800" cy="2438400"/>
          </a:xfrm>
        </p:spPr>
        <p:txBody>
          <a:bodyPr/>
          <a:lstStyle/>
          <a:p>
            <a:pPr algn="ctr" eaLnBrk="1" hangingPunct="1"/>
            <a:r>
              <a:rPr lang="en-US" altLang="en-US" dirty="0">
                <a:ea typeface="ＭＳ Ｐゴシック" pitchFamily="34" charset="-128"/>
              </a:rPr>
              <a:t>Cloud Enabling Work Queue</a:t>
            </a:r>
            <a:br>
              <a:rPr lang="en-US" altLang="en-US" dirty="0">
                <a:ea typeface="ＭＳ Ｐゴシック" pitchFamily="34" charset="-128"/>
              </a:rPr>
            </a:br>
            <a:r>
              <a:rPr lang="en-US" altLang="en-US" sz="2800" dirty="0">
                <a:ea typeface="ＭＳ Ｐゴシック" pitchFamily="34" charset="-128"/>
              </a:rPr>
              <a:t>Team Member(s): Osniel Valdivia</a:t>
            </a:r>
            <a:br>
              <a:rPr lang="en-US" altLang="en-US" sz="2800" dirty="0">
                <a:ea typeface="ＭＳ Ｐゴシック" pitchFamily="34" charset="-128"/>
              </a:rPr>
            </a:br>
            <a:r>
              <a:rPr lang="en-US" altLang="en-US" sz="2800" dirty="0">
                <a:ea typeface="ＭＳ Ｐゴシック" pitchFamily="34" charset="-128"/>
              </a:rPr>
              <a:t>Francisco Espinosa Castillo</a:t>
            </a:r>
            <a:br>
              <a:rPr lang="en-US" altLang="en-US" sz="2800" dirty="0">
                <a:ea typeface="ＭＳ Ｐゴシック" pitchFamily="34" charset="-128"/>
              </a:rPr>
            </a:br>
            <a:r>
              <a:rPr lang="en-US" altLang="en-US" sz="2800" dirty="0">
                <a:ea typeface="ＭＳ Ｐゴシック" pitchFamily="34" charset="-128"/>
              </a:rPr>
              <a:t>Product Owner(s): Michael </a:t>
            </a:r>
            <a:r>
              <a:rPr lang="en-US" altLang="en-US" sz="2800" dirty="0" err="1">
                <a:ea typeface="ＭＳ Ｐゴシック" pitchFamily="34" charset="-128"/>
              </a:rPr>
              <a:t>Reyeros</a:t>
            </a:r>
            <a:br>
              <a:rPr lang="en-US" altLang="en-US" sz="2800" dirty="0">
                <a:ea typeface="ＭＳ Ｐゴシック" pitchFamily="34" charset="-128"/>
              </a:rPr>
            </a:br>
            <a:r>
              <a:rPr lang="en-US" altLang="en-US" sz="2800" dirty="0">
                <a:ea typeface="ＭＳ Ｐゴシック" pitchFamily="34" charset="-128"/>
              </a:rPr>
              <a:t>Professor: Masoud Sadjadi</a:t>
            </a:r>
            <a:br>
              <a:rPr lang="en-US" altLang="en-US" sz="2800" dirty="0">
                <a:ea typeface="ＭＳ Ｐゴシック" pitchFamily="34" charset="-128"/>
              </a:rPr>
            </a:br>
            <a:br>
              <a:rPr lang="en-US" altLang="en-US" dirty="0">
                <a:ea typeface="ＭＳ Ｐゴシック" pitchFamily="34" charset="-128"/>
              </a:rPr>
            </a:br>
            <a:r>
              <a:rPr lang="en-US" altLang="en-US" sz="1800" dirty="0">
                <a:ea typeface="ＭＳ Ｐゴシック" pitchFamily="34" charset="-128"/>
              </a:rPr>
              <a:t>School of Computing and Information Sciences</a:t>
            </a:r>
            <a:br>
              <a:rPr lang="en-US" altLang="en-US" sz="1800" dirty="0">
                <a:ea typeface="ＭＳ Ｐゴシック" pitchFamily="34" charset="-128"/>
              </a:rPr>
            </a:br>
            <a:r>
              <a:rPr lang="en-US" altLang="en-US" sz="1800" dirty="0">
                <a:ea typeface="ＭＳ Ｐゴシック" pitchFamily="34" charset="-128"/>
              </a:rPr>
              <a:t>Florida International University</a:t>
            </a:r>
            <a:endParaRPr lang="en-US" altLang="en-US" dirty="0">
              <a:ea typeface="ＭＳ Ｐゴシック" pitchFamily="34" charset="-128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 bwMode="auto">
          <a:xfrm>
            <a:off x="228600" y="228600"/>
            <a:ext cx="86868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rgbClr val="001D4D"/>
                </a:solidFill>
                <a:latin typeface="+mj-lt"/>
                <a:ea typeface="ＭＳ Ｐゴシック" pitchFamily="-111" charset="-128"/>
                <a:cs typeface="ＭＳ Ｐゴシック" pitchFamily="-111" charset="-128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9pPr>
          </a:lstStyle>
          <a:p>
            <a:pPr algn="ctr" eaLnBrk="1" hangingPunct="1"/>
            <a:r>
              <a:rPr lang="en-US" altLang="en-US" sz="3600" dirty="0">
                <a:ea typeface="ＭＳ Ｐゴシック" pitchFamily="34" charset="-128"/>
              </a:rPr>
              <a:t>Senior Project Final Presentation</a:t>
            </a:r>
            <a:br>
              <a:rPr lang="en-US" altLang="en-US" dirty="0">
                <a:ea typeface="ＭＳ Ｐゴシック" pitchFamily="34" charset="-128"/>
              </a:rPr>
            </a:br>
            <a:r>
              <a:rPr lang="en-US" altLang="en-US" sz="2800" dirty="0">
                <a:ea typeface="ＭＳ Ｐゴシック" pitchFamily="34" charset="-128"/>
              </a:rPr>
              <a:t>Fall 2019</a:t>
            </a:r>
            <a:endParaRPr lang="en-US" altLang="en-US" dirty="0">
              <a:ea typeface="ＭＳ Ｐゴシック" pitchFamily="34" charset="-128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System Design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A0F8751-0922-4D41-BF14-B96CAE24359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62187" y="1676400"/>
            <a:ext cx="4067175" cy="45227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663921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System Design: Architecture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9B9D2341-A28B-4898-BEDD-516AD03F3B6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5340" y="1828800"/>
            <a:ext cx="7513320" cy="388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15708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C0E86C-7BC8-48CB-9215-505A389F04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System Design: Architecture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D7B06C8-3FDE-4843-B479-D610E31962D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Secure stateless signed web tokens</a:t>
            </a:r>
          </a:p>
          <a:p>
            <a:r>
              <a:rPr lang="en-US" dirty="0"/>
              <a:t>Role based access middleware</a:t>
            </a:r>
          </a:p>
        </p:txBody>
      </p:sp>
    </p:spTree>
    <p:extLst>
      <p:ext uri="{BB962C8B-B14F-4D97-AF65-F5344CB8AC3E}">
        <p14:creationId xmlns:p14="http://schemas.microsoft.com/office/powerpoint/2010/main" val="382552723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Minimal Class Diagram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D78BCAB-9CD7-48E2-BF93-351C0E103F3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95400" y="1524000"/>
            <a:ext cx="3552825" cy="461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309813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3" y="381000"/>
            <a:ext cx="8135937" cy="1044575"/>
          </a:xfrm>
        </p:spPr>
        <p:txBody>
          <a:bodyPr/>
          <a:lstStyle/>
          <a:p>
            <a:r>
              <a:rPr lang="en-US" dirty="0"/>
              <a:t>API Routes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FA222C5-83FE-4A71-BB9F-0767F9D0281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9224" y="1593249"/>
            <a:ext cx="3152775" cy="4867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8211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Test Suites and Test Cases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69E4C4F4-CC7D-42BF-B005-3E0219C7425B}"/>
              </a:ext>
            </a:extLst>
          </p:cNvPr>
          <p:cNvGraphicFramePr>
            <a:graphicFrameLocks noGrp="1"/>
          </p:cNvGraphicFramePr>
          <p:nvPr/>
        </p:nvGraphicFramePr>
        <p:xfrm>
          <a:off x="1371600" y="2198370"/>
          <a:ext cx="5791200" cy="2461260"/>
        </p:xfrm>
        <a:graphic>
          <a:graphicData uri="http://schemas.openxmlformats.org/drawingml/2006/table">
            <a:tbl>
              <a:tblPr/>
              <a:tblGrid>
                <a:gridCol w="2895600">
                  <a:extLst>
                    <a:ext uri="{9D8B030D-6E8A-4147-A177-3AD203B41FA5}">
                      <a16:colId xmlns:a16="http://schemas.microsoft.com/office/drawing/2014/main" val="2646764180"/>
                    </a:ext>
                  </a:extLst>
                </a:gridCol>
                <a:gridCol w="2895600">
                  <a:extLst>
                    <a:ext uri="{9D8B030D-6E8A-4147-A177-3AD203B41FA5}">
                      <a16:colId xmlns:a16="http://schemas.microsoft.com/office/drawing/2014/main" val="3226072787"/>
                    </a:ext>
                  </a:extLst>
                </a:gridCol>
              </a:tblGrid>
              <a:tr h="693420">
                <a:tc>
                  <a:txBody>
                    <a:bodyPr/>
                    <a:lstStyle/>
                    <a:p>
                      <a:pPr algn="ctr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Test Case</a:t>
                      </a:r>
                      <a:endParaRPr lang="en-US">
                        <a:effectLst/>
                      </a:endParaRPr>
                    </a:p>
                  </a:txBody>
                  <a:tcPr marL="76200" marR="76200" marT="76200" marB="76200">
                    <a:lnL w="7620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Setup Database</a:t>
                      </a:r>
                      <a:endParaRPr lang="en-US">
                        <a:effectLst/>
                      </a:endParaRPr>
                    </a:p>
                  </a:txBody>
                  <a:tcPr marL="76200" marR="76200" marT="76200" marB="76200">
                    <a:lnL w="7620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6307012"/>
                  </a:ext>
                </a:extLst>
              </a:tr>
              <a:tr h="693420">
                <a:tc>
                  <a:txBody>
                    <a:bodyPr/>
                    <a:lstStyle/>
                    <a:p>
                      <a:pPr algn="ctr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Purpose</a:t>
                      </a:r>
                      <a:endParaRPr lang="en-US">
                        <a:effectLst/>
                      </a:endParaRPr>
                    </a:p>
                  </a:txBody>
                  <a:tcPr marL="76200" marR="76200" marT="76200" marB="76200">
                    <a:lnL w="7620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Should empty test db</a:t>
                      </a:r>
                      <a:endParaRPr lang="en-US">
                        <a:effectLst/>
                      </a:endParaRPr>
                    </a:p>
                  </a:txBody>
                  <a:tcPr marL="76200" marR="76200" marT="76200" marB="76200">
                    <a:lnL w="7620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74730340"/>
                  </a:ext>
                </a:extLst>
              </a:tr>
              <a:tr h="693420">
                <a:tc>
                  <a:txBody>
                    <a:bodyPr/>
                    <a:lstStyle/>
                    <a:p>
                      <a:pPr algn="ctr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Expected Result</a:t>
                      </a:r>
                      <a:endParaRPr lang="en-US">
                        <a:effectLst/>
                      </a:endParaRPr>
                    </a:p>
                  </a:txBody>
                  <a:tcPr marL="76200" marR="76200" marT="76200" marB="76200">
                    <a:lnL w="7620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Empty MongoDB Atlas</a:t>
                      </a:r>
                      <a:endParaRPr lang="en-US" dirty="0">
                        <a:effectLst/>
                      </a:endParaRPr>
                    </a:p>
                  </a:txBody>
                  <a:tcPr marL="76200" marR="76200" marT="76200" marB="76200">
                    <a:lnL w="7620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3363002"/>
                  </a:ext>
                </a:extLst>
              </a:tr>
            </a:tbl>
          </a:graphicData>
        </a:graphic>
      </p:graphicFrame>
      <p:sp>
        <p:nvSpPr>
          <p:cNvPr id="7" name="Rectangle 1">
            <a:extLst>
              <a:ext uri="{FF2B5EF4-FFF2-40B4-BE49-F238E27FC236}">
                <a16:creationId xmlns:a16="http://schemas.microsoft.com/office/drawing/2014/main" id="{CE3E9717-D988-4FE0-A03B-62CB8F426E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70807" y="2197894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705462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Test Suites and Test Cases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69E4C4F4-CC7D-42BF-B005-3E0219C7425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8290845"/>
              </p:ext>
            </p:extLst>
          </p:nvPr>
        </p:nvGraphicFramePr>
        <p:xfrm>
          <a:off x="1371600" y="2198370"/>
          <a:ext cx="5791200" cy="2270760"/>
        </p:xfrm>
        <a:graphic>
          <a:graphicData uri="http://schemas.openxmlformats.org/drawingml/2006/table">
            <a:tbl>
              <a:tblPr/>
              <a:tblGrid>
                <a:gridCol w="2895600">
                  <a:extLst>
                    <a:ext uri="{9D8B030D-6E8A-4147-A177-3AD203B41FA5}">
                      <a16:colId xmlns:a16="http://schemas.microsoft.com/office/drawing/2014/main" val="2646764180"/>
                    </a:ext>
                  </a:extLst>
                </a:gridCol>
                <a:gridCol w="2895600">
                  <a:extLst>
                    <a:ext uri="{9D8B030D-6E8A-4147-A177-3AD203B41FA5}">
                      <a16:colId xmlns:a16="http://schemas.microsoft.com/office/drawing/2014/main" val="3226072787"/>
                    </a:ext>
                  </a:extLst>
                </a:gridCol>
              </a:tblGrid>
              <a:tr h="693420">
                <a:tc>
                  <a:txBody>
                    <a:bodyPr/>
                    <a:lstStyle/>
                    <a:p>
                      <a:pPr algn="ctr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Test Case</a:t>
                      </a:r>
                      <a:endParaRPr lang="en-US">
                        <a:effectLst/>
                      </a:endParaRPr>
                    </a:p>
                  </a:txBody>
                  <a:tcPr marL="76200" marR="76200" marT="76200" marB="76200">
                    <a:lnL w="7620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Register Owner</a:t>
                      </a:r>
                      <a:endParaRPr lang="en-US" dirty="0">
                        <a:effectLst/>
                      </a:endParaRPr>
                    </a:p>
                  </a:txBody>
                  <a:tcPr marL="76200" marR="76200" marT="76200" marB="76200">
                    <a:lnL w="7620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6307012"/>
                  </a:ext>
                </a:extLst>
              </a:tr>
              <a:tr h="693420">
                <a:tc>
                  <a:txBody>
                    <a:bodyPr/>
                    <a:lstStyle/>
                    <a:p>
                      <a:pPr algn="ctr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Purpose</a:t>
                      </a:r>
                      <a:endParaRPr lang="en-US" dirty="0">
                        <a:effectLst/>
                      </a:endParaRPr>
                    </a:p>
                  </a:txBody>
                  <a:tcPr marL="76200" marR="76200" marT="76200" marB="76200">
                    <a:lnL w="7620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Should register owner account</a:t>
                      </a:r>
                      <a:endParaRPr lang="en-US" dirty="0">
                        <a:effectLst/>
                      </a:endParaRPr>
                    </a:p>
                  </a:txBody>
                  <a:tcPr marL="76200" marR="76200" marT="76200" marB="76200">
                    <a:lnL w="7620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74730340"/>
                  </a:ext>
                </a:extLst>
              </a:tr>
              <a:tr h="693420">
                <a:tc>
                  <a:txBody>
                    <a:bodyPr/>
                    <a:lstStyle/>
                    <a:p>
                      <a:pPr algn="ctr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Expected Result</a:t>
                      </a:r>
                      <a:endParaRPr lang="en-US" dirty="0">
                        <a:effectLst/>
                      </a:endParaRPr>
                    </a:p>
                  </a:txBody>
                  <a:tcPr marL="76200" marR="76200" marT="76200" marB="76200">
                    <a:lnL w="7620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 signed user </a:t>
                      </a:r>
                      <a:r>
                        <a:rPr lang="en-US" sz="2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jwt</a:t>
                      </a:r>
                      <a:endParaRPr lang="en-US" dirty="0">
                        <a:effectLst/>
                      </a:endParaRPr>
                    </a:p>
                  </a:txBody>
                  <a:tcPr marL="76200" marR="76200" marT="76200" marB="76200">
                    <a:lnL w="7620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3363002"/>
                  </a:ext>
                </a:extLst>
              </a:tr>
            </a:tbl>
          </a:graphicData>
        </a:graphic>
      </p:graphicFrame>
      <p:sp>
        <p:nvSpPr>
          <p:cNvPr id="7" name="Rectangle 1">
            <a:extLst>
              <a:ext uri="{FF2B5EF4-FFF2-40B4-BE49-F238E27FC236}">
                <a16:creationId xmlns:a16="http://schemas.microsoft.com/office/drawing/2014/main" id="{CE3E9717-D988-4FE0-A03B-62CB8F426E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70807" y="2197894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086989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Test Suites and Test Cases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69E4C4F4-CC7D-42BF-B005-3E0219C7425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38234842"/>
              </p:ext>
            </p:extLst>
          </p:nvPr>
        </p:nvGraphicFramePr>
        <p:xfrm>
          <a:off x="1371600" y="2198370"/>
          <a:ext cx="5791200" cy="2651760"/>
        </p:xfrm>
        <a:graphic>
          <a:graphicData uri="http://schemas.openxmlformats.org/drawingml/2006/table">
            <a:tbl>
              <a:tblPr/>
              <a:tblGrid>
                <a:gridCol w="2895600">
                  <a:extLst>
                    <a:ext uri="{9D8B030D-6E8A-4147-A177-3AD203B41FA5}">
                      <a16:colId xmlns:a16="http://schemas.microsoft.com/office/drawing/2014/main" val="2646764180"/>
                    </a:ext>
                  </a:extLst>
                </a:gridCol>
                <a:gridCol w="2895600">
                  <a:extLst>
                    <a:ext uri="{9D8B030D-6E8A-4147-A177-3AD203B41FA5}">
                      <a16:colId xmlns:a16="http://schemas.microsoft.com/office/drawing/2014/main" val="3226072787"/>
                    </a:ext>
                  </a:extLst>
                </a:gridCol>
              </a:tblGrid>
              <a:tr h="693420">
                <a:tc>
                  <a:txBody>
                    <a:bodyPr/>
                    <a:lstStyle/>
                    <a:p>
                      <a:pPr algn="ctr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Test Case</a:t>
                      </a:r>
                      <a:endParaRPr lang="en-US">
                        <a:effectLst/>
                      </a:endParaRPr>
                    </a:p>
                  </a:txBody>
                  <a:tcPr marL="76200" marR="76200" marT="76200" marB="76200">
                    <a:lnL w="7620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Update user type to owner</a:t>
                      </a:r>
                      <a:endParaRPr lang="en-US" dirty="0">
                        <a:effectLst/>
                      </a:endParaRPr>
                    </a:p>
                  </a:txBody>
                  <a:tcPr marL="76200" marR="76200" marT="76200" marB="76200">
                    <a:lnL w="7620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6307012"/>
                  </a:ext>
                </a:extLst>
              </a:tr>
              <a:tr h="693420">
                <a:tc>
                  <a:txBody>
                    <a:bodyPr/>
                    <a:lstStyle/>
                    <a:p>
                      <a:pPr algn="ctr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Purpose</a:t>
                      </a:r>
                      <a:endParaRPr lang="en-US" dirty="0">
                        <a:effectLst/>
                      </a:endParaRPr>
                    </a:p>
                  </a:txBody>
                  <a:tcPr marL="76200" marR="76200" marT="76200" marB="76200">
                    <a:lnL w="7620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Change user type to owner</a:t>
                      </a:r>
                      <a:endParaRPr lang="en-US" dirty="0">
                        <a:effectLst/>
                      </a:endParaRPr>
                    </a:p>
                  </a:txBody>
                  <a:tcPr marL="76200" marR="76200" marT="76200" marB="76200">
                    <a:lnL w="7620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74730340"/>
                  </a:ext>
                </a:extLst>
              </a:tr>
              <a:tr h="693420">
                <a:tc>
                  <a:txBody>
                    <a:bodyPr/>
                    <a:lstStyle/>
                    <a:p>
                      <a:pPr algn="ctr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Expected Result</a:t>
                      </a:r>
                      <a:endParaRPr lang="en-US" dirty="0">
                        <a:effectLst/>
                      </a:endParaRPr>
                    </a:p>
                  </a:txBody>
                  <a:tcPr marL="76200" marR="76200" marT="76200" marB="76200">
                    <a:lnL w="7620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Mongo doc to not be null</a:t>
                      </a:r>
                      <a:endParaRPr lang="en-US" dirty="0">
                        <a:effectLst/>
                      </a:endParaRPr>
                    </a:p>
                  </a:txBody>
                  <a:tcPr marL="76200" marR="76200" marT="76200" marB="76200">
                    <a:lnL w="7620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3363002"/>
                  </a:ext>
                </a:extLst>
              </a:tr>
            </a:tbl>
          </a:graphicData>
        </a:graphic>
      </p:graphicFrame>
      <p:sp>
        <p:nvSpPr>
          <p:cNvPr id="7" name="Rectangle 1">
            <a:extLst>
              <a:ext uri="{FF2B5EF4-FFF2-40B4-BE49-F238E27FC236}">
                <a16:creationId xmlns:a16="http://schemas.microsoft.com/office/drawing/2014/main" id="{CE3E9717-D988-4FE0-A03B-62CB8F426E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70807" y="2197894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24949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Test Suites and Test Cases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69E4C4F4-CC7D-42BF-B005-3E0219C7425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9688533"/>
              </p:ext>
            </p:extLst>
          </p:nvPr>
        </p:nvGraphicFramePr>
        <p:xfrm>
          <a:off x="1371600" y="2198370"/>
          <a:ext cx="5791200" cy="2651760"/>
        </p:xfrm>
        <a:graphic>
          <a:graphicData uri="http://schemas.openxmlformats.org/drawingml/2006/table">
            <a:tbl>
              <a:tblPr/>
              <a:tblGrid>
                <a:gridCol w="2895600">
                  <a:extLst>
                    <a:ext uri="{9D8B030D-6E8A-4147-A177-3AD203B41FA5}">
                      <a16:colId xmlns:a16="http://schemas.microsoft.com/office/drawing/2014/main" val="2646764180"/>
                    </a:ext>
                  </a:extLst>
                </a:gridCol>
                <a:gridCol w="2895600">
                  <a:extLst>
                    <a:ext uri="{9D8B030D-6E8A-4147-A177-3AD203B41FA5}">
                      <a16:colId xmlns:a16="http://schemas.microsoft.com/office/drawing/2014/main" val="3226072787"/>
                    </a:ext>
                  </a:extLst>
                </a:gridCol>
              </a:tblGrid>
              <a:tr h="693420">
                <a:tc>
                  <a:txBody>
                    <a:bodyPr/>
                    <a:lstStyle/>
                    <a:p>
                      <a:pPr algn="ctr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Test Case</a:t>
                      </a:r>
                      <a:endParaRPr lang="en-US">
                        <a:effectLst/>
                      </a:endParaRPr>
                    </a:p>
                  </a:txBody>
                  <a:tcPr marL="76200" marR="76200" marT="76200" marB="76200">
                    <a:lnL w="7620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Validate create a company</a:t>
                      </a:r>
                      <a:endParaRPr lang="en-US" dirty="0">
                        <a:effectLst/>
                      </a:endParaRPr>
                    </a:p>
                  </a:txBody>
                  <a:tcPr marL="76200" marR="76200" marT="76200" marB="76200">
                    <a:lnL w="7620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6307012"/>
                  </a:ext>
                </a:extLst>
              </a:tr>
              <a:tr h="693420">
                <a:tc>
                  <a:txBody>
                    <a:bodyPr/>
                    <a:lstStyle/>
                    <a:p>
                      <a:pPr algn="ctr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Purpose</a:t>
                      </a:r>
                      <a:endParaRPr lang="en-US" dirty="0">
                        <a:effectLst/>
                      </a:endParaRPr>
                    </a:p>
                  </a:txBody>
                  <a:tcPr marL="76200" marR="76200" marT="76200" marB="76200">
                    <a:lnL w="7620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Validate http request body</a:t>
                      </a:r>
                      <a:endParaRPr lang="en-US" dirty="0">
                        <a:effectLst/>
                      </a:endParaRPr>
                    </a:p>
                  </a:txBody>
                  <a:tcPr marL="76200" marR="76200" marT="76200" marB="76200">
                    <a:lnL w="7620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74730340"/>
                  </a:ext>
                </a:extLst>
              </a:tr>
              <a:tr h="693420">
                <a:tc>
                  <a:txBody>
                    <a:bodyPr/>
                    <a:lstStyle/>
                    <a:p>
                      <a:pPr algn="ctr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Expected Result</a:t>
                      </a:r>
                      <a:endParaRPr lang="en-US" dirty="0">
                        <a:effectLst/>
                      </a:endParaRPr>
                    </a:p>
                  </a:txBody>
                  <a:tcPr marL="76200" marR="76200" marT="76200" marB="76200">
                    <a:lnL w="7620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Errors array in response</a:t>
                      </a:r>
                      <a:endParaRPr lang="en-US" dirty="0">
                        <a:effectLst/>
                      </a:endParaRPr>
                    </a:p>
                  </a:txBody>
                  <a:tcPr marL="76200" marR="76200" marT="76200" marB="76200">
                    <a:lnL w="7620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3363002"/>
                  </a:ext>
                </a:extLst>
              </a:tr>
            </a:tbl>
          </a:graphicData>
        </a:graphic>
      </p:graphicFrame>
      <p:sp>
        <p:nvSpPr>
          <p:cNvPr id="7" name="Rectangle 1">
            <a:extLst>
              <a:ext uri="{FF2B5EF4-FFF2-40B4-BE49-F238E27FC236}">
                <a16:creationId xmlns:a16="http://schemas.microsoft.com/office/drawing/2014/main" id="{CE3E9717-D988-4FE0-A03B-62CB8F426E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70807" y="2197894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628766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Test Suites and Test Cases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69E4C4F4-CC7D-42BF-B005-3E0219C7425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5591368"/>
              </p:ext>
            </p:extLst>
          </p:nvPr>
        </p:nvGraphicFramePr>
        <p:xfrm>
          <a:off x="1371600" y="2198370"/>
          <a:ext cx="5791200" cy="2636520"/>
        </p:xfrm>
        <a:graphic>
          <a:graphicData uri="http://schemas.openxmlformats.org/drawingml/2006/table">
            <a:tbl>
              <a:tblPr/>
              <a:tblGrid>
                <a:gridCol w="2895600">
                  <a:extLst>
                    <a:ext uri="{9D8B030D-6E8A-4147-A177-3AD203B41FA5}">
                      <a16:colId xmlns:a16="http://schemas.microsoft.com/office/drawing/2014/main" val="2646764180"/>
                    </a:ext>
                  </a:extLst>
                </a:gridCol>
                <a:gridCol w="2895600">
                  <a:extLst>
                    <a:ext uri="{9D8B030D-6E8A-4147-A177-3AD203B41FA5}">
                      <a16:colId xmlns:a16="http://schemas.microsoft.com/office/drawing/2014/main" val="3226072787"/>
                    </a:ext>
                  </a:extLst>
                </a:gridCol>
              </a:tblGrid>
              <a:tr h="693420">
                <a:tc>
                  <a:txBody>
                    <a:bodyPr/>
                    <a:lstStyle/>
                    <a:p>
                      <a:pPr algn="ctr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Test Case</a:t>
                      </a:r>
                      <a:endParaRPr lang="en-US">
                        <a:effectLst/>
                      </a:endParaRPr>
                    </a:p>
                  </a:txBody>
                  <a:tcPr marL="76200" marR="76200" marT="76200" marB="76200">
                    <a:lnL w="7620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Create a company</a:t>
                      </a:r>
                      <a:endParaRPr lang="en-US" dirty="0">
                        <a:effectLst/>
                      </a:endParaRPr>
                    </a:p>
                  </a:txBody>
                  <a:tcPr marL="76200" marR="76200" marT="76200" marB="76200">
                    <a:lnL w="7620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6307012"/>
                  </a:ext>
                </a:extLst>
              </a:tr>
              <a:tr h="693420">
                <a:tc>
                  <a:txBody>
                    <a:bodyPr/>
                    <a:lstStyle/>
                    <a:p>
                      <a:pPr algn="ctr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Purpose</a:t>
                      </a:r>
                      <a:endParaRPr lang="en-US" dirty="0">
                        <a:effectLst/>
                      </a:endParaRPr>
                    </a:p>
                  </a:txBody>
                  <a:tcPr marL="76200" marR="76200" marT="76200" marB="76200">
                    <a:lnL w="7620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Create a company corresponding to the owner user</a:t>
                      </a:r>
                      <a:endParaRPr lang="en-US" dirty="0">
                        <a:effectLst/>
                      </a:endParaRPr>
                    </a:p>
                  </a:txBody>
                  <a:tcPr marL="76200" marR="76200" marT="76200" marB="76200">
                    <a:lnL w="7620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74730340"/>
                  </a:ext>
                </a:extLst>
              </a:tr>
              <a:tr h="693420">
                <a:tc>
                  <a:txBody>
                    <a:bodyPr/>
                    <a:lstStyle/>
                    <a:p>
                      <a:pPr algn="ctr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Expected Result</a:t>
                      </a:r>
                      <a:endParaRPr lang="en-US" dirty="0">
                        <a:effectLst/>
                      </a:endParaRPr>
                    </a:p>
                  </a:txBody>
                  <a:tcPr marL="76200" marR="76200" marT="76200" marB="76200">
                    <a:lnL w="7620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Company json</a:t>
                      </a:r>
                      <a:endParaRPr lang="en-US" dirty="0">
                        <a:effectLst/>
                      </a:endParaRPr>
                    </a:p>
                  </a:txBody>
                  <a:tcPr marL="76200" marR="76200" marT="76200" marB="76200">
                    <a:lnL w="7620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3363002"/>
                  </a:ext>
                </a:extLst>
              </a:tr>
            </a:tbl>
          </a:graphicData>
        </a:graphic>
      </p:graphicFrame>
      <p:sp>
        <p:nvSpPr>
          <p:cNvPr id="7" name="Rectangle 1">
            <a:extLst>
              <a:ext uri="{FF2B5EF4-FFF2-40B4-BE49-F238E27FC236}">
                <a16:creationId xmlns:a16="http://schemas.microsoft.com/office/drawing/2014/main" id="{CE3E9717-D988-4FE0-A03B-62CB8F426E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70807" y="2197894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09387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ea typeface="ＭＳ Ｐゴシック" pitchFamily="34" charset="-128"/>
              </a:rPr>
              <a:t>Problem definition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79463" y="1524000"/>
            <a:ext cx="7583487" cy="4208463"/>
          </a:xfrm>
        </p:spPr>
        <p:txBody>
          <a:bodyPr/>
          <a:lstStyle/>
          <a:p>
            <a:pPr>
              <a:defRPr/>
            </a:pPr>
            <a:r>
              <a:rPr lang="en-US" sz="1800" dirty="0"/>
              <a:t>The need for an open-source, cloud-based, ticketing platform standard</a:t>
            </a:r>
            <a:endParaRPr lang="is-IS" sz="1600" dirty="0"/>
          </a:p>
          <a:p>
            <a:pPr>
              <a:defRPr/>
            </a:pPr>
            <a:r>
              <a:rPr lang="is-IS" sz="1800" dirty="0"/>
              <a:t>Contributions</a:t>
            </a:r>
          </a:p>
          <a:p>
            <a:pPr lvl="1">
              <a:defRPr/>
            </a:pPr>
            <a:r>
              <a:rPr lang="is-IS" sz="1400" dirty="0"/>
              <a:t>Node Express HTTP Server</a:t>
            </a:r>
          </a:p>
          <a:p>
            <a:pPr lvl="1">
              <a:defRPr/>
            </a:pPr>
            <a:r>
              <a:rPr lang="is-IS" sz="1400" dirty="0"/>
              <a:t>MongoDB Atlas</a:t>
            </a:r>
          </a:p>
          <a:p>
            <a:pPr lvl="1">
              <a:defRPr/>
            </a:pPr>
            <a:r>
              <a:rPr lang="is-IS" sz="1400" dirty="0"/>
              <a:t>User and Company API routes</a:t>
            </a:r>
          </a:p>
          <a:p>
            <a:pPr lvl="1">
              <a:defRPr/>
            </a:pPr>
            <a:r>
              <a:rPr lang="is-IS" sz="1400" dirty="0"/>
              <a:t>User and Company Mongo schema</a:t>
            </a:r>
          </a:p>
          <a:p>
            <a:pPr lvl="1">
              <a:defRPr/>
            </a:pPr>
            <a:r>
              <a:rPr lang="is-IS" sz="1400" dirty="0"/>
              <a:t>User and Company Test Suite</a:t>
            </a:r>
          </a:p>
          <a:p>
            <a:pPr lvl="1">
              <a:defRPr/>
            </a:pPr>
            <a:r>
              <a:rPr lang="is-IS" sz="1400" dirty="0"/>
              <a:t>Auth middleware with jwt and bcryptjs</a:t>
            </a:r>
          </a:p>
          <a:p>
            <a:pPr lvl="1">
              <a:defRPr/>
            </a:pPr>
            <a:r>
              <a:rPr lang="is-IS" sz="1400" dirty="0"/>
              <a:t>OpenAPI yaml definition</a:t>
            </a:r>
          </a:p>
          <a:p>
            <a:pPr lvl="1">
              <a:defRPr/>
            </a:pPr>
            <a:r>
              <a:rPr lang="is-IS" sz="1400" dirty="0"/>
              <a:t>SwaggerUI API routes</a:t>
            </a:r>
          </a:p>
          <a:p>
            <a:pPr lvl="1">
              <a:defRPr/>
            </a:pPr>
            <a:r>
              <a:rPr lang="is-IS" sz="1400" dirty="0"/>
              <a:t>Docker</a:t>
            </a:r>
          </a:p>
          <a:p>
            <a:pPr lvl="1">
              <a:defRPr/>
            </a:pPr>
            <a:r>
              <a:rPr lang="is-IS" sz="1400" dirty="0"/>
              <a:t>Deployment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C0E86C-7BC8-48CB-9215-505A389F04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More of the Test Suite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D7B06C8-3FDE-4843-B479-D610E31962D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Validate duplicate company response</a:t>
            </a:r>
          </a:p>
          <a:p>
            <a:r>
              <a:rPr lang="en-US" dirty="0"/>
              <a:t>Validate one company per owner restriction response</a:t>
            </a:r>
          </a:p>
          <a:p>
            <a:r>
              <a:rPr lang="en-US" dirty="0"/>
              <a:t>Validate get invalid company response</a:t>
            </a:r>
          </a:p>
          <a:p>
            <a:r>
              <a:rPr lang="en-US" dirty="0"/>
              <a:t>Teardown company</a:t>
            </a:r>
          </a:p>
          <a:p>
            <a:r>
              <a:rPr lang="en-US" dirty="0"/>
              <a:t>Teardown database</a:t>
            </a:r>
          </a:p>
        </p:txBody>
      </p:sp>
    </p:spTree>
    <p:extLst>
      <p:ext uri="{BB962C8B-B14F-4D97-AF65-F5344CB8AC3E}">
        <p14:creationId xmlns:p14="http://schemas.microsoft.com/office/powerpoint/2010/main" val="237937764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Check us out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cis4911cewq.azurewebsites.net/</a:t>
            </a:r>
            <a:r>
              <a:rPr lang="en-US" dirty="0" err="1"/>
              <a:t>api</a:t>
            </a:r>
            <a:r>
              <a:rPr lang="en-US" dirty="0"/>
              <a:t>-docs/</a:t>
            </a:r>
          </a:p>
        </p:txBody>
      </p:sp>
    </p:spTree>
    <p:extLst>
      <p:ext uri="{BB962C8B-B14F-4D97-AF65-F5344CB8AC3E}">
        <p14:creationId xmlns:p14="http://schemas.microsoft.com/office/powerpoint/2010/main" val="97787409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Thank you!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Osniel Valdivia</a:t>
            </a:r>
          </a:p>
          <a:p>
            <a:r>
              <a:rPr lang="en-US" dirty="0"/>
              <a:t>Francisco </a:t>
            </a:r>
            <a:r>
              <a:rPr lang="en-US"/>
              <a:t>Espinosa Castillo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30529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User Stories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79462" y="1425575"/>
            <a:ext cx="7583487" cy="4208463"/>
          </a:xfrm>
        </p:spPr>
        <p:txBody>
          <a:bodyPr/>
          <a:lstStyle/>
          <a:p>
            <a:r>
              <a:rPr lang="en-US" dirty="0"/>
              <a:t>CEWQ0001 - Setup cloud database</a:t>
            </a:r>
          </a:p>
          <a:p>
            <a:r>
              <a:rPr lang="en-US" dirty="0"/>
              <a:t>CEWQ0002 - Create admin data model</a:t>
            </a:r>
          </a:p>
          <a:p>
            <a:r>
              <a:rPr lang="en-US" dirty="0"/>
              <a:t>CEWQ0003 - Create ticket data model</a:t>
            </a:r>
          </a:p>
          <a:p>
            <a:r>
              <a:rPr lang="en-US" dirty="0"/>
              <a:t>CEWQ0004 - Create employee data model</a:t>
            </a:r>
          </a:p>
          <a:p>
            <a:r>
              <a:rPr lang="en-US" dirty="0"/>
              <a:t>CEWQ0005 - Create owner data model</a:t>
            </a:r>
          </a:p>
          <a:p>
            <a:r>
              <a:rPr lang="en-US" dirty="0"/>
              <a:t>CEWQ0006 - Create customer data model</a:t>
            </a:r>
          </a:p>
          <a:p>
            <a:r>
              <a:rPr lang="en-US" dirty="0"/>
              <a:t>CEWQ0007 - Create company data model</a:t>
            </a:r>
          </a:p>
          <a:p>
            <a:r>
              <a:rPr lang="en-US" dirty="0"/>
              <a:t>CEWQ0008 - Create event data model</a:t>
            </a:r>
          </a:p>
        </p:txBody>
      </p:sp>
    </p:spTree>
    <p:extLst>
      <p:ext uri="{BB962C8B-B14F-4D97-AF65-F5344CB8AC3E}">
        <p14:creationId xmlns:p14="http://schemas.microsoft.com/office/powerpoint/2010/main" val="1381432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User Stories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79462" y="1425575"/>
            <a:ext cx="7583487" cy="4208463"/>
          </a:xfrm>
        </p:spPr>
        <p:txBody>
          <a:bodyPr/>
          <a:lstStyle/>
          <a:p>
            <a:r>
              <a:rPr lang="en-US" dirty="0"/>
              <a:t>CEWQ0013 - Add authentication</a:t>
            </a:r>
          </a:p>
          <a:p>
            <a:r>
              <a:rPr lang="en-US" dirty="0"/>
              <a:t>CEWQ0014 - Design landing page mockup</a:t>
            </a:r>
          </a:p>
          <a:p>
            <a:r>
              <a:rPr lang="en-US" dirty="0"/>
              <a:t>CEWQ0015 - Document user </a:t>
            </a:r>
            <a:r>
              <a:rPr lang="en-US" dirty="0" err="1"/>
              <a:t>api</a:t>
            </a:r>
            <a:endParaRPr lang="en-US" dirty="0"/>
          </a:p>
          <a:p>
            <a:r>
              <a:rPr lang="en-US" dirty="0"/>
              <a:t>CEWQ0016 - Document company </a:t>
            </a:r>
            <a:r>
              <a:rPr lang="en-US" dirty="0" err="1"/>
              <a:t>api</a:t>
            </a:r>
            <a:endParaRPr lang="en-US" dirty="0"/>
          </a:p>
          <a:p>
            <a:r>
              <a:rPr lang="en-US" dirty="0"/>
              <a:t>CEWQ0017 - Create Swagger </a:t>
            </a:r>
            <a:r>
              <a:rPr lang="en-US" dirty="0" err="1"/>
              <a:t>yaml</a:t>
            </a:r>
            <a:endParaRPr lang="en-US" dirty="0"/>
          </a:p>
          <a:p>
            <a:r>
              <a:rPr lang="en-US" dirty="0"/>
              <a:t>CEWQ0018 - Document company data model</a:t>
            </a:r>
          </a:p>
          <a:p>
            <a:r>
              <a:rPr lang="en-US" dirty="0"/>
              <a:t>CEWQ0019 - Document user data model</a:t>
            </a:r>
          </a:p>
          <a:p>
            <a:r>
              <a:rPr lang="en-US" dirty="0"/>
              <a:t>CEWQ0020 - Document ticket data model</a:t>
            </a:r>
          </a:p>
        </p:txBody>
      </p:sp>
    </p:spTree>
    <p:extLst>
      <p:ext uri="{BB962C8B-B14F-4D97-AF65-F5344CB8AC3E}">
        <p14:creationId xmlns:p14="http://schemas.microsoft.com/office/powerpoint/2010/main" val="32763716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User Stories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79462" y="1425575"/>
            <a:ext cx="7583487" cy="4208463"/>
          </a:xfrm>
        </p:spPr>
        <p:txBody>
          <a:bodyPr/>
          <a:lstStyle/>
          <a:p>
            <a:r>
              <a:rPr lang="en-US" dirty="0"/>
              <a:t>CEWQ0021 - Document event data model</a:t>
            </a:r>
          </a:p>
          <a:p>
            <a:r>
              <a:rPr lang="en-US" dirty="0"/>
              <a:t>CEWQ0022 - Postman collection for company</a:t>
            </a:r>
          </a:p>
          <a:p>
            <a:r>
              <a:rPr lang="en-US" dirty="0"/>
              <a:t>CEWQ0030 - Design Ticket API</a:t>
            </a:r>
          </a:p>
          <a:p>
            <a:r>
              <a:rPr lang="en-US" dirty="0"/>
              <a:t>CEWQ0031 - Serve Swagger UI on API</a:t>
            </a:r>
          </a:p>
          <a:p>
            <a:r>
              <a:rPr lang="en-US" dirty="0"/>
              <a:t>CEWQ0032 - Add </a:t>
            </a:r>
            <a:r>
              <a:rPr lang="en-US" dirty="0" err="1"/>
              <a:t>npm</a:t>
            </a:r>
            <a:r>
              <a:rPr lang="en-US" dirty="0"/>
              <a:t> clean script for packages</a:t>
            </a:r>
          </a:p>
          <a:p>
            <a:r>
              <a:rPr lang="en-US" dirty="0"/>
              <a:t>CEWQ0033 - Add automated database setup for tests</a:t>
            </a:r>
          </a:p>
          <a:p>
            <a:r>
              <a:rPr lang="en-US" dirty="0"/>
              <a:t>CEWQ0034 - Restrict owners to only have one company</a:t>
            </a:r>
          </a:p>
          <a:p>
            <a:r>
              <a:rPr lang="en-US" dirty="0"/>
              <a:t>CEWQ0035 - Fix incorrect HTTP status code</a:t>
            </a:r>
          </a:p>
        </p:txBody>
      </p:sp>
    </p:spTree>
    <p:extLst>
      <p:ext uri="{BB962C8B-B14F-4D97-AF65-F5344CB8AC3E}">
        <p14:creationId xmlns:p14="http://schemas.microsoft.com/office/powerpoint/2010/main" val="15884243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User Stories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79462" y="1425575"/>
            <a:ext cx="7583487" cy="4208463"/>
          </a:xfrm>
        </p:spPr>
        <p:txBody>
          <a:bodyPr/>
          <a:lstStyle/>
          <a:p>
            <a:r>
              <a:rPr lang="en-US" dirty="0"/>
              <a:t>CEWQ0036 - Fix incorrect HTTP status code for owner already having a company</a:t>
            </a:r>
          </a:p>
          <a:p>
            <a:r>
              <a:rPr lang="en-US" dirty="0"/>
              <a:t>CEWQ0037 - Develop test suite for company post route</a:t>
            </a:r>
          </a:p>
          <a:p>
            <a:r>
              <a:rPr lang="en-US" dirty="0"/>
              <a:t>CEWQ0038 - Develop test suite for company get route</a:t>
            </a:r>
          </a:p>
          <a:p>
            <a:r>
              <a:rPr lang="en-US" dirty="0"/>
              <a:t>CEWQ0039 - Develop automated test for customer registration</a:t>
            </a:r>
          </a:p>
          <a:p>
            <a:r>
              <a:rPr lang="en-US" dirty="0"/>
              <a:t>CEWQ0040 - Develop automated test for owner registration</a:t>
            </a:r>
          </a:p>
        </p:txBody>
      </p:sp>
    </p:spTree>
    <p:extLst>
      <p:ext uri="{BB962C8B-B14F-4D97-AF65-F5344CB8AC3E}">
        <p14:creationId xmlns:p14="http://schemas.microsoft.com/office/powerpoint/2010/main" val="41790110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User Stories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79462" y="1425575"/>
            <a:ext cx="7583487" cy="4208463"/>
          </a:xfrm>
        </p:spPr>
        <p:txBody>
          <a:bodyPr/>
          <a:lstStyle/>
          <a:p>
            <a:r>
              <a:rPr lang="en-US" dirty="0"/>
              <a:t>CEWQ0041 - Create </a:t>
            </a:r>
            <a:r>
              <a:rPr lang="en-US" dirty="0" err="1"/>
              <a:t>Dockerfile</a:t>
            </a:r>
            <a:endParaRPr lang="en-US" dirty="0"/>
          </a:p>
          <a:p>
            <a:r>
              <a:rPr lang="en-US" dirty="0"/>
              <a:t>CEWQ0042 - Add .</a:t>
            </a:r>
            <a:r>
              <a:rPr lang="en-US" dirty="0" err="1"/>
              <a:t>dockerignore</a:t>
            </a:r>
            <a:endParaRPr lang="en-US" dirty="0"/>
          </a:p>
          <a:p>
            <a:r>
              <a:rPr lang="en-US" dirty="0"/>
              <a:t>CEWQ0043 - Create </a:t>
            </a:r>
            <a:r>
              <a:rPr lang="en-US" dirty="0" err="1"/>
              <a:t>Dockerfile</a:t>
            </a:r>
            <a:r>
              <a:rPr lang="en-US" dirty="0"/>
              <a:t> stages</a:t>
            </a:r>
          </a:p>
          <a:p>
            <a:r>
              <a:rPr lang="en-US" dirty="0"/>
              <a:t>CEWQ0044 - Create </a:t>
            </a:r>
            <a:r>
              <a:rPr lang="en-US" dirty="0" err="1"/>
              <a:t>Dockerhub</a:t>
            </a:r>
            <a:r>
              <a:rPr lang="en-US" dirty="0"/>
              <a:t> account</a:t>
            </a:r>
          </a:p>
          <a:p>
            <a:r>
              <a:rPr lang="en-US" dirty="0"/>
              <a:t>CEWQ0045 - Add continuous integration</a:t>
            </a:r>
          </a:p>
          <a:p>
            <a:r>
              <a:rPr lang="en-US" dirty="0"/>
              <a:t>CEWQ0046 - Document Docker pull and run commands</a:t>
            </a:r>
          </a:p>
          <a:p>
            <a:r>
              <a:rPr lang="en-US" dirty="0"/>
              <a:t>CEWQ0047 - Document Docker build and push commands</a:t>
            </a:r>
          </a:p>
        </p:txBody>
      </p:sp>
    </p:spTree>
    <p:extLst>
      <p:ext uri="{BB962C8B-B14F-4D97-AF65-F5344CB8AC3E}">
        <p14:creationId xmlns:p14="http://schemas.microsoft.com/office/powerpoint/2010/main" val="162624598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User Stories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79462" y="1425575"/>
            <a:ext cx="7583487" cy="4208463"/>
          </a:xfrm>
        </p:spPr>
        <p:txBody>
          <a:bodyPr/>
          <a:lstStyle/>
          <a:p>
            <a:r>
              <a:rPr lang="en-US" dirty="0"/>
              <a:t>CEWQ0048 - Document Docker remove all containers and their volumes, and delete all images commands</a:t>
            </a:r>
          </a:p>
          <a:p>
            <a:r>
              <a:rPr lang="en-US" dirty="0"/>
              <a:t>CEWQ0049 - Document issue with Docker bash login</a:t>
            </a:r>
          </a:p>
          <a:p>
            <a:r>
              <a:rPr lang="en-US" dirty="0"/>
              <a:t>CEWQ0050 - Deploy Docker App to Azure</a:t>
            </a:r>
          </a:p>
        </p:txBody>
      </p:sp>
    </p:spTree>
    <p:extLst>
      <p:ext uri="{BB962C8B-B14F-4D97-AF65-F5344CB8AC3E}">
        <p14:creationId xmlns:p14="http://schemas.microsoft.com/office/powerpoint/2010/main" val="37767047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Sequence Diagram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63ED71A-DCCB-42CF-ACB4-FF62234DB18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7242" y="1676400"/>
            <a:ext cx="7729516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4238314"/>
      </p:ext>
    </p:extLst>
  </p:cSld>
  <p:clrMapOvr>
    <a:masterClrMapping/>
  </p:clrMapOvr>
</p:sld>
</file>

<file path=ppt/theme/theme1.xml><?xml version="1.0" encoding="utf-8"?>
<a:theme xmlns:a="http://schemas.openxmlformats.org/drawingml/2006/main" name="gold">
  <a:themeElements>
    <a:clrScheme name="Revolution">
      <a:dk1>
        <a:sysClr val="windowText" lastClr="000000"/>
      </a:dk1>
      <a:lt1>
        <a:sysClr val="window" lastClr="FFFFFF"/>
      </a:lt1>
      <a:dk2>
        <a:srgbClr val="1B3861"/>
      </a:dk2>
      <a:lt2>
        <a:srgbClr val="38ABED"/>
      </a:lt2>
      <a:accent1>
        <a:srgbClr val="0C5986"/>
      </a:accent1>
      <a:accent2>
        <a:srgbClr val="DDF53D"/>
      </a:accent2>
      <a:accent3>
        <a:srgbClr val="508709"/>
      </a:accent3>
      <a:accent4>
        <a:srgbClr val="BF5E00"/>
      </a:accent4>
      <a:accent5>
        <a:srgbClr val="9C0001"/>
      </a:accent5>
      <a:accent6>
        <a:srgbClr val="660075"/>
      </a:accent6>
      <a:hlink>
        <a:srgbClr val="ABF24D"/>
      </a:hlink>
      <a:folHlink>
        <a:srgbClr val="A0E7FB"/>
      </a:folHlink>
    </a:clrScheme>
    <a:fontScheme name="Revolution">
      <a:majorFont>
        <a:latin typeface="Trebuchet MS"/>
        <a:ea typeface=""/>
        <a:cs typeface=""/>
        <a:font script="Jpan" typeface="ＭＳ ゴシック"/>
      </a:majorFont>
      <a:minorFont>
        <a:latin typeface="Trebuchet MS"/>
        <a:ea typeface=""/>
        <a:cs typeface=""/>
        <a:font script="Jpan" typeface="ＭＳ ゴシック"/>
      </a:minorFont>
    </a:fontScheme>
    <a:fmtScheme name="Revolution">
      <a: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50800" dist="25400" dir="10800000">
              <a:srgbClr val="808080">
                <a:alpha val="75000"/>
              </a:srgbClr>
            </a:innerShdw>
          </a:effectLst>
        </a:effectStyle>
        <a:effectStyle>
          <a:effectLst>
            <a:innerShdw blurRad="50800" dist="25400" dir="13500000">
              <a:srgbClr val="808080">
                <a:alpha val="75000"/>
              </a:srgbClr>
            </a:innerShdw>
            <a:outerShdw blurRad="63500" dist="50800" dir="5400000" algn="br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1400000"/>
            </a:lightRig>
          </a:scene3d>
          <a:sp3d contourW="12700" prstMaterial="softmetal">
            <a:bevelT w="63500" h="254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gold</Template>
  <TotalTime>3481</TotalTime>
  <Words>573</Words>
  <Application>Microsoft Office PowerPoint</Application>
  <PresentationFormat>On-screen Show (4:3)</PresentationFormat>
  <Paragraphs>134</Paragraphs>
  <Slides>22</Slides>
  <Notes>20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7" baseType="lpstr">
      <vt:lpstr>Arial</vt:lpstr>
      <vt:lpstr>Calibri</vt:lpstr>
      <vt:lpstr>Trebuchet MS</vt:lpstr>
      <vt:lpstr>Wingdings 2</vt:lpstr>
      <vt:lpstr>gold</vt:lpstr>
      <vt:lpstr>Cloud Enabling Work Queue Team Member(s): Osniel Valdivia Francisco Espinosa Castillo Product Owner(s): Michael Reyeros Professor: Masoud Sadjadi  School of Computing and Information Sciences Florida International University</vt:lpstr>
      <vt:lpstr>Problem definition</vt:lpstr>
      <vt:lpstr>User Stories </vt:lpstr>
      <vt:lpstr>User Stories </vt:lpstr>
      <vt:lpstr>User Stories </vt:lpstr>
      <vt:lpstr>User Stories </vt:lpstr>
      <vt:lpstr>User Stories </vt:lpstr>
      <vt:lpstr>User Stories </vt:lpstr>
      <vt:lpstr>Sequence Diagram</vt:lpstr>
      <vt:lpstr>System Design</vt:lpstr>
      <vt:lpstr>System Design: Architecture</vt:lpstr>
      <vt:lpstr>System Design: Architecture</vt:lpstr>
      <vt:lpstr>Minimal Class Diagram</vt:lpstr>
      <vt:lpstr>API Routes</vt:lpstr>
      <vt:lpstr>Test Suites and Test Cases</vt:lpstr>
      <vt:lpstr>Test Suites and Test Cases</vt:lpstr>
      <vt:lpstr>Test Suites and Test Cases</vt:lpstr>
      <vt:lpstr>Test Suites and Test Cases</vt:lpstr>
      <vt:lpstr>Test Suites and Test Cases</vt:lpstr>
      <vt:lpstr>More of the Test Suite</vt:lpstr>
      <vt:lpstr>Check us out</vt:lpstr>
      <vt:lpstr>Thank you!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Faculty Meeting School of Computing and Information Sciences</dc:title>
  <dc:creator>Ivana Rodriguez</dc:creator>
  <cp:lastModifiedBy>Osniel Valdivia</cp:lastModifiedBy>
  <cp:revision>91</cp:revision>
  <cp:lastPrinted>2008-09-19T17:51:48Z</cp:lastPrinted>
  <dcterms:created xsi:type="dcterms:W3CDTF">2013-04-25T14:14:17Z</dcterms:created>
  <dcterms:modified xsi:type="dcterms:W3CDTF">2019-12-16T00:08:46Z</dcterms:modified>
</cp:coreProperties>
</file>