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y="5143500" cx="9144000"/>
  <p:notesSz cx="6858000" cy="9144000"/>
  <p:embeddedFontLst>
    <p:embeddedFont>
      <p:font typeface="Roboto Slab"/>
      <p:regular r:id="rId16"/>
      <p:bold r:id="rId17"/>
    </p:embeddedFont>
    <p:embeddedFont>
      <p:font typeface="Roboto"/>
      <p:regular r:id="rId18"/>
      <p:bold r:id="rId19"/>
      <p:italic r:id="rId20"/>
      <p:boldItalic r:id="rId2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Roboto-italic.fnt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21" Type="http://schemas.openxmlformats.org/officeDocument/2006/relationships/font" Target="fonts/Roboto-boldItalic.fntdata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font" Target="fonts/RobotoSlab-bold.fntdata"/><Relationship Id="rId16" Type="http://schemas.openxmlformats.org/officeDocument/2006/relationships/font" Target="fonts/RobotoSlab-regular.fntdata"/><Relationship Id="rId5" Type="http://schemas.openxmlformats.org/officeDocument/2006/relationships/notesMaster" Target="notesMasters/notesMaster1.xml"/><Relationship Id="rId19" Type="http://schemas.openxmlformats.org/officeDocument/2006/relationships/font" Target="fonts/Roboto-bold.fntdata"/><Relationship Id="rId6" Type="http://schemas.openxmlformats.org/officeDocument/2006/relationships/slide" Target="slides/slide1.xml"/><Relationship Id="rId18" Type="http://schemas.openxmlformats.org/officeDocument/2006/relationships/font" Target="fonts/Roboto-regular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g6c10410354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" name="Google Shape;118;g6c10410354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g6c10410354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Google Shape;67;g6c10410354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6c10410354_0_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Google Shape;73;g6c10410354_0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g6c10410354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" name="Google Shape;79;g6c10410354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75c6455fbc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g75c6455fbc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75c6455fbc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Google Shape;91;g75c6455fbc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75c6455fbc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Google Shape;98;g75c6455fbc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75c6455fbc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Google Shape;105;g75c6455fbc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6c10410354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6c10410354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1524800" y="672606"/>
            <a:ext cx="1081625" cy="1124950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28575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1" name="Google Shape;11;p2"/>
          <p:cNvSpPr/>
          <p:nvPr/>
        </p:nvSpPr>
        <p:spPr>
          <a:xfrm rot="10800000">
            <a:off x="6537563" y="3342925"/>
            <a:ext cx="1081625" cy="1124950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28575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cxnSp>
        <p:nvCxnSpPr>
          <p:cNvPr id="12" name="Google Shape;12;p2"/>
          <p:cNvCxnSpPr/>
          <p:nvPr/>
        </p:nvCxnSpPr>
        <p:spPr>
          <a:xfrm>
            <a:off x="4359602" y="2817464"/>
            <a:ext cx="424800" cy="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3" name="Google Shape;13;p2"/>
          <p:cNvSpPr txBox="1"/>
          <p:nvPr>
            <p:ph type="ctrTitle"/>
          </p:nvPr>
        </p:nvSpPr>
        <p:spPr>
          <a:xfrm>
            <a:off x="1680302" y="1188925"/>
            <a:ext cx="5783400" cy="14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/>
        </p:txBody>
      </p:sp>
      <p:sp>
        <p:nvSpPr>
          <p:cNvPr id="14" name="Google Shape;14;p2"/>
          <p:cNvSpPr txBox="1"/>
          <p:nvPr>
            <p:ph idx="1" type="subTitle"/>
          </p:nvPr>
        </p:nvSpPr>
        <p:spPr>
          <a:xfrm>
            <a:off x="1680302" y="3049450"/>
            <a:ext cx="5783400" cy="90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9pPr>
          </a:lstStyle>
          <a:p/>
        </p:txBody>
      </p:sp>
      <p:sp>
        <p:nvSpPr>
          <p:cNvPr id="15" name="Google Shape;15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1"/>
          <p:cNvSpPr/>
          <p:nvPr/>
        </p:nvSpPr>
        <p:spPr>
          <a:xfrm>
            <a:off x="150" y="5076825"/>
            <a:ext cx="9143700" cy="666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" name="Google Shape;54;p11"/>
          <p:cNvSpPr txBox="1"/>
          <p:nvPr>
            <p:ph hasCustomPrompt="1" type="title"/>
          </p:nvPr>
        </p:nvSpPr>
        <p:spPr>
          <a:xfrm>
            <a:off x="387900" y="1152450"/>
            <a:ext cx="8368200" cy="1538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5" name="Google Shape;55;p11"/>
          <p:cNvSpPr txBox="1"/>
          <p:nvPr>
            <p:ph idx="1" type="body"/>
          </p:nvPr>
        </p:nvSpPr>
        <p:spPr>
          <a:xfrm>
            <a:off x="387900" y="2919450"/>
            <a:ext cx="8368200" cy="107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6" name="Google Shape;56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Google Shape;17;p3"/>
          <p:cNvCxnSpPr/>
          <p:nvPr/>
        </p:nvCxnSpPr>
        <p:spPr>
          <a:xfrm>
            <a:off x="4359602" y="2817464"/>
            <a:ext cx="424800" cy="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8" name="Google Shape;18;p3"/>
          <p:cNvSpPr txBox="1"/>
          <p:nvPr>
            <p:ph type="title"/>
          </p:nvPr>
        </p:nvSpPr>
        <p:spPr>
          <a:xfrm>
            <a:off x="480750" y="1764950"/>
            <a:ext cx="8222100" cy="907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9" name="Google Shape;19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Google Shape;21;p4"/>
          <p:cNvCxnSpPr/>
          <p:nvPr/>
        </p:nvCxnSpPr>
        <p:spPr>
          <a:xfrm>
            <a:off x="492563" y="1260284"/>
            <a:ext cx="424800" cy="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2" name="Google Shape;22;p4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3" name="Google Shape;23;p4"/>
          <p:cNvSpPr txBox="1"/>
          <p:nvPr>
            <p:ph idx="1" type="body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4" name="Google Shape;24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Google Shape;26;p5"/>
          <p:cNvCxnSpPr/>
          <p:nvPr/>
        </p:nvCxnSpPr>
        <p:spPr>
          <a:xfrm>
            <a:off x="492563" y="1260284"/>
            <a:ext cx="424800" cy="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7" name="Google Shape;27;p5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8" name="Google Shape;28;p5"/>
          <p:cNvSpPr txBox="1"/>
          <p:nvPr>
            <p:ph idx="1" type="body"/>
          </p:nvPr>
        </p:nvSpPr>
        <p:spPr>
          <a:xfrm>
            <a:off x="387900" y="1489825"/>
            <a:ext cx="3999900" cy="30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9" name="Google Shape;29;p5"/>
          <p:cNvSpPr txBox="1"/>
          <p:nvPr>
            <p:ph idx="2" type="body"/>
          </p:nvPr>
        </p:nvSpPr>
        <p:spPr>
          <a:xfrm>
            <a:off x="4756200" y="1489825"/>
            <a:ext cx="3999900" cy="30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0" name="Google Shape;30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6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33" name="Google Shape;33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Google Shape;35;p7"/>
          <p:cNvCxnSpPr/>
          <p:nvPr/>
        </p:nvCxnSpPr>
        <p:spPr>
          <a:xfrm>
            <a:off x="489218" y="1412277"/>
            <a:ext cx="331500" cy="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6" name="Google Shape;36;p7"/>
          <p:cNvSpPr txBox="1"/>
          <p:nvPr>
            <p:ph type="title"/>
          </p:nvPr>
        </p:nvSpPr>
        <p:spPr>
          <a:xfrm>
            <a:off x="3879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7" name="Google Shape;37;p7"/>
          <p:cNvSpPr txBox="1"/>
          <p:nvPr>
            <p:ph idx="1" type="body"/>
          </p:nvPr>
        </p:nvSpPr>
        <p:spPr>
          <a:xfrm>
            <a:off x="387900" y="1594025"/>
            <a:ext cx="2808000" cy="268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8" name="Google Shape;38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8"/>
          <p:cNvSpPr txBox="1"/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41" name="Google Shape;41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9"/>
          <p:cNvSpPr/>
          <p:nvPr/>
        </p:nvSpPr>
        <p:spPr>
          <a:xfrm>
            <a:off x="4572000" y="-75"/>
            <a:ext cx="45720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44" name="Google Shape;44;p9"/>
          <p:cNvCxnSpPr/>
          <p:nvPr/>
        </p:nvCxnSpPr>
        <p:spPr>
          <a:xfrm>
            <a:off x="5029675" y="4495503"/>
            <a:ext cx="540900" cy="0"/>
          </a:xfrm>
          <a:prstGeom prst="straightConnector1">
            <a:avLst/>
          </a:prstGeom>
          <a:noFill/>
          <a:ln cap="flat" cmpd="sng" w="38100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5" name="Google Shape;45;p9"/>
          <p:cNvSpPr txBox="1"/>
          <p:nvPr>
            <p:ph type="title"/>
          </p:nvPr>
        </p:nvSpPr>
        <p:spPr>
          <a:xfrm>
            <a:off x="265500" y="1209075"/>
            <a:ext cx="4045200" cy="1506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9pPr>
          </a:lstStyle>
          <a:p/>
        </p:txBody>
      </p:sp>
      <p:sp>
        <p:nvSpPr>
          <p:cNvPr id="46" name="Google Shape;46;p9"/>
          <p:cNvSpPr txBox="1"/>
          <p:nvPr>
            <p:ph idx="1" type="subTitle"/>
          </p:nvPr>
        </p:nvSpPr>
        <p:spPr>
          <a:xfrm>
            <a:off x="265500" y="2769001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9pPr>
          </a:lstStyle>
          <a:p/>
        </p:txBody>
      </p:sp>
      <p:sp>
        <p:nvSpPr>
          <p:cNvPr id="47" name="Google Shape;47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8" name="Google Shape;48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0"/>
          <p:cNvSpPr txBox="1"/>
          <p:nvPr>
            <p:ph idx="1" type="body"/>
          </p:nvPr>
        </p:nvSpPr>
        <p:spPr>
          <a:xfrm>
            <a:off x="319500" y="4233725"/>
            <a:ext cx="5998800" cy="59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Roboto Slab"/>
              <a:buNone/>
              <a:defRPr>
                <a:latin typeface="Roboto Slab"/>
                <a:ea typeface="Roboto Slab"/>
                <a:cs typeface="Roboto Slab"/>
                <a:sym typeface="Roboto Slab"/>
              </a:defRPr>
            </a:lvl1pPr>
          </a:lstStyle>
          <a:p/>
        </p:txBody>
      </p:sp>
      <p:sp>
        <p:nvSpPr>
          <p:cNvPr id="51" name="Google Shape;51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marina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  <a:defRPr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3"/>
          <p:cNvSpPr txBox="1"/>
          <p:nvPr>
            <p:ph type="ctrTitle"/>
          </p:nvPr>
        </p:nvSpPr>
        <p:spPr>
          <a:xfrm>
            <a:off x="1680302" y="1188925"/>
            <a:ext cx="5783400" cy="14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Empowered Forex Day Trading</a:t>
            </a:r>
            <a:endParaRPr/>
          </a:p>
        </p:txBody>
      </p:sp>
      <p:sp>
        <p:nvSpPr>
          <p:cNvPr id="64" name="Google Shape;64;p13"/>
          <p:cNvSpPr txBox="1"/>
          <p:nvPr>
            <p:ph idx="1" type="subTitle"/>
          </p:nvPr>
        </p:nvSpPr>
        <p:spPr>
          <a:xfrm>
            <a:off x="1680302" y="3049450"/>
            <a:ext cx="5783400" cy="90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Gordon Trading Algorithm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2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Summary</a:t>
            </a:r>
            <a:endParaRPr/>
          </a:p>
        </p:txBody>
      </p:sp>
      <p:sp>
        <p:nvSpPr>
          <p:cNvPr id="121" name="Google Shape;121;p22"/>
          <p:cNvSpPr txBox="1"/>
          <p:nvPr>
            <p:ph idx="1" type="body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Offers traders a profitable automated day trading algorithm. </a:t>
            </a:r>
            <a:endParaRPr/>
          </a:p>
          <a:p>
            <a:pPr indent="0" lvl="0" marL="45720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Analyzes the forex market in order to open and close positions based off of calculated probability.</a:t>
            </a:r>
            <a:endParaRPr/>
          </a:p>
          <a:p>
            <a:pPr indent="0" lvl="0" marL="45720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Traders receive information from three basic indicators in order to view the actions of the advisor in real-time.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4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Foreign Exchange Market</a:t>
            </a:r>
            <a:endParaRPr/>
          </a:p>
        </p:txBody>
      </p:sp>
      <p:sp>
        <p:nvSpPr>
          <p:cNvPr id="70" name="Google Shape;70;p14"/>
          <p:cNvSpPr txBox="1"/>
          <p:nvPr>
            <p:ph idx="1" type="body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Highest transactional volume market in the world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Open 24 hours a day, Sunday to Friday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/>
              <a:t>Problem: As a day trader it is not feasible to be </a:t>
            </a:r>
            <a:r>
              <a:rPr lang="en"/>
              <a:t>profitable</a:t>
            </a:r>
            <a:r>
              <a:rPr lang="en"/>
              <a:t> throughout the entire time that the market is open.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5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Metaquotes Expert Advisor</a:t>
            </a:r>
            <a:endParaRPr/>
          </a:p>
        </p:txBody>
      </p:sp>
      <p:sp>
        <p:nvSpPr>
          <p:cNvPr id="76" name="Google Shape;76;p15"/>
          <p:cNvSpPr txBox="1"/>
          <p:nvPr>
            <p:ph idx="1" type="body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MQL5 provides a fully equipped high level language to develop </a:t>
            </a:r>
            <a:r>
              <a:rPr lang="en"/>
              <a:t>automated</a:t>
            </a:r>
            <a:r>
              <a:rPr lang="en"/>
              <a:t> trading algorithms on the MetaTrader 5 platform.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/>
              <a:t>Solution: Automate the steps of the Gordon Algorithm in order to profit throughout the week.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6"/>
          <p:cNvSpPr txBox="1"/>
          <p:nvPr>
            <p:ph type="title"/>
          </p:nvPr>
        </p:nvSpPr>
        <p:spPr>
          <a:xfrm>
            <a:off x="480750" y="1764950"/>
            <a:ext cx="8222100" cy="907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Technical Indicators &amp; Analysis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7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Bollinger Bands</a:t>
            </a:r>
            <a:endParaRPr/>
          </a:p>
        </p:txBody>
      </p:sp>
      <p:sp>
        <p:nvSpPr>
          <p:cNvPr id="87" name="Google Shape;87;p17"/>
          <p:cNvSpPr txBox="1"/>
          <p:nvPr>
            <p:ph idx="1" type="body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Measure the volatility of the market placed two standard deviations above and below a m</a:t>
            </a:r>
            <a:r>
              <a:rPr lang="en"/>
              <a:t>oving a</a:t>
            </a:r>
            <a:r>
              <a:rPr lang="en"/>
              <a:t>verage</a:t>
            </a:r>
            <a:r>
              <a:rPr lang="en"/>
              <a:t>.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The bands widen when volatility increases and contract when volatility decreases</a:t>
            </a:r>
            <a:endParaRPr/>
          </a:p>
        </p:txBody>
      </p:sp>
      <p:pic>
        <p:nvPicPr>
          <p:cNvPr id="88" name="Google Shape;88;p17"/>
          <p:cNvPicPr preferRelativeResize="0"/>
          <p:nvPr/>
        </p:nvPicPr>
        <p:blipFill rotWithShape="1">
          <a:blip r:embed="rId3">
            <a:alphaModFix/>
          </a:blip>
          <a:srcRect b="21793" l="7058" r="22499" t="33223"/>
          <a:stretch/>
        </p:blipFill>
        <p:spPr>
          <a:xfrm>
            <a:off x="1087925" y="2858275"/>
            <a:ext cx="6441024" cy="1897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8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MACD</a:t>
            </a:r>
            <a:endParaRPr/>
          </a:p>
        </p:txBody>
      </p:sp>
      <p:sp>
        <p:nvSpPr>
          <p:cNvPr id="94" name="Google Shape;94;p18"/>
          <p:cNvSpPr txBox="1"/>
          <p:nvPr>
            <p:ph idx="1" type="body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Used in order to gauge the strength of the current trend.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Can be used to detect a bearish or bullish market.</a:t>
            </a:r>
            <a:endParaRPr/>
          </a:p>
        </p:txBody>
      </p:sp>
      <p:pic>
        <p:nvPicPr>
          <p:cNvPr id="95" name="Google Shape;95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73700" y="2844200"/>
            <a:ext cx="7796599" cy="2057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9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RSI</a:t>
            </a:r>
            <a:endParaRPr/>
          </a:p>
        </p:txBody>
      </p:sp>
      <p:sp>
        <p:nvSpPr>
          <p:cNvPr id="101" name="Google Shape;101;p19"/>
          <p:cNvSpPr txBox="1"/>
          <p:nvPr>
            <p:ph idx="1" type="body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Used to detect what type of trend is occuring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High volume of buys?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High volume of sells? </a:t>
            </a:r>
            <a:endParaRPr/>
          </a:p>
        </p:txBody>
      </p:sp>
      <p:pic>
        <p:nvPicPr>
          <p:cNvPr id="102" name="Google Shape;102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33450" y="3177375"/>
            <a:ext cx="7277100" cy="156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0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Support and Resistance Lines</a:t>
            </a:r>
            <a:endParaRPr/>
          </a:p>
        </p:txBody>
      </p:sp>
      <p:sp>
        <p:nvSpPr>
          <p:cNvPr id="108" name="Google Shape;108;p20"/>
          <p:cNvSpPr txBox="1"/>
          <p:nvPr>
            <p:ph idx="1" type="body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These lines are used on a daily chart in order to approximate how the trend of the current day will behave.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Breaking the resistance line indicates the price is likely to increase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Breaking the support line indicates the prices is likely to decrease</a:t>
            </a:r>
            <a:endParaRPr/>
          </a:p>
        </p:txBody>
      </p:sp>
      <p:pic>
        <p:nvPicPr>
          <p:cNvPr id="109" name="Google Shape;109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03400" y="3028075"/>
            <a:ext cx="4737200" cy="1833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1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System Design</a:t>
            </a:r>
            <a:endParaRPr/>
          </a:p>
        </p:txBody>
      </p:sp>
      <p:sp>
        <p:nvSpPr>
          <p:cNvPr id="115" name="Google Shape;115;p21"/>
          <p:cNvSpPr txBox="1"/>
          <p:nvPr>
            <p:ph idx="1" type="body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A trader authorizes the use of automated trading on the MetaTrader 5 Platform </a:t>
            </a:r>
            <a:endParaRPr/>
          </a:p>
          <a:p>
            <a:pPr indent="0" lvl="0" marL="45720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The trader selects the expert advisor which will be responsible for sending requests to open/close positions to the forex broker.</a:t>
            </a:r>
            <a:endParaRPr/>
          </a:p>
          <a:p>
            <a:pPr indent="0" lvl="0" marL="45720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 </a:t>
            </a:r>
            <a:endParaRPr/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The forex broker’s servers update the local system with the most current forex data which is in turn used for technical analysis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Marina">
  <a:themeElements>
    <a:clrScheme name="Marina">
      <a:dk1>
        <a:srgbClr val="FFFFFF"/>
      </a:dk1>
      <a:lt1>
        <a:srgbClr val="00517C"/>
      </a:lt1>
      <a:dk2>
        <a:srgbClr val="004065"/>
      </a:dk2>
      <a:lt2>
        <a:srgbClr val="CFD8DC"/>
      </a:lt2>
      <a:accent1>
        <a:srgbClr val="0277BD"/>
      </a:accent1>
      <a:accent2>
        <a:srgbClr val="558B2F"/>
      </a:accent2>
      <a:accent3>
        <a:srgbClr val="009688"/>
      </a:accent3>
      <a:accent4>
        <a:srgbClr val="039BE5"/>
      </a:accent4>
      <a:accent5>
        <a:srgbClr val="8BC34A"/>
      </a:accent5>
      <a:accent6>
        <a:srgbClr val="FFEB38"/>
      </a:accent6>
      <a:hlink>
        <a:srgbClr val="8BC34A"/>
      </a:hlink>
      <a:folHlink>
        <a:srgbClr val="8BC34A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