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"/>
  </p:notesMasterIdLst>
  <p:sldIdLst>
    <p:sldId id="257" r:id="rId2"/>
  </p:sldIdLst>
  <p:sldSz cx="12192000" cy="1625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>
        <p:scale>
          <a:sx n="200" d="100"/>
          <a:sy n="200" d="100"/>
        </p:scale>
        <p:origin x="-8006" y="-134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143A78-20C3-4483-AFA7-B877476DE4F7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AE573C-8111-4D30-8F78-54A66F63B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14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43125" y="685800"/>
            <a:ext cx="25717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41049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660416"/>
            <a:ext cx="10363200" cy="5659496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8538164"/>
            <a:ext cx="9144000" cy="3924769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5D2D-DAAA-47D8-A4A3-56416130A2DF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8AB80-F0F9-4CB9-9C48-95BD3D6F1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329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5D2D-DAAA-47D8-A4A3-56416130A2DF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8AB80-F0F9-4CB9-9C48-95BD3D6F1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8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865481"/>
            <a:ext cx="2628900" cy="1377620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865481"/>
            <a:ext cx="7734300" cy="1377620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5D2D-DAAA-47D8-A4A3-56416130A2DF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8AB80-F0F9-4CB9-9C48-95BD3D6F1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260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5D2D-DAAA-47D8-A4A3-56416130A2DF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8AB80-F0F9-4CB9-9C48-95BD3D6F1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153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4052716"/>
            <a:ext cx="10515600" cy="6762043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10878731"/>
            <a:ext cx="10515600" cy="355599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5D2D-DAAA-47D8-A4A3-56416130A2DF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8AB80-F0F9-4CB9-9C48-95BD3D6F1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00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4327407"/>
            <a:ext cx="5181600" cy="103142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4327407"/>
            <a:ext cx="5181600" cy="103142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5D2D-DAAA-47D8-A4A3-56416130A2DF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8AB80-F0F9-4CB9-9C48-95BD3D6F1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253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865485"/>
            <a:ext cx="10515600" cy="314207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3984979"/>
            <a:ext cx="5157787" cy="19529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5937956"/>
            <a:ext cx="5157787" cy="87338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3984979"/>
            <a:ext cx="5183188" cy="19529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5937956"/>
            <a:ext cx="5183188" cy="87338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5D2D-DAAA-47D8-A4A3-56416130A2DF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8AB80-F0F9-4CB9-9C48-95BD3D6F1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670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5D2D-DAAA-47D8-A4A3-56416130A2DF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8AB80-F0F9-4CB9-9C48-95BD3D6F1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1407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5D2D-DAAA-47D8-A4A3-56416130A2DF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8AB80-F0F9-4CB9-9C48-95BD3D6F1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199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083733"/>
            <a:ext cx="3932237" cy="3793067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2340567"/>
            <a:ext cx="6172200" cy="11552296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76800"/>
            <a:ext cx="3932237" cy="9034875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5D2D-DAAA-47D8-A4A3-56416130A2DF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8AB80-F0F9-4CB9-9C48-95BD3D6F1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842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083733"/>
            <a:ext cx="3932237" cy="3793067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2340567"/>
            <a:ext cx="6172200" cy="11552296"/>
          </a:xfrm>
        </p:spPr>
        <p:txBody>
          <a:bodyPr anchor="t"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76800"/>
            <a:ext cx="3932237" cy="9034875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5D2D-DAAA-47D8-A4A3-56416130A2DF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8AB80-F0F9-4CB9-9C48-95BD3D6F1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410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865485"/>
            <a:ext cx="10515600" cy="3142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4327407"/>
            <a:ext cx="10515600" cy="103142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75D2D-DAAA-47D8-A4A3-56416130A2DF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8AB80-F0F9-4CB9-9C48-95BD3D6F1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956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svg"/><Relationship Id="rId26" Type="http://schemas.openxmlformats.org/officeDocument/2006/relationships/image" Target="../media/image24.png"/><Relationship Id="rId3" Type="http://schemas.openxmlformats.org/officeDocument/2006/relationships/image" Target="../media/image1.png"/><Relationship Id="rId21" Type="http://schemas.openxmlformats.org/officeDocument/2006/relationships/image" Target="../media/image19.jpeg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jpeg"/><Relationship Id="rId20" Type="http://schemas.openxmlformats.org/officeDocument/2006/relationships/image" Target="../media/image18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.jpeg"/><Relationship Id="rId11" Type="http://schemas.openxmlformats.org/officeDocument/2006/relationships/image" Target="../media/image9.png"/><Relationship Id="rId24" Type="http://schemas.openxmlformats.org/officeDocument/2006/relationships/image" Target="../media/image22.jpg"/><Relationship Id="rId5" Type="http://schemas.openxmlformats.org/officeDocument/2006/relationships/image" Target="../media/image3.png"/><Relationship Id="rId15" Type="http://schemas.openxmlformats.org/officeDocument/2006/relationships/image" Target="../media/image13.svg"/><Relationship Id="rId23" Type="http://schemas.openxmlformats.org/officeDocument/2006/relationships/image" Target="../media/image21.png"/><Relationship Id="rId10" Type="http://schemas.openxmlformats.org/officeDocument/2006/relationships/image" Target="../media/image8.svg"/><Relationship Id="rId19" Type="http://schemas.openxmlformats.org/officeDocument/2006/relationships/image" Target="../media/image17.jpe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Rectangle 74">
            <a:extLst>
              <a:ext uri="{FF2B5EF4-FFF2-40B4-BE49-F238E27FC236}">
                <a16:creationId xmlns:a16="http://schemas.microsoft.com/office/drawing/2014/main" id="{3725E940-27DB-4194-A24E-37F858C92BCA}"/>
              </a:ext>
            </a:extLst>
          </p:cNvPr>
          <p:cNvSpPr/>
          <p:nvPr/>
        </p:nvSpPr>
        <p:spPr>
          <a:xfrm>
            <a:off x="1978727" y="8357782"/>
            <a:ext cx="344060" cy="247640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7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174B13E5-945A-4285-A5B5-37B1704AF344}"/>
              </a:ext>
            </a:extLst>
          </p:cNvPr>
          <p:cNvSpPr/>
          <p:nvPr/>
        </p:nvSpPr>
        <p:spPr>
          <a:xfrm rot="5400000">
            <a:off x="6465772" y="8919165"/>
            <a:ext cx="344060" cy="6069036"/>
          </a:xfrm>
          <a:prstGeom prst="rect">
            <a:avLst/>
          </a:prstGeom>
          <a:solidFill>
            <a:srgbClr val="909CC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7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24CDF02B-0B67-428D-BC1B-DE2D04061147}"/>
              </a:ext>
            </a:extLst>
          </p:cNvPr>
          <p:cNvSpPr/>
          <p:nvPr/>
        </p:nvSpPr>
        <p:spPr>
          <a:xfrm rot="3244581">
            <a:off x="8473630" y="12482962"/>
            <a:ext cx="344060" cy="2476404"/>
          </a:xfrm>
          <a:prstGeom prst="rect">
            <a:avLst/>
          </a:prstGeom>
          <a:solidFill>
            <a:srgbClr val="909CC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7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E8601C33-CA12-414C-97A8-AC9845CA61AA}"/>
              </a:ext>
            </a:extLst>
          </p:cNvPr>
          <p:cNvSpPr/>
          <p:nvPr/>
        </p:nvSpPr>
        <p:spPr>
          <a:xfrm rot="5400000">
            <a:off x="4050008" y="6475877"/>
            <a:ext cx="344060" cy="247640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7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0E8A1D2-BEB9-4403-A987-B51101F73DE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8798" y="29409"/>
            <a:ext cx="3549447" cy="2050525"/>
          </a:xfrm>
          <a:prstGeom prst="rect">
            <a:avLst/>
          </a:prstGeom>
          <a:noFill/>
        </p:spPr>
      </p:pic>
      <p:sp>
        <p:nvSpPr>
          <p:cNvPr id="129" name="Freeform 5" descr="Hollow image accent">
            <a:extLst>
              <a:ext uri="{FF2B5EF4-FFF2-40B4-BE49-F238E27FC236}">
                <a16:creationId xmlns:a16="http://schemas.microsoft.com/office/drawing/2014/main" id="{7F58CFC3-2F1D-4413-9517-776ABAE442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 bwMode="auto">
          <a:xfrm>
            <a:off x="11420019" y="781476"/>
            <a:ext cx="658660" cy="5780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219075" cap="flat">
            <a:solidFill>
              <a:schemeClr val="bg1">
                <a:lumMod val="85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33867" tIns="16933" rIns="33867" bIns="16933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ZA" sz="667" dirty="0"/>
          </a:p>
        </p:txBody>
      </p:sp>
      <p:sp>
        <p:nvSpPr>
          <p:cNvPr id="128" name="Freeform 5" descr="Hollow image accent">
            <a:extLst>
              <a:ext uri="{FF2B5EF4-FFF2-40B4-BE49-F238E27FC236}">
                <a16:creationId xmlns:a16="http://schemas.microsoft.com/office/drawing/2014/main" id="{3B0CCDA3-1A5C-4C42-A8A9-2E16146982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 bwMode="auto">
          <a:xfrm>
            <a:off x="9478374" y="242379"/>
            <a:ext cx="2170940" cy="19051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219075" cap="flat">
            <a:solidFill>
              <a:schemeClr val="bg1">
                <a:lumMod val="95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33867" tIns="16933" rIns="33867" bIns="16933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ZA" sz="667" dirty="0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4A6127EA-E7FE-49BC-A278-5B71D563DF03}"/>
              </a:ext>
            </a:extLst>
          </p:cNvPr>
          <p:cNvSpPr/>
          <p:nvPr/>
        </p:nvSpPr>
        <p:spPr>
          <a:xfrm>
            <a:off x="9877777" y="5011926"/>
            <a:ext cx="344060" cy="247640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7"/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CF87DF60-F864-48EA-B816-D894903997A8}"/>
              </a:ext>
            </a:extLst>
          </p:cNvPr>
          <p:cNvSpPr/>
          <p:nvPr/>
        </p:nvSpPr>
        <p:spPr>
          <a:xfrm rot="16200000">
            <a:off x="6079018" y="-2044"/>
            <a:ext cx="299011" cy="795969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7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CA5C810-98C7-4B9F-8412-B3EEA79B1B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288" y="279676"/>
            <a:ext cx="3868147" cy="124678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F5C73384-EB0E-458D-851D-9C27875046A2}"/>
              </a:ext>
            </a:extLst>
          </p:cNvPr>
          <p:cNvSpPr/>
          <p:nvPr/>
        </p:nvSpPr>
        <p:spPr>
          <a:xfrm>
            <a:off x="2637653" y="1327729"/>
            <a:ext cx="2307409" cy="297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333" b="1" dirty="0">
                <a:solidFill>
                  <a:srgbClr val="EA9C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Senior Project | 2019 | Fall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E401162-2327-4501-89FD-4FDA79FAA0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39329" y="543193"/>
            <a:ext cx="2049265" cy="706457"/>
          </a:xfrm>
          <a:prstGeom prst="rect">
            <a:avLst/>
          </a:prstGeom>
        </p:spPr>
      </p:pic>
      <p:grpSp>
        <p:nvGrpSpPr>
          <p:cNvPr id="76" name="Group 75">
            <a:extLst>
              <a:ext uri="{FF2B5EF4-FFF2-40B4-BE49-F238E27FC236}">
                <a16:creationId xmlns:a16="http://schemas.microsoft.com/office/drawing/2014/main" id="{4F68A76C-AB29-4E48-B9FD-6E3CA188B7FC}"/>
              </a:ext>
            </a:extLst>
          </p:cNvPr>
          <p:cNvGrpSpPr/>
          <p:nvPr/>
        </p:nvGrpSpPr>
        <p:grpSpPr>
          <a:xfrm>
            <a:off x="776334" y="2307383"/>
            <a:ext cx="3254495" cy="3058303"/>
            <a:chOff x="2949356" y="8617051"/>
            <a:chExt cx="8997818" cy="8244659"/>
          </a:xfrm>
        </p:grpSpPr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id="{DA73DCCB-B89F-4F68-90CA-6264541BF55A}"/>
                </a:ext>
              </a:extLst>
            </p:cNvPr>
            <p:cNvSpPr/>
            <p:nvPr/>
          </p:nvSpPr>
          <p:spPr>
            <a:xfrm>
              <a:off x="2949356" y="9031871"/>
              <a:ext cx="8997818" cy="782983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  <a:spcBef>
                  <a:spcPts val="222"/>
                </a:spcBef>
              </a:pPr>
              <a:endParaRPr lang="en-US" sz="889" dirty="0"/>
            </a:p>
            <a:p>
              <a:pPr>
                <a:lnSpc>
                  <a:spcPct val="150000"/>
                </a:lnSpc>
                <a:spcBef>
                  <a:spcPts val="222"/>
                </a:spcBef>
              </a:pPr>
              <a:r>
                <a:rPr lang="en-US" sz="889" dirty="0"/>
                <a:t>The original problem was that there wasn’t an application/project that was within the financial realm/industry. Recently, we have developed a website that offers investment advice and algorithmic solutions when trading within the foreign exchange market. </a:t>
              </a:r>
            </a:p>
            <a:p>
              <a:pPr>
                <a:lnSpc>
                  <a:spcPct val="150000"/>
                </a:lnSpc>
                <a:spcBef>
                  <a:spcPts val="222"/>
                </a:spcBef>
              </a:pPr>
              <a:endParaRPr lang="en-US" sz="889" dirty="0"/>
            </a:p>
            <a:p>
              <a:pPr>
                <a:lnSpc>
                  <a:spcPct val="150000"/>
                </a:lnSpc>
                <a:spcBef>
                  <a:spcPts val="222"/>
                </a:spcBef>
              </a:pPr>
              <a:r>
                <a:rPr lang="en-US" sz="889" dirty="0"/>
                <a:t>Last semester, the infrastructure was created to visualize the data that we had stored locally, and with a JavaScript Framework called Canvas-JS, we were able to visualize forex account data. However there wasn’t a fully developed system to gather/store financial data to our backend and display it throughout the web application. </a:t>
              </a:r>
            </a:p>
            <a:p>
              <a:pPr>
                <a:lnSpc>
                  <a:spcPct val="150000"/>
                </a:lnSpc>
                <a:spcBef>
                  <a:spcPts val="222"/>
                </a:spcBef>
              </a:pPr>
              <a:endParaRPr lang="en-US" sz="889" dirty="0"/>
            </a:p>
          </p:txBody>
        </p:sp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299F7029-9C9D-495D-A419-D0B51B3410BC}"/>
                </a:ext>
              </a:extLst>
            </p:cNvPr>
            <p:cNvSpPr/>
            <p:nvPr/>
          </p:nvSpPr>
          <p:spPr>
            <a:xfrm>
              <a:off x="4601139" y="8617051"/>
              <a:ext cx="5861538" cy="100818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30" b="1" dirty="0"/>
                <a:t>PROBLEM</a:t>
              </a:r>
              <a:endParaRPr lang="en-US" sz="667" b="1" dirty="0"/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2117E42D-D3E3-46A7-999A-585E75BB60AA}"/>
              </a:ext>
            </a:extLst>
          </p:cNvPr>
          <p:cNvGrpSpPr/>
          <p:nvPr/>
        </p:nvGrpSpPr>
        <p:grpSpPr>
          <a:xfrm>
            <a:off x="4544582" y="2379053"/>
            <a:ext cx="3166941" cy="2924685"/>
            <a:chOff x="2949358" y="8281077"/>
            <a:chExt cx="8550741" cy="7896649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17656E56-F12C-4490-BDF2-86CA5615B67A}"/>
                </a:ext>
              </a:extLst>
            </p:cNvPr>
            <p:cNvSpPr/>
            <p:nvPr/>
          </p:nvSpPr>
          <p:spPr>
            <a:xfrm>
              <a:off x="2949358" y="8564880"/>
              <a:ext cx="8550741" cy="76128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127010" indent="-12701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sz="889" dirty="0"/>
                <a:t>Using </a:t>
              </a:r>
              <a:r>
                <a:rPr lang="en-US" sz="889" b="1" dirty="0"/>
                <a:t>MQL5 </a:t>
              </a:r>
              <a:r>
                <a:rPr lang="en-US" sz="889" dirty="0"/>
                <a:t>and</a:t>
              </a:r>
              <a:r>
                <a:rPr lang="en-US" sz="889" b="1" dirty="0"/>
                <a:t> Entity Framework Core </a:t>
              </a:r>
              <a:r>
                <a:rPr lang="en-US" sz="889" dirty="0"/>
                <a:t>, we were able to log a persons financial account equity and balance. Using web requests to send data around throughout our entire application, we can link a persons forex account and </a:t>
              </a:r>
              <a:r>
                <a:rPr lang="en-US" sz="889" dirty="0" err="1"/>
                <a:t>EForT</a:t>
              </a:r>
              <a:r>
                <a:rPr lang="en-US" sz="889" dirty="0"/>
                <a:t> account together.(*CHANGE WORDING OF LAST SENTENCE*)</a:t>
              </a:r>
            </a:p>
            <a:p>
              <a:pPr algn="just">
                <a:lnSpc>
                  <a:spcPct val="150000"/>
                </a:lnSpc>
              </a:pPr>
              <a:endParaRPr lang="en-US" sz="1185" dirty="0">
                <a:solidFill>
                  <a:prstClr val="black"/>
                </a:solidFill>
              </a:endParaRPr>
            </a:p>
          </p:txBody>
        </p:sp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EE7D4126-FC64-469A-8B30-404FE2365DFF}"/>
                </a:ext>
              </a:extLst>
            </p:cNvPr>
            <p:cNvSpPr/>
            <p:nvPr/>
          </p:nvSpPr>
          <p:spPr>
            <a:xfrm>
              <a:off x="4282804" y="8281077"/>
              <a:ext cx="5861538" cy="100818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30" b="1" dirty="0"/>
                <a:t>SOLUTION</a:t>
              </a:r>
              <a:endParaRPr lang="en-US" sz="667" b="1" dirty="0"/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7A1F9794-039A-4305-AD20-AD64654B8FCC}"/>
              </a:ext>
            </a:extLst>
          </p:cNvPr>
          <p:cNvGrpSpPr/>
          <p:nvPr/>
        </p:nvGrpSpPr>
        <p:grpSpPr>
          <a:xfrm>
            <a:off x="8540534" y="2451147"/>
            <a:ext cx="3166940" cy="2921048"/>
            <a:chOff x="2949358" y="8131246"/>
            <a:chExt cx="8550741" cy="7886830"/>
          </a:xfrm>
        </p:grpSpPr>
        <p:sp>
          <p:nvSpPr>
            <p:cNvPr id="85" name="Rectangle: Rounded Corners 84">
              <a:extLst>
                <a:ext uri="{FF2B5EF4-FFF2-40B4-BE49-F238E27FC236}">
                  <a16:creationId xmlns:a16="http://schemas.microsoft.com/office/drawing/2014/main" id="{944AABFC-920C-4ADD-A992-98CF6E117E0B}"/>
                </a:ext>
              </a:extLst>
            </p:cNvPr>
            <p:cNvSpPr/>
            <p:nvPr/>
          </p:nvSpPr>
          <p:spPr>
            <a:xfrm>
              <a:off x="2949358" y="8564880"/>
              <a:ext cx="8550741" cy="745319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127010" indent="-12701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sz="889" dirty="0"/>
                <a:t>You would create an account with our website, then link your personal Meta-Trader Forex account. </a:t>
              </a:r>
            </a:p>
            <a:p>
              <a:pPr marL="127010" indent="-12701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sz="889" dirty="0"/>
                <a:t>We would log the changes from within your </a:t>
              </a:r>
              <a:r>
                <a:rPr lang="en-US" sz="889" dirty="0" err="1"/>
                <a:t>MetaTrader</a:t>
              </a:r>
              <a:r>
                <a:rPr lang="en-US" sz="889" dirty="0"/>
                <a:t> 5 account, like a change in equity or balance.</a:t>
              </a:r>
            </a:p>
            <a:p>
              <a:pPr marL="127010" indent="-12701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sz="889" dirty="0"/>
                <a:t>These changes would be visualized by using a graph, more specifically financial graphs/charts like candlestick/line/bar charts respectively.</a:t>
              </a:r>
            </a:p>
            <a:p>
              <a:pPr marL="127010" indent="-12701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sz="889" dirty="0"/>
                <a:t>You are able to change a lot of the settings relating to the graph, including the colors of the graph, which can be saved as a graph template that is connected to your account.</a:t>
              </a:r>
            </a:p>
          </p:txBody>
        </p:sp>
        <p:sp>
          <p:nvSpPr>
            <p:cNvPr id="86" name="Rectangle: Rounded Corners 85">
              <a:extLst>
                <a:ext uri="{FF2B5EF4-FFF2-40B4-BE49-F238E27FC236}">
                  <a16:creationId xmlns:a16="http://schemas.microsoft.com/office/drawing/2014/main" id="{F3462B3A-1398-4348-94B1-43D28759BD78}"/>
                </a:ext>
              </a:extLst>
            </p:cNvPr>
            <p:cNvSpPr/>
            <p:nvPr/>
          </p:nvSpPr>
          <p:spPr>
            <a:xfrm>
              <a:off x="4273968" y="8131246"/>
              <a:ext cx="5861537" cy="100818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30" b="1" dirty="0"/>
                <a:t>CURRENT SYSTEM</a:t>
              </a:r>
              <a:endParaRPr lang="en-US" sz="667" b="1" dirty="0"/>
            </a:p>
          </p:txBody>
        </p:sp>
      </p:grpSp>
      <p:graphicFrame>
        <p:nvGraphicFramePr>
          <p:cNvPr id="112" name="Table 111">
            <a:extLst>
              <a:ext uri="{FF2B5EF4-FFF2-40B4-BE49-F238E27FC236}">
                <a16:creationId xmlns:a16="http://schemas.microsoft.com/office/drawing/2014/main" id="{0A0411AB-0AAF-4BD9-A4B3-FCB2655E15E7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9164717" y="1376699"/>
          <a:ext cx="2346435" cy="50202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15726">
                  <a:extLst>
                    <a:ext uri="{9D8B030D-6E8A-4147-A177-3AD203B41FA5}">
                      <a16:colId xmlns:a16="http://schemas.microsoft.com/office/drawing/2014/main" val="761649767"/>
                    </a:ext>
                  </a:extLst>
                </a:gridCol>
                <a:gridCol w="1630709">
                  <a:extLst>
                    <a:ext uri="{9D8B030D-6E8A-4147-A177-3AD203B41FA5}">
                      <a16:colId xmlns:a16="http://schemas.microsoft.com/office/drawing/2014/main" val="2786258644"/>
                    </a:ext>
                  </a:extLst>
                </a:gridCol>
              </a:tblGrid>
              <a:tr h="251013">
                <a:tc>
                  <a:txBody>
                    <a:bodyPr/>
                    <a:lstStyle/>
                    <a:p>
                      <a:pPr algn="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Student:</a:t>
                      </a:r>
                    </a:p>
                  </a:txBody>
                  <a:tcPr marL="33867" marR="33867" marT="16933" marB="169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44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Guillermo Otero | FIU</a:t>
                      </a:r>
                    </a:p>
                  </a:txBody>
                  <a:tcPr marL="33867" marR="33867" marT="16933" marB="169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81184562"/>
                  </a:ext>
                </a:extLst>
              </a:tr>
              <a:tr h="251013">
                <a:tc>
                  <a:txBody>
                    <a:bodyPr/>
                    <a:lstStyle/>
                    <a:p>
                      <a:pPr algn="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Professor:</a:t>
                      </a:r>
                    </a:p>
                  </a:txBody>
                  <a:tcPr marL="33867" marR="33867" marT="16933" marB="169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9C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Masoud </a:t>
                      </a:r>
                      <a:r>
                        <a:rPr lang="en-US" sz="1200" b="1" dirty="0" err="1">
                          <a:solidFill>
                            <a:schemeClr val="bg1"/>
                          </a:solidFill>
                        </a:rPr>
                        <a:t>Sadjadi</a:t>
                      </a:r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 | FIU</a:t>
                      </a:r>
                    </a:p>
                  </a:txBody>
                  <a:tcPr marL="33867" marR="33867" marT="16933" marB="169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09CC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208413"/>
                  </a:ext>
                </a:extLst>
              </a:tr>
            </a:tbl>
          </a:graphicData>
        </a:graphic>
      </p:graphicFrame>
      <p:sp>
        <p:nvSpPr>
          <p:cNvPr id="130" name="Freeform 5" descr="Hollow image accent">
            <a:extLst>
              <a:ext uri="{FF2B5EF4-FFF2-40B4-BE49-F238E27FC236}">
                <a16:creationId xmlns:a16="http://schemas.microsoft.com/office/drawing/2014/main" id="{8C404907-D967-485A-90E8-0D6A312F83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 bwMode="auto">
          <a:xfrm>
            <a:off x="10971317" y="100162"/>
            <a:ext cx="416420" cy="365429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219075" cap="flat">
            <a:solidFill>
              <a:schemeClr val="bg1">
                <a:lumMod val="95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33867" tIns="16933" rIns="33867" bIns="16933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ZA" sz="667" dirty="0"/>
          </a:p>
        </p:txBody>
      </p:sp>
      <p:grpSp>
        <p:nvGrpSpPr>
          <p:cNvPr id="169" name="Group 168">
            <a:extLst>
              <a:ext uri="{FF2B5EF4-FFF2-40B4-BE49-F238E27FC236}">
                <a16:creationId xmlns:a16="http://schemas.microsoft.com/office/drawing/2014/main" id="{850BC51E-B383-485E-AF3A-7AADD65754D3}"/>
              </a:ext>
            </a:extLst>
          </p:cNvPr>
          <p:cNvGrpSpPr/>
          <p:nvPr/>
        </p:nvGrpSpPr>
        <p:grpSpPr>
          <a:xfrm>
            <a:off x="8733094" y="13726939"/>
            <a:ext cx="3255008" cy="2298009"/>
            <a:chOff x="-365643" y="37298552"/>
            <a:chExt cx="12116883" cy="6204623"/>
          </a:xfrm>
        </p:grpSpPr>
        <p:sp>
          <p:nvSpPr>
            <p:cNvPr id="143" name="Rectangle: Rounded Corners 142">
              <a:extLst>
                <a:ext uri="{FF2B5EF4-FFF2-40B4-BE49-F238E27FC236}">
                  <a16:creationId xmlns:a16="http://schemas.microsoft.com/office/drawing/2014/main" id="{669C42E8-0B06-4E25-8CBB-FCA47995C742}"/>
                </a:ext>
              </a:extLst>
            </p:cNvPr>
            <p:cNvSpPr/>
            <p:nvPr/>
          </p:nvSpPr>
          <p:spPr>
            <a:xfrm flipH="1">
              <a:off x="1057156" y="37997761"/>
              <a:ext cx="10694084" cy="5505414"/>
            </a:xfrm>
            <a:prstGeom prst="roundRect">
              <a:avLst>
                <a:gd name="adj" fmla="val 9549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7" dirty="0"/>
            </a:p>
          </p:txBody>
        </p:sp>
        <p:pic>
          <p:nvPicPr>
            <p:cNvPr id="117" name="Picture 116">
              <a:extLst>
                <a:ext uri="{FF2B5EF4-FFF2-40B4-BE49-F238E27FC236}">
                  <a16:creationId xmlns:a16="http://schemas.microsoft.com/office/drawing/2014/main" id="{FC0C1F8D-EA12-4E52-BECF-296822D993E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753443" y="38368114"/>
              <a:ext cx="1293395" cy="1388761"/>
            </a:xfrm>
            <a:prstGeom prst="rect">
              <a:avLst/>
            </a:prstGeom>
          </p:spPr>
        </p:pic>
        <p:pic>
          <p:nvPicPr>
            <p:cNvPr id="118" name="Picture 117">
              <a:extLst>
                <a:ext uri="{FF2B5EF4-FFF2-40B4-BE49-F238E27FC236}">
                  <a16:creationId xmlns:a16="http://schemas.microsoft.com/office/drawing/2014/main" id="{34D4D7FF-094A-421E-B00D-8525A26BF6B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183099" y="41758774"/>
              <a:ext cx="3307869" cy="1638380"/>
            </a:xfrm>
            <a:prstGeom prst="ellipse">
              <a:avLst/>
            </a:prstGeom>
          </p:spPr>
        </p:pic>
        <p:pic>
          <p:nvPicPr>
            <p:cNvPr id="123" name="Picture 8" descr="Related image">
              <a:extLst>
                <a:ext uri="{FF2B5EF4-FFF2-40B4-BE49-F238E27FC236}">
                  <a16:creationId xmlns:a16="http://schemas.microsoft.com/office/drawing/2014/main" id="{85792B52-B457-4CCD-BE35-FABEF4DC281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75335" y="38424828"/>
              <a:ext cx="1195716" cy="1195716"/>
            </a:xfrm>
            <a:prstGeom prst="round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id="{FA52FC1F-634E-46ED-BD9E-ABB6440F3686}"/>
                </a:ext>
              </a:extLst>
            </p:cNvPr>
            <p:cNvGrpSpPr/>
            <p:nvPr/>
          </p:nvGrpSpPr>
          <p:grpSpPr>
            <a:xfrm>
              <a:off x="-365643" y="37298552"/>
              <a:ext cx="5150151" cy="5776261"/>
              <a:chOff x="-1873769" y="38779877"/>
              <a:chExt cx="5150151" cy="5776261"/>
            </a:xfrm>
          </p:grpSpPr>
          <p:sp>
            <p:nvSpPr>
              <p:cNvPr id="135" name="Freeform 5" descr="Hollow image accent">
                <a:extLst>
                  <a:ext uri="{FF2B5EF4-FFF2-40B4-BE49-F238E27FC236}">
                    <a16:creationId xmlns:a16="http://schemas.microsoft.com/office/drawing/2014/main" id="{2F571F7A-1D90-44D8-A799-4C0B792EEEF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-1873769" y="39631482"/>
                <a:ext cx="5150151" cy="4519509"/>
              </a:xfrm>
              <a:custGeom>
                <a:avLst/>
                <a:gdLst>
                  <a:gd name="T0" fmla="*/ 781 w 1099"/>
                  <a:gd name="T1" fmla="*/ 0 h 968"/>
                  <a:gd name="T2" fmla="*/ 318 w 1099"/>
                  <a:gd name="T3" fmla="*/ 0 h 968"/>
                  <a:gd name="T4" fmla="*/ 246 w 1099"/>
                  <a:gd name="T5" fmla="*/ 42 h 968"/>
                  <a:gd name="T6" fmla="*/ 15 w 1099"/>
                  <a:gd name="T7" fmla="*/ 443 h 968"/>
                  <a:gd name="T8" fmla="*/ 15 w 1099"/>
                  <a:gd name="T9" fmla="*/ 525 h 968"/>
                  <a:gd name="T10" fmla="*/ 246 w 1099"/>
                  <a:gd name="T11" fmla="*/ 926 h 968"/>
                  <a:gd name="T12" fmla="*/ 318 w 1099"/>
                  <a:gd name="T13" fmla="*/ 968 h 968"/>
                  <a:gd name="T14" fmla="*/ 781 w 1099"/>
                  <a:gd name="T15" fmla="*/ 968 h 968"/>
                  <a:gd name="T16" fmla="*/ 852 w 1099"/>
                  <a:gd name="T17" fmla="*/ 926 h 968"/>
                  <a:gd name="T18" fmla="*/ 1084 w 1099"/>
                  <a:gd name="T19" fmla="*/ 525 h 968"/>
                  <a:gd name="T20" fmla="*/ 1084 w 1099"/>
                  <a:gd name="T21" fmla="*/ 443 h 968"/>
                  <a:gd name="T22" fmla="*/ 852 w 1099"/>
                  <a:gd name="T23" fmla="*/ 42 h 968"/>
                  <a:gd name="T24" fmla="*/ 781 w 1099"/>
                  <a:gd name="T25" fmla="*/ 0 h 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99" h="968">
                    <a:moveTo>
                      <a:pt x="781" y="0"/>
                    </a:moveTo>
                    <a:cubicBezTo>
                      <a:pt x="318" y="0"/>
                      <a:pt x="318" y="0"/>
                      <a:pt x="318" y="0"/>
                    </a:cubicBezTo>
                    <a:cubicBezTo>
                      <a:pt x="288" y="0"/>
                      <a:pt x="261" y="16"/>
                      <a:pt x="246" y="42"/>
                    </a:cubicBezTo>
                    <a:cubicBezTo>
                      <a:pt x="15" y="443"/>
                      <a:pt x="15" y="443"/>
                      <a:pt x="15" y="443"/>
                    </a:cubicBezTo>
                    <a:cubicBezTo>
                      <a:pt x="0" y="468"/>
                      <a:pt x="0" y="500"/>
                      <a:pt x="15" y="525"/>
                    </a:cubicBezTo>
                    <a:cubicBezTo>
                      <a:pt x="246" y="926"/>
                      <a:pt x="246" y="926"/>
                      <a:pt x="246" y="926"/>
                    </a:cubicBezTo>
                    <a:cubicBezTo>
                      <a:pt x="261" y="952"/>
                      <a:pt x="288" y="968"/>
                      <a:pt x="318" y="968"/>
                    </a:cubicBezTo>
                    <a:cubicBezTo>
                      <a:pt x="781" y="968"/>
                      <a:pt x="781" y="968"/>
                      <a:pt x="781" y="968"/>
                    </a:cubicBezTo>
                    <a:cubicBezTo>
                      <a:pt x="810" y="968"/>
                      <a:pt x="838" y="952"/>
                      <a:pt x="852" y="926"/>
                    </a:cubicBezTo>
                    <a:cubicBezTo>
                      <a:pt x="1084" y="525"/>
                      <a:pt x="1084" y="525"/>
                      <a:pt x="1084" y="525"/>
                    </a:cubicBezTo>
                    <a:cubicBezTo>
                      <a:pt x="1099" y="500"/>
                      <a:pt x="1099" y="468"/>
                      <a:pt x="1084" y="443"/>
                    </a:cubicBezTo>
                    <a:cubicBezTo>
                      <a:pt x="852" y="42"/>
                      <a:pt x="852" y="42"/>
                      <a:pt x="852" y="42"/>
                    </a:cubicBezTo>
                    <a:cubicBezTo>
                      <a:pt x="838" y="16"/>
                      <a:pt x="810" y="0"/>
                      <a:pt x="781" y="0"/>
                    </a:cubicBezTo>
                    <a:close/>
                  </a:path>
                </a:pathLst>
              </a:custGeom>
              <a:solidFill>
                <a:srgbClr val="909CC2"/>
              </a:solidFill>
              <a:ln w="6350" cap="flat">
                <a:solidFill>
                  <a:schemeClr val="bg1">
                    <a:lumMod val="9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33867" tIns="16933" rIns="33867" bIns="16933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ZA" sz="667" dirty="0"/>
              </a:p>
            </p:txBody>
          </p:sp>
          <p:sp>
            <p:nvSpPr>
              <p:cNvPr id="136" name="Freeform 5" descr="Hollow image accent">
                <a:extLst>
                  <a:ext uri="{FF2B5EF4-FFF2-40B4-BE49-F238E27FC236}">
                    <a16:creationId xmlns:a16="http://schemas.microsoft.com/office/drawing/2014/main" id="{B4E860B8-6429-4DAF-B219-5E2743B403B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-1503495" y="42958354"/>
                <a:ext cx="1820735" cy="1597784"/>
              </a:xfrm>
              <a:custGeom>
                <a:avLst/>
                <a:gdLst>
                  <a:gd name="T0" fmla="*/ 781 w 1099"/>
                  <a:gd name="T1" fmla="*/ 0 h 968"/>
                  <a:gd name="T2" fmla="*/ 318 w 1099"/>
                  <a:gd name="T3" fmla="*/ 0 h 968"/>
                  <a:gd name="T4" fmla="*/ 246 w 1099"/>
                  <a:gd name="T5" fmla="*/ 42 h 968"/>
                  <a:gd name="T6" fmla="*/ 15 w 1099"/>
                  <a:gd name="T7" fmla="*/ 443 h 968"/>
                  <a:gd name="T8" fmla="*/ 15 w 1099"/>
                  <a:gd name="T9" fmla="*/ 525 h 968"/>
                  <a:gd name="T10" fmla="*/ 246 w 1099"/>
                  <a:gd name="T11" fmla="*/ 926 h 968"/>
                  <a:gd name="T12" fmla="*/ 318 w 1099"/>
                  <a:gd name="T13" fmla="*/ 968 h 968"/>
                  <a:gd name="T14" fmla="*/ 781 w 1099"/>
                  <a:gd name="T15" fmla="*/ 968 h 968"/>
                  <a:gd name="T16" fmla="*/ 852 w 1099"/>
                  <a:gd name="T17" fmla="*/ 926 h 968"/>
                  <a:gd name="T18" fmla="*/ 1084 w 1099"/>
                  <a:gd name="T19" fmla="*/ 525 h 968"/>
                  <a:gd name="T20" fmla="*/ 1084 w 1099"/>
                  <a:gd name="T21" fmla="*/ 443 h 968"/>
                  <a:gd name="T22" fmla="*/ 852 w 1099"/>
                  <a:gd name="T23" fmla="*/ 42 h 968"/>
                  <a:gd name="T24" fmla="*/ 781 w 1099"/>
                  <a:gd name="T25" fmla="*/ 0 h 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99" h="968">
                    <a:moveTo>
                      <a:pt x="781" y="0"/>
                    </a:moveTo>
                    <a:cubicBezTo>
                      <a:pt x="318" y="0"/>
                      <a:pt x="318" y="0"/>
                      <a:pt x="318" y="0"/>
                    </a:cubicBezTo>
                    <a:cubicBezTo>
                      <a:pt x="288" y="0"/>
                      <a:pt x="261" y="16"/>
                      <a:pt x="246" y="42"/>
                    </a:cubicBezTo>
                    <a:cubicBezTo>
                      <a:pt x="15" y="443"/>
                      <a:pt x="15" y="443"/>
                      <a:pt x="15" y="443"/>
                    </a:cubicBezTo>
                    <a:cubicBezTo>
                      <a:pt x="0" y="468"/>
                      <a:pt x="0" y="500"/>
                      <a:pt x="15" y="525"/>
                    </a:cubicBezTo>
                    <a:cubicBezTo>
                      <a:pt x="246" y="926"/>
                      <a:pt x="246" y="926"/>
                      <a:pt x="246" y="926"/>
                    </a:cubicBezTo>
                    <a:cubicBezTo>
                      <a:pt x="261" y="952"/>
                      <a:pt x="288" y="968"/>
                      <a:pt x="318" y="968"/>
                    </a:cubicBezTo>
                    <a:cubicBezTo>
                      <a:pt x="781" y="968"/>
                      <a:pt x="781" y="968"/>
                      <a:pt x="781" y="968"/>
                    </a:cubicBezTo>
                    <a:cubicBezTo>
                      <a:pt x="810" y="968"/>
                      <a:pt x="838" y="952"/>
                      <a:pt x="852" y="926"/>
                    </a:cubicBezTo>
                    <a:cubicBezTo>
                      <a:pt x="1084" y="525"/>
                      <a:pt x="1084" y="525"/>
                      <a:pt x="1084" y="525"/>
                    </a:cubicBezTo>
                    <a:cubicBezTo>
                      <a:pt x="1099" y="500"/>
                      <a:pt x="1099" y="468"/>
                      <a:pt x="1084" y="443"/>
                    </a:cubicBezTo>
                    <a:cubicBezTo>
                      <a:pt x="852" y="42"/>
                      <a:pt x="852" y="42"/>
                      <a:pt x="852" y="42"/>
                    </a:cubicBezTo>
                    <a:cubicBezTo>
                      <a:pt x="838" y="16"/>
                      <a:pt x="810" y="0"/>
                      <a:pt x="781" y="0"/>
                    </a:cubicBezTo>
                    <a:close/>
                  </a:path>
                </a:pathLst>
              </a:custGeom>
              <a:solidFill>
                <a:srgbClr val="084887"/>
              </a:solidFill>
              <a:ln w="2190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33867" tIns="16933" rIns="33867" bIns="16933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ZA" sz="667" dirty="0"/>
              </a:p>
            </p:txBody>
          </p:sp>
          <p:sp>
            <p:nvSpPr>
              <p:cNvPr id="134" name="Freeform 5" descr="Hollow image accent">
                <a:extLst>
                  <a:ext uri="{FF2B5EF4-FFF2-40B4-BE49-F238E27FC236}">
                    <a16:creationId xmlns:a16="http://schemas.microsoft.com/office/drawing/2014/main" id="{0151C527-2D3D-4D65-9196-CFAB3C86854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06747" y="38779877"/>
                <a:ext cx="1994246" cy="1750048"/>
              </a:xfrm>
              <a:custGeom>
                <a:avLst/>
                <a:gdLst>
                  <a:gd name="T0" fmla="*/ 781 w 1099"/>
                  <a:gd name="T1" fmla="*/ 0 h 968"/>
                  <a:gd name="T2" fmla="*/ 318 w 1099"/>
                  <a:gd name="T3" fmla="*/ 0 h 968"/>
                  <a:gd name="T4" fmla="*/ 246 w 1099"/>
                  <a:gd name="T5" fmla="*/ 42 h 968"/>
                  <a:gd name="T6" fmla="*/ 15 w 1099"/>
                  <a:gd name="T7" fmla="*/ 443 h 968"/>
                  <a:gd name="T8" fmla="*/ 15 w 1099"/>
                  <a:gd name="T9" fmla="*/ 525 h 968"/>
                  <a:gd name="T10" fmla="*/ 246 w 1099"/>
                  <a:gd name="T11" fmla="*/ 926 h 968"/>
                  <a:gd name="T12" fmla="*/ 318 w 1099"/>
                  <a:gd name="T13" fmla="*/ 968 h 968"/>
                  <a:gd name="T14" fmla="*/ 781 w 1099"/>
                  <a:gd name="T15" fmla="*/ 968 h 968"/>
                  <a:gd name="T16" fmla="*/ 852 w 1099"/>
                  <a:gd name="T17" fmla="*/ 926 h 968"/>
                  <a:gd name="T18" fmla="*/ 1084 w 1099"/>
                  <a:gd name="T19" fmla="*/ 525 h 968"/>
                  <a:gd name="T20" fmla="*/ 1084 w 1099"/>
                  <a:gd name="T21" fmla="*/ 443 h 968"/>
                  <a:gd name="T22" fmla="*/ 852 w 1099"/>
                  <a:gd name="T23" fmla="*/ 42 h 968"/>
                  <a:gd name="T24" fmla="*/ 781 w 1099"/>
                  <a:gd name="T25" fmla="*/ 0 h 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99" h="968">
                    <a:moveTo>
                      <a:pt x="781" y="0"/>
                    </a:moveTo>
                    <a:cubicBezTo>
                      <a:pt x="318" y="0"/>
                      <a:pt x="318" y="0"/>
                      <a:pt x="318" y="0"/>
                    </a:cubicBezTo>
                    <a:cubicBezTo>
                      <a:pt x="288" y="0"/>
                      <a:pt x="261" y="16"/>
                      <a:pt x="246" y="42"/>
                    </a:cubicBezTo>
                    <a:cubicBezTo>
                      <a:pt x="15" y="443"/>
                      <a:pt x="15" y="443"/>
                      <a:pt x="15" y="443"/>
                    </a:cubicBezTo>
                    <a:cubicBezTo>
                      <a:pt x="0" y="468"/>
                      <a:pt x="0" y="500"/>
                      <a:pt x="15" y="525"/>
                    </a:cubicBezTo>
                    <a:cubicBezTo>
                      <a:pt x="246" y="926"/>
                      <a:pt x="246" y="926"/>
                      <a:pt x="246" y="926"/>
                    </a:cubicBezTo>
                    <a:cubicBezTo>
                      <a:pt x="261" y="952"/>
                      <a:pt x="288" y="968"/>
                      <a:pt x="318" y="968"/>
                    </a:cubicBezTo>
                    <a:cubicBezTo>
                      <a:pt x="781" y="968"/>
                      <a:pt x="781" y="968"/>
                      <a:pt x="781" y="968"/>
                    </a:cubicBezTo>
                    <a:cubicBezTo>
                      <a:pt x="810" y="968"/>
                      <a:pt x="838" y="952"/>
                      <a:pt x="852" y="926"/>
                    </a:cubicBezTo>
                    <a:cubicBezTo>
                      <a:pt x="1084" y="525"/>
                      <a:pt x="1084" y="525"/>
                      <a:pt x="1084" y="525"/>
                    </a:cubicBezTo>
                    <a:cubicBezTo>
                      <a:pt x="1099" y="500"/>
                      <a:pt x="1099" y="468"/>
                      <a:pt x="1084" y="443"/>
                    </a:cubicBezTo>
                    <a:cubicBezTo>
                      <a:pt x="852" y="42"/>
                      <a:pt x="852" y="42"/>
                      <a:pt x="852" y="42"/>
                    </a:cubicBezTo>
                    <a:cubicBezTo>
                      <a:pt x="838" y="16"/>
                      <a:pt x="810" y="0"/>
                      <a:pt x="781" y="0"/>
                    </a:cubicBezTo>
                    <a:close/>
                  </a:path>
                </a:pathLst>
              </a:custGeom>
              <a:solidFill>
                <a:srgbClr val="EA9C00"/>
              </a:solidFill>
              <a:ln w="219075" cap="flat">
                <a:solidFill>
                  <a:srgbClr val="EA9C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33867" tIns="16933" rIns="33867" bIns="16933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ZA" sz="667" dirty="0"/>
              </a:p>
            </p:txBody>
          </p:sp>
        </p:grp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AEDF6695-6458-48B1-8D4E-B415BEC6A02B}"/>
              </a:ext>
            </a:extLst>
          </p:cNvPr>
          <p:cNvGrpSpPr/>
          <p:nvPr/>
        </p:nvGrpSpPr>
        <p:grpSpPr>
          <a:xfrm>
            <a:off x="525702" y="9857827"/>
            <a:ext cx="3664169" cy="3203119"/>
            <a:chOff x="1915341" y="7533344"/>
            <a:chExt cx="9893255" cy="8635057"/>
          </a:xfrm>
        </p:grpSpPr>
        <p:sp>
          <p:nvSpPr>
            <p:cNvPr id="145" name="Rectangle: Rounded Corners 144">
              <a:extLst>
                <a:ext uri="{FF2B5EF4-FFF2-40B4-BE49-F238E27FC236}">
                  <a16:creationId xmlns:a16="http://schemas.microsoft.com/office/drawing/2014/main" id="{84C11003-0E5C-4FB3-8EA6-B3110306F18C}"/>
                </a:ext>
              </a:extLst>
            </p:cNvPr>
            <p:cNvSpPr/>
            <p:nvPr/>
          </p:nvSpPr>
          <p:spPr>
            <a:xfrm>
              <a:off x="2949357" y="8564878"/>
              <a:ext cx="8859239" cy="7603523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endParaRPr lang="en-US" sz="889" dirty="0"/>
            </a:p>
            <a:p>
              <a:pPr marL="127010" indent="-12701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sz="1185" dirty="0"/>
            </a:p>
          </p:txBody>
        </p:sp>
        <p:sp>
          <p:nvSpPr>
            <p:cNvPr id="146" name="Rectangle: Rounded Corners 145">
              <a:extLst>
                <a:ext uri="{FF2B5EF4-FFF2-40B4-BE49-F238E27FC236}">
                  <a16:creationId xmlns:a16="http://schemas.microsoft.com/office/drawing/2014/main" id="{02B342D1-10D0-42AD-A925-B6B749FD99A0}"/>
                </a:ext>
              </a:extLst>
            </p:cNvPr>
            <p:cNvSpPr/>
            <p:nvPr/>
          </p:nvSpPr>
          <p:spPr>
            <a:xfrm>
              <a:off x="3529794" y="8205209"/>
              <a:ext cx="5861538" cy="1008185"/>
            </a:xfrm>
            <a:prstGeom prst="roundRect">
              <a:avLst/>
            </a:prstGeom>
            <a:solidFill>
              <a:srgbClr val="EA9C00"/>
            </a:solidFill>
            <a:ln>
              <a:solidFill>
                <a:srgbClr val="BC67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30" b="1" dirty="0"/>
                <a:t>USE CASE DIAGRAM</a:t>
              </a:r>
              <a:endParaRPr lang="en-US" sz="667" b="1" dirty="0"/>
            </a:p>
          </p:txBody>
        </p:sp>
        <p:sp>
          <p:nvSpPr>
            <p:cNvPr id="147" name="Freeform 247">
              <a:extLst>
                <a:ext uri="{FF2B5EF4-FFF2-40B4-BE49-F238E27FC236}">
                  <a16:creationId xmlns:a16="http://schemas.microsoft.com/office/drawing/2014/main" id="{FB8A70DE-9FF2-49F5-B43F-7443358C5F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5341" y="7533344"/>
              <a:ext cx="2068033" cy="2351916"/>
            </a:xfrm>
            <a:prstGeom prst="decagon">
              <a:avLst/>
            </a:prstGeom>
            <a:solidFill>
              <a:srgbClr val="084887"/>
            </a:solidFill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33867" tIns="16933" rIns="33867" bIns="16933" numCol="1" anchor="t" anchorCtr="0" compatLnSpc="1">
              <a:prstTxWarp prst="textNoShape">
                <a:avLst/>
              </a:prstTxWarp>
            </a:bodyPr>
            <a:lstStyle/>
            <a:p>
              <a:pPr defTabSz="338694">
                <a:defRPr/>
              </a:pPr>
              <a:endParaRPr lang="en-US" sz="667" kern="0" dirty="0">
                <a:solidFill>
                  <a:srgbClr val="999999"/>
                </a:solidFill>
                <a:latin typeface="Times New Roman"/>
              </a:endParaRPr>
            </a:p>
          </p:txBody>
        </p:sp>
        <p:pic>
          <p:nvPicPr>
            <p:cNvPr id="148" name="Graphic 147" descr="List">
              <a:extLst>
                <a:ext uri="{FF2B5EF4-FFF2-40B4-BE49-F238E27FC236}">
                  <a16:creationId xmlns:a16="http://schemas.microsoft.com/office/drawing/2014/main" id="{D6E28047-5626-4EA8-9665-D7E4CDD3D90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2237639" y="8017270"/>
              <a:ext cx="1470191" cy="1467919"/>
            </a:xfrm>
            <a:prstGeom prst="rect">
              <a:avLst/>
            </a:prstGeom>
          </p:spPr>
        </p:pic>
      </p:grpSp>
      <p:grpSp>
        <p:nvGrpSpPr>
          <p:cNvPr id="185" name="Group 184">
            <a:extLst>
              <a:ext uri="{FF2B5EF4-FFF2-40B4-BE49-F238E27FC236}">
                <a16:creationId xmlns:a16="http://schemas.microsoft.com/office/drawing/2014/main" id="{945C3C94-6364-4260-89E6-8021079B6859}"/>
              </a:ext>
            </a:extLst>
          </p:cNvPr>
          <p:cNvGrpSpPr/>
          <p:nvPr/>
        </p:nvGrpSpPr>
        <p:grpSpPr>
          <a:xfrm>
            <a:off x="4089019" y="13476727"/>
            <a:ext cx="4078065" cy="2660611"/>
            <a:chOff x="1915341" y="7533344"/>
            <a:chExt cx="11010775" cy="7172551"/>
          </a:xfrm>
        </p:grpSpPr>
        <p:sp>
          <p:nvSpPr>
            <p:cNvPr id="186" name="Rectangle: Rounded Corners 185">
              <a:extLst>
                <a:ext uri="{FF2B5EF4-FFF2-40B4-BE49-F238E27FC236}">
                  <a16:creationId xmlns:a16="http://schemas.microsoft.com/office/drawing/2014/main" id="{CFC82227-AFC0-46F4-844B-959C14F5FE5D}"/>
                </a:ext>
              </a:extLst>
            </p:cNvPr>
            <p:cNvSpPr/>
            <p:nvPr/>
          </p:nvSpPr>
          <p:spPr>
            <a:xfrm>
              <a:off x="2949357" y="8564881"/>
              <a:ext cx="9976759" cy="614101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endParaRPr lang="en-US" sz="889" dirty="0"/>
            </a:p>
            <a:p>
              <a:pPr marL="127010" indent="-12701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sz="1185" dirty="0"/>
                <a:t>Change caching of data within website, basically find better way other than session state to store data within web app.</a:t>
              </a:r>
            </a:p>
            <a:p>
              <a:pPr marL="127010" indent="-12701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sz="1185" dirty="0"/>
                <a:t>Add support to send graph to other social media platforms like Twitter, Instagram etc.</a:t>
              </a:r>
            </a:p>
            <a:p>
              <a:pPr marL="127010" indent="-12701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sz="1185" dirty="0"/>
                <a:t>Add more software testing for features of website.</a:t>
              </a:r>
            </a:p>
            <a:p>
              <a:pPr>
                <a:lnSpc>
                  <a:spcPct val="150000"/>
                </a:lnSpc>
              </a:pPr>
              <a:endParaRPr lang="en-US" sz="1185" dirty="0"/>
            </a:p>
          </p:txBody>
        </p:sp>
        <p:sp>
          <p:nvSpPr>
            <p:cNvPr id="187" name="Rectangle: Rounded Corners 186">
              <a:extLst>
                <a:ext uri="{FF2B5EF4-FFF2-40B4-BE49-F238E27FC236}">
                  <a16:creationId xmlns:a16="http://schemas.microsoft.com/office/drawing/2014/main" id="{8DBCC6D7-3448-47E2-AB24-C3176883C195}"/>
                </a:ext>
              </a:extLst>
            </p:cNvPr>
            <p:cNvSpPr/>
            <p:nvPr/>
          </p:nvSpPr>
          <p:spPr>
            <a:xfrm>
              <a:off x="3529794" y="8205209"/>
              <a:ext cx="5861538" cy="1008185"/>
            </a:xfrm>
            <a:prstGeom prst="roundRect">
              <a:avLst/>
            </a:prstGeom>
            <a:solidFill>
              <a:srgbClr val="EA9C00"/>
            </a:solidFill>
            <a:ln>
              <a:solidFill>
                <a:srgbClr val="BC67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30" b="1" dirty="0"/>
                <a:t>NEXT STEPS</a:t>
              </a:r>
              <a:endParaRPr lang="en-US" sz="667" b="1" dirty="0"/>
            </a:p>
          </p:txBody>
        </p:sp>
        <p:sp>
          <p:nvSpPr>
            <p:cNvPr id="188" name="Freeform 247">
              <a:extLst>
                <a:ext uri="{FF2B5EF4-FFF2-40B4-BE49-F238E27FC236}">
                  <a16:creationId xmlns:a16="http://schemas.microsoft.com/office/drawing/2014/main" id="{1D9558EC-3580-4138-969A-56F531388E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5341" y="7533344"/>
              <a:ext cx="2068033" cy="2351916"/>
            </a:xfrm>
            <a:custGeom>
              <a:avLst/>
              <a:gdLst>
                <a:gd name="T0" fmla="*/ 0 w 630"/>
                <a:gd name="T1" fmla="*/ 181 h 729"/>
                <a:gd name="T2" fmla="*/ 0 w 630"/>
                <a:gd name="T3" fmla="*/ 545 h 729"/>
                <a:gd name="T4" fmla="*/ 314 w 630"/>
                <a:gd name="T5" fmla="*/ 729 h 729"/>
                <a:gd name="T6" fmla="*/ 630 w 630"/>
                <a:gd name="T7" fmla="*/ 545 h 729"/>
                <a:gd name="T8" fmla="*/ 630 w 630"/>
                <a:gd name="T9" fmla="*/ 181 h 729"/>
                <a:gd name="T10" fmla="*/ 314 w 630"/>
                <a:gd name="T11" fmla="*/ 0 h 729"/>
                <a:gd name="T12" fmla="*/ 0 w 630"/>
                <a:gd name="T13" fmla="*/ 181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0" h="729">
                  <a:moveTo>
                    <a:pt x="0" y="181"/>
                  </a:moveTo>
                  <a:lnTo>
                    <a:pt x="0" y="545"/>
                  </a:lnTo>
                  <a:lnTo>
                    <a:pt x="314" y="729"/>
                  </a:lnTo>
                  <a:lnTo>
                    <a:pt x="630" y="545"/>
                  </a:lnTo>
                  <a:lnTo>
                    <a:pt x="630" y="181"/>
                  </a:lnTo>
                  <a:lnTo>
                    <a:pt x="314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84887"/>
            </a:solidFill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33867" tIns="16933" rIns="33867" bIns="16933" numCol="1" anchor="t" anchorCtr="0" compatLnSpc="1">
              <a:prstTxWarp prst="textNoShape">
                <a:avLst/>
              </a:prstTxWarp>
            </a:bodyPr>
            <a:lstStyle/>
            <a:p>
              <a:pPr defTabSz="338694">
                <a:defRPr/>
              </a:pPr>
              <a:endParaRPr lang="en-US" sz="667" kern="0" dirty="0">
                <a:solidFill>
                  <a:srgbClr val="999999"/>
                </a:solidFill>
                <a:latin typeface="Times New Roman"/>
              </a:endParaRPr>
            </a:p>
          </p:txBody>
        </p:sp>
        <p:pic>
          <p:nvPicPr>
            <p:cNvPr id="189" name="Graphic 188" descr="Bullseye">
              <a:extLst>
                <a:ext uri="{FF2B5EF4-FFF2-40B4-BE49-F238E27FC236}">
                  <a16:creationId xmlns:a16="http://schemas.microsoft.com/office/drawing/2014/main" id="{71931BAF-CCF1-4BB1-9389-453EFB6CFEE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2292823" y="8046012"/>
              <a:ext cx="1470190" cy="1467919"/>
            </a:xfrm>
            <a:prstGeom prst="rect">
              <a:avLst/>
            </a:prstGeom>
          </p:spPr>
        </p:pic>
      </p:grpSp>
      <p:pic>
        <p:nvPicPr>
          <p:cNvPr id="1026" name="Picture 2" descr="https://www.qsrss.com/images/pci-compliance-495x400.png">
            <a:extLst>
              <a:ext uri="{FF2B5EF4-FFF2-40B4-BE49-F238E27FC236}">
                <a16:creationId xmlns:a16="http://schemas.microsoft.com/office/drawing/2014/main" id="{327F780E-3C25-4FCA-A00E-C79D1A34DF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8215" y="14289556"/>
            <a:ext cx="1074001" cy="117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D4B91E6-EC5D-4970-A64E-DFB302EB1F6A}"/>
              </a:ext>
            </a:extLst>
          </p:cNvPr>
          <p:cNvSpPr txBox="1"/>
          <p:nvPr/>
        </p:nvSpPr>
        <p:spPr>
          <a:xfrm>
            <a:off x="4641847" y="537430"/>
            <a:ext cx="4636475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4400" b="1" i="1" dirty="0">
                <a:solidFill>
                  <a:srgbClr val="002447"/>
                </a:solidFill>
                <a:cs typeface="DilleniaUPC" panose="020B0502040204020203" pitchFamily="18" charset="-34"/>
              </a:rPr>
              <a:t>Data Visualization</a:t>
            </a:r>
          </a:p>
        </p:txBody>
      </p:sp>
      <p:sp>
        <p:nvSpPr>
          <p:cNvPr id="15" name="Minus Sign 14">
            <a:extLst>
              <a:ext uri="{FF2B5EF4-FFF2-40B4-BE49-F238E27FC236}">
                <a16:creationId xmlns:a16="http://schemas.microsoft.com/office/drawing/2014/main" id="{5750D0EE-796A-4D5E-924D-CB207309BE28}"/>
              </a:ext>
            </a:extLst>
          </p:cNvPr>
          <p:cNvSpPr/>
          <p:nvPr/>
        </p:nvSpPr>
        <p:spPr>
          <a:xfrm>
            <a:off x="4441367" y="842313"/>
            <a:ext cx="280943" cy="212359"/>
          </a:xfrm>
          <a:prstGeom prst="mathMinus">
            <a:avLst/>
          </a:prstGeom>
          <a:solidFill>
            <a:srgbClr val="053C50"/>
          </a:solidFill>
          <a:ln>
            <a:solidFill>
              <a:srgbClr val="053C5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7"/>
          </a:p>
        </p:txBody>
      </p:sp>
      <p:grpSp>
        <p:nvGrpSpPr>
          <p:cNvPr id="180" name="Group 179">
            <a:extLst>
              <a:ext uri="{FF2B5EF4-FFF2-40B4-BE49-F238E27FC236}">
                <a16:creationId xmlns:a16="http://schemas.microsoft.com/office/drawing/2014/main" id="{162515F0-8579-475E-93E3-108A4B4AD42D}"/>
              </a:ext>
            </a:extLst>
          </p:cNvPr>
          <p:cNvGrpSpPr/>
          <p:nvPr/>
        </p:nvGrpSpPr>
        <p:grpSpPr>
          <a:xfrm>
            <a:off x="8715242" y="10568109"/>
            <a:ext cx="3319573" cy="2897124"/>
            <a:chOff x="1915341" y="7533344"/>
            <a:chExt cx="9893257" cy="10651456"/>
          </a:xfrm>
        </p:grpSpPr>
        <p:sp>
          <p:nvSpPr>
            <p:cNvPr id="181" name="Rectangle: Rounded Corners 180">
              <a:extLst>
                <a:ext uri="{FF2B5EF4-FFF2-40B4-BE49-F238E27FC236}">
                  <a16:creationId xmlns:a16="http://schemas.microsoft.com/office/drawing/2014/main" id="{87D16F79-0734-4968-B95C-EB214B3C647D}"/>
                </a:ext>
              </a:extLst>
            </p:cNvPr>
            <p:cNvSpPr/>
            <p:nvPr/>
          </p:nvSpPr>
          <p:spPr>
            <a:xfrm>
              <a:off x="2949359" y="8564877"/>
              <a:ext cx="8859239" cy="9619923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endParaRPr lang="en-US" sz="889" dirty="0"/>
            </a:p>
            <a:p>
              <a:pPr marL="127010" indent="-12701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sz="1185" dirty="0"/>
            </a:p>
          </p:txBody>
        </p:sp>
        <p:sp>
          <p:nvSpPr>
            <p:cNvPr id="182" name="Rectangle: Rounded Corners 181">
              <a:extLst>
                <a:ext uri="{FF2B5EF4-FFF2-40B4-BE49-F238E27FC236}">
                  <a16:creationId xmlns:a16="http://schemas.microsoft.com/office/drawing/2014/main" id="{506ABD50-8627-4663-8172-211C3A067001}"/>
                </a:ext>
              </a:extLst>
            </p:cNvPr>
            <p:cNvSpPr/>
            <p:nvPr/>
          </p:nvSpPr>
          <p:spPr>
            <a:xfrm>
              <a:off x="3529794" y="8205209"/>
              <a:ext cx="5861538" cy="1008185"/>
            </a:xfrm>
            <a:prstGeom prst="roundRect">
              <a:avLst/>
            </a:prstGeom>
            <a:solidFill>
              <a:srgbClr val="EA9C00"/>
            </a:solidFill>
            <a:ln>
              <a:solidFill>
                <a:srgbClr val="BC67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30" b="1" dirty="0"/>
                <a:t>USE CASE DIAGRAM</a:t>
              </a:r>
              <a:endParaRPr lang="en-US" sz="667" b="1" dirty="0"/>
            </a:p>
          </p:txBody>
        </p:sp>
        <p:sp>
          <p:nvSpPr>
            <p:cNvPr id="183" name="Freeform 247">
              <a:extLst>
                <a:ext uri="{FF2B5EF4-FFF2-40B4-BE49-F238E27FC236}">
                  <a16:creationId xmlns:a16="http://schemas.microsoft.com/office/drawing/2014/main" id="{AE852396-B99C-40B5-AB50-335B6CE41D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5341" y="7533344"/>
              <a:ext cx="2068033" cy="2351916"/>
            </a:xfrm>
            <a:custGeom>
              <a:avLst/>
              <a:gdLst>
                <a:gd name="T0" fmla="*/ 0 w 630"/>
                <a:gd name="T1" fmla="*/ 181 h 729"/>
                <a:gd name="T2" fmla="*/ 0 w 630"/>
                <a:gd name="T3" fmla="*/ 545 h 729"/>
                <a:gd name="T4" fmla="*/ 314 w 630"/>
                <a:gd name="T5" fmla="*/ 729 h 729"/>
                <a:gd name="T6" fmla="*/ 630 w 630"/>
                <a:gd name="T7" fmla="*/ 545 h 729"/>
                <a:gd name="T8" fmla="*/ 630 w 630"/>
                <a:gd name="T9" fmla="*/ 181 h 729"/>
                <a:gd name="T10" fmla="*/ 314 w 630"/>
                <a:gd name="T11" fmla="*/ 0 h 729"/>
                <a:gd name="T12" fmla="*/ 0 w 630"/>
                <a:gd name="T13" fmla="*/ 181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0" h="729">
                  <a:moveTo>
                    <a:pt x="0" y="181"/>
                  </a:moveTo>
                  <a:lnTo>
                    <a:pt x="0" y="545"/>
                  </a:lnTo>
                  <a:lnTo>
                    <a:pt x="314" y="729"/>
                  </a:lnTo>
                  <a:lnTo>
                    <a:pt x="630" y="545"/>
                  </a:lnTo>
                  <a:lnTo>
                    <a:pt x="630" y="181"/>
                  </a:lnTo>
                  <a:lnTo>
                    <a:pt x="314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84887"/>
            </a:solidFill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33867" tIns="16933" rIns="33867" bIns="16933" numCol="1" anchor="t" anchorCtr="0" compatLnSpc="1">
              <a:prstTxWarp prst="textNoShape">
                <a:avLst/>
              </a:prstTxWarp>
            </a:bodyPr>
            <a:lstStyle/>
            <a:p>
              <a:pPr defTabSz="338694">
                <a:defRPr/>
              </a:pPr>
              <a:endParaRPr lang="en-US" sz="667" kern="0" dirty="0">
                <a:solidFill>
                  <a:srgbClr val="999999"/>
                </a:solidFill>
                <a:latin typeface="Times New Roman"/>
              </a:endParaRPr>
            </a:p>
          </p:txBody>
        </p:sp>
        <p:pic>
          <p:nvPicPr>
            <p:cNvPr id="184" name="Graphic 183" descr="Decision chart">
              <a:extLst>
                <a:ext uri="{FF2B5EF4-FFF2-40B4-BE49-F238E27FC236}">
                  <a16:creationId xmlns:a16="http://schemas.microsoft.com/office/drawing/2014/main" id="{E6FDCF9F-CDC3-4F16-8697-F2F184ADCE95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2237639" y="8017270"/>
              <a:ext cx="1470191" cy="1467919"/>
            </a:xfrm>
            <a:prstGeom prst="rect">
              <a:avLst/>
            </a:prstGeom>
          </p:spPr>
        </p:pic>
      </p:grpSp>
      <p:pic>
        <p:nvPicPr>
          <p:cNvPr id="4" name="Picture 2" descr="Image result for metatrader 5 logo">
            <a:extLst>
              <a:ext uri="{FF2B5EF4-FFF2-40B4-BE49-F238E27FC236}">
                <a16:creationId xmlns:a16="http://schemas.microsoft.com/office/drawing/2014/main" id="{6D5BD140-F8E6-4C29-8F30-50B75B6091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6830" y="14119487"/>
            <a:ext cx="555888" cy="687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3" name="Group 192">
            <a:extLst>
              <a:ext uri="{FF2B5EF4-FFF2-40B4-BE49-F238E27FC236}">
                <a16:creationId xmlns:a16="http://schemas.microsoft.com/office/drawing/2014/main" id="{335536BB-3E1C-491C-A203-0F2713434299}"/>
              </a:ext>
            </a:extLst>
          </p:cNvPr>
          <p:cNvGrpSpPr/>
          <p:nvPr/>
        </p:nvGrpSpPr>
        <p:grpSpPr>
          <a:xfrm>
            <a:off x="127188" y="6036813"/>
            <a:ext cx="3664169" cy="3287069"/>
            <a:chOff x="1915341" y="7533344"/>
            <a:chExt cx="9893256" cy="8861375"/>
          </a:xfrm>
        </p:grpSpPr>
        <p:sp>
          <p:nvSpPr>
            <p:cNvPr id="194" name="Rectangle: Rounded Corners 193">
              <a:extLst>
                <a:ext uri="{FF2B5EF4-FFF2-40B4-BE49-F238E27FC236}">
                  <a16:creationId xmlns:a16="http://schemas.microsoft.com/office/drawing/2014/main" id="{FCE7AE68-2336-4394-895B-59310CD363F1}"/>
                </a:ext>
              </a:extLst>
            </p:cNvPr>
            <p:cNvSpPr/>
            <p:nvPr/>
          </p:nvSpPr>
          <p:spPr>
            <a:xfrm>
              <a:off x="2949357" y="8564879"/>
              <a:ext cx="8859240" cy="78298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endParaRPr lang="en-US" sz="889" dirty="0"/>
            </a:p>
          </p:txBody>
        </p:sp>
        <p:sp>
          <p:nvSpPr>
            <p:cNvPr id="195" name="Rectangle: Rounded Corners 194">
              <a:extLst>
                <a:ext uri="{FF2B5EF4-FFF2-40B4-BE49-F238E27FC236}">
                  <a16:creationId xmlns:a16="http://schemas.microsoft.com/office/drawing/2014/main" id="{F349B303-D978-45F4-9477-90696AC7E0CF}"/>
                </a:ext>
              </a:extLst>
            </p:cNvPr>
            <p:cNvSpPr/>
            <p:nvPr/>
          </p:nvSpPr>
          <p:spPr>
            <a:xfrm>
              <a:off x="4448208" y="8205209"/>
              <a:ext cx="5861538" cy="100818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30" b="1" dirty="0"/>
                <a:t>  SEQUENCE DIAGRAM</a:t>
              </a:r>
              <a:endParaRPr lang="en-US" sz="667" b="1" dirty="0"/>
            </a:p>
          </p:txBody>
        </p:sp>
        <p:sp>
          <p:nvSpPr>
            <p:cNvPr id="196" name="Freeform 247">
              <a:extLst>
                <a:ext uri="{FF2B5EF4-FFF2-40B4-BE49-F238E27FC236}">
                  <a16:creationId xmlns:a16="http://schemas.microsoft.com/office/drawing/2014/main" id="{CB3A17FA-30F8-4C5C-B509-C7018DE536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5341" y="7533344"/>
              <a:ext cx="2068033" cy="2351916"/>
            </a:xfrm>
            <a:prstGeom prst="decagon">
              <a:avLst/>
            </a:prstGeom>
            <a:solidFill>
              <a:srgbClr val="084887"/>
            </a:solidFill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33867" tIns="16933" rIns="33867" bIns="16933" numCol="1" anchor="t" anchorCtr="0" compatLnSpc="1">
              <a:prstTxWarp prst="textNoShape">
                <a:avLst/>
              </a:prstTxWarp>
            </a:bodyPr>
            <a:lstStyle/>
            <a:p>
              <a:pPr defTabSz="338694">
                <a:defRPr/>
              </a:pPr>
              <a:endParaRPr lang="en-US" sz="667" kern="0" dirty="0">
                <a:solidFill>
                  <a:srgbClr val="999999"/>
                </a:solidFill>
                <a:latin typeface="Times New Roman"/>
              </a:endParaRPr>
            </a:p>
          </p:txBody>
        </p:sp>
        <p:pic>
          <p:nvPicPr>
            <p:cNvPr id="197" name="Graphic 196" descr="Checklist">
              <a:extLst>
                <a:ext uri="{FF2B5EF4-FFF2-40B4-BE49-F238E27FC236}">
                  <a16:creationId xmlns:a16="http://schemas.microsoft.com/office/drawing/2014/main" id="{6B2F4A9C-F579-4604-BDE7-D76E8EEBED33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2237639" y="8017270"/>
              <a:ext cx="1470191" cy="1467919"/>
            </a:xfrm>
            <a:prstGeom prst="rect">
              <a:avLst/>
            </a:prstGeom>
          </p:spPr>
        </p:pic>
      </p:grpSp>
      <p:pic>
        <p:nvPicPr>
          <p:cNvPr id="1028" name="Picture 4" descr="Image result for Entity framework logo">
            <a:extLst>
              <a:ext uri="{FF2B5EF4-FFF2-40B4-BE49-F238E27FC236}">
                <a16:creationId xmlns:a16="http://schemas.microsoft.com/office/drawing/2014/main" id="{9F111322-2769-4879-A654-D7998FDE3A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8816" y="14771247"/>
            <a:ext cx="686634" cy="624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html javascript logo white background">
            <a:extLst>
              <a:ext uri="{FF2B5EF4-FFF2-40B4-BE49-F238E27FC236}">
                <a16:creationId xmlns:a16="http://schemas.microsoft.com/office/drawing/2014/main" id="{210E0838-2C81-431A-96F4-0155A91F4B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8472" y="14905353"/>
            <a:ext cx="746536" cy="794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>
            <a:extLst>
              <a:ext uri="{FF2B5EF4-FFF2-40B4-BE49-F238E27FC236}">
                <a16:creationId xmlns:a16="http://schemas.microsoft.com/office/drawing/2014/main" id="{0476A200-D3B8-4112-8BB0-403A9A01D5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468" y="5987424"/>
            <a:ext cx="7443009" cy="34181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617C38A-7ABF-4082-860C-B5BD75E48DCF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853403" y="8006976"/>
            <a:ext cx="3281201" cy="195350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34607F6-CF65-45D7-B480-BE3D01666872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441413" y="9175410"/>
            <a:ext cx="3757853" cy="2173611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30E1E23-51C2-493C-886A-922595B0C950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039" y="10550746"/>
            <a:ext cx="2521262" cy="217361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DE3984E-6A0A-41B7-859B-29081E0F9DE0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45072" y="6894254"/>
            <a:ext cx="2991568" cy="211214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5A1D382-F3E7-43ED-AC6C-A76B638DB394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9278322" y="11137375"/>
            <a:ext cx="2616686" cy="2078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8201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738</TotalTime>
  <Words>332</Words>
  <Application>Microsoft Office PowerPoint</Application>
  <PresentationFormat>Custom</PresentationFormat>
  <Paragraphs>27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Guillermo Otero</dc:creator>
  <cp:lastModifiedBy>Guillermo Otero</cp:lastModifiedBy>
  <cp:revision>20</cp:revision>
  <dcterms:created xsi:type="dcterms:W3CDTF">2019-11-29T01:34:26Z</dcterms:created>
  <dcterms:modified xsi:type="dcterms:W3CDTF">2019-12-02T20:17:37Z</dcterms:modified>
</cp:coreProperties>
</file>