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59" r:id="rId6"/>
    <p:sldId id="260" r:id="rId7"/>
    <p:sldId id="261" r:id="rId8"/>
    <p:sldId id="263" r:id="rId9"/>
    <p:sldId id="265" r:id="rId10"/>
    <p:sldId id="264" r:id="rId11"/>
    <p:sldId id="266" r:id="rId12"/>
    <p:sldId id="267" r:id="rId13"/>
    <p:sldId id="268" r:id="rId14"/>
    <p:sldId id="269" r:id="rId15"/>
    <p:sldId id="275" r:id="rId16"/>
    <p:sldId id="270" r:id="rId17"/>
    <p:sldId id="274"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B17ED8"/>
    <a:srgbClr val="9966FF"/>
    <a:srgbClr val="7532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5DE12-6DD7-42B2-B455-949514D104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0655C8E-F71A-4839-9301-845424CE8D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D9F4354-8EB5-434A-883C-797EF2C99C33}"/>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5" name="Footer Placeholder 4">
            <a:extLst>
              <a:ext uri="{FF2B5EF4-FFF2-40B4-BE49-F238E27FC236}">
                <a16:creationId xmlns:a16="http://schemas.microsoft.com/office/drawing/2014/main" id="{51D6ACFF-B55D-4453-A695-AF03254F33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BA7397-913D-454E-BD27-1F8E55A72313}"/>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522939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34455-DD44-4A08-8FB4-AD90C7C511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0326DE-46E5-4307-AFAD-B5EBC4C9767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907B65-D318-4CFE-B5FA-7445608C47A9}"/>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5" name="Footer Placeholder 4">
            <a:extLst>
              <a:ext uri="{FF2B5EF4-FFF2-40B4-BE49-F238E27FC236}">
                <a16:creationId xmlns:a16="http://schemas.microsoft.com/office/drawing/2014/main" id="{C9C05FA3-A009-425C-96BC-AFF145067C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B7C633-7734-43FB-B478-61F8E572A529}"/>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3710694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F99CFBA-F0D1-49F9-9057-9EF589BC88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1E1724-77E0-438E-8222-7777B853A0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C3287B-CC5B-43B9-AFEB-76E90E03F47C}"/>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5" name="Footer Placeholder 4">
            <a:extLst>
              <a:ext uri="{FF2B5EF4-FFF2-40B4-BE49-F238E27FC236}">
                <a16:creationId xmlns:a16="http://schemas.microsoft.com/office/drawing/2014/main" id="{A62D06AD-8AFE-450A-B712-8AA166B525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7276F-691C-49E2-977A-00B296AD4CD9}"/>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79178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91926-41F3-4113-8BFD-DF23D3CAD2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EC46EF-53A5-4AFB-A939-56D6E3CB07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615DDD-9497-4440-9275-726925358F68}"/>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5" name="Footer Placeholder 4">
            <a:extLst>
              <a:ext uri="{FF2B5EF4-FFF2-40B4-BE49-F238E27FC236}">
                <a16:creationId xmlns:a16="http://schemas.microsoft.com/office/drawing/2014/main" id="{CBF099CA-65EB-4FC0-88A0-73815669C7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0D6B14-A702-435B-8C33-12AED1DD652E}"/>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3241847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6342D-299F-4249-AD68-99D614380E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770D3B7-7448-4920-BA01-63D1B87F3F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A2A38B-ECD3-4747-A09F-FA8F8E9917DE}"/>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5" name="Footer Placeholder 4">
            <a:extLst>
              <a:ext uri="{FF2B5EF4-FFF2-40B4-BE49-F238E27FC236}">
                <a16:creationId xmlns:a16="http://schemas.microsoft.com/office/drawing/2014/main" id="{93CA575A-5AE1-46CA-A035-ECD211BC97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821B2F-E056-4E1F-8B48-77AF9CAA03A8}"/>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3671513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4E7C5-67B9-4788-9C9B-7172B5860A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F19A88-39B7-46BA-892A-3497B353776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3B3492-0A51-409D-BD97-24E3E28A890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5D7F16-D448-486B-A593-5B52180F7C94}"/>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6" name="Footer Placeholder 5">
            <a:extLst>
              <a:ext uri="{FF2B5EF4-FFF2-40B4-BE49-F238E27FC236}">
                <a16:creationId xmlns:a16="http://schemas.microsoft.com/office/drawing/2014/main" id="{5845C3D1-230B-4578-91B9-0A7C0E7D0C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F5F9CF-2DB3-423A-842E-9F0300BAE626}"/>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2062502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776F3-7B90-499B-B9CF-726B52F1794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3DE31BC-863D-45F7-85C6-776302D685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60061A-9F7A-49B8-ADD7-E4C34F1E41A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52CBB8-0A33-4C54-AFAD-7B733E24F1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6D977A-9D5F-4F31-BD2B-B82F29FD43C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0674B3C-FB6B-4E19-80EB-8795A4D19A70}"/>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8" name="Footer Placeholder 7">
            <a:extLst>
              <a:ext uri="{FF2B5EF4-FFF2-40B4-BE49-F238E27FC236}">
                <a16:creationId xmlns:a16="http://schemas.microsoft.com/office/drawing/2014/main" id="{6CD2E4D8-1D20-485F-A13C-C8457578970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669C19-378C-452E-A4A9-8A1758131117}"/>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2462299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97CBD-D008-4EA5-91D8-C08F4970E8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A992D9-26B5-4CBA-A6EA-CC4EDE53ECEC}"/>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4" name="Footer Placeholder 3">
            <a:extLst>
              <a:ext uri="{FF2B5EF4-FFF2-40B4-BE49-F238E27FC236}">
                <a16:creationId xmlns:a16="http://schemas.microsoft.com/office/drawing/2014/main" id="{F75B2F3D-2E6A-4FBC-9E70-B7523A9ACDC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76DC4F6-9409-48EC-975C-A946162E7F5F}"/>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2984447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540068-1BCC-4B0C-B7A0-F336A833EC1C}"/>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3" name="Footer Placeholder 2">
            <a:extLst>
              <a:ext uri="{FF2B5EF4-FFF2-40B4-BE49-F238E27FC236}">
                <a16:creationId xmlns:a16="http://schemas.microsoft.com/office/drawing/2014/main" id="{2EED1F28-1BF6-4640-95F7-6CA091F16C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4205D9-AA1C-4F59-B9AA-3D501FC64229}"/>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2147103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DDEC1-2CD6-4218-8C28-49CA92BA8C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9AD1EA-E199-4B93-B04D-3C887E3688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BD17A7-FA68-4AC8-AF9B-D7C7FC9C81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197875-D5E6-4F21-9503-0962E7E89837}"/>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6" name="Footer Placeholder 5">
            <a:extLst>
              <a:ext uri="{FF2B5EF4-FFF2-40B4-BE49-F238E27FC236}">
                <a16:creationId xmlns:a16="http://schemas.microsoft.com/office/drawing/2014/main" id="{F6A2E546-1CB7-4643-8C37-2A5A08AAFC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D84C2A-F79F-42CC-AE8D-6D0AF8696AA9}"/>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2876462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0FF7E-5EFC-45AB-A7B7-C822FC53D2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B69F7A-ED3D-4F7B-A0FC-44A074CDD9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A960EA2-429A-4BD1-AA30-024EDF9D57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8957580-EB16-4013-978E-F5F8A9077930}"/>
              </a:ext>
            </a:extLst>
          </p:cNvPr>
          <p:cNvSpPr>
            <a:spLocks noGrp="1"/>
          </p:cNvSpPr>
          <p:nvPr>
            <p:ph type="dt" sz="half" idx="10"/>
          </p:nvPr>
        </p:nvSpPr>
        <p:spPr/>
        <p:txBody>
          <a:bodyPr/>
          <a:lstStyle/>
          <a:p>
            <a:fld id="{4F4D524B-E7ED-4678-B642-B4EA67675158}" type="datetimeFigureOut">
              <a:rPr lang="en-US" smtClean="0"/>
              <a:t>12/15/2019</a:t>
            </a:fld>
            <a:endParaRPr lang="en-US"/>
          </a:p>
        </p:txBody>
      </p:sp>
      <p:sp>
        <p:nvSpPr>
          <p:cNvPr id="6" name="Footer Placeholder 5">
            <a:extLst>
              <a:ext uri="{FF2B5EF4-FFF2-40B4-BE49-F238E27FC236}">
                <a16:creationId xmlns:a16="http://schemas.microsoft.com/office/drawing/2014/main" id="{7E19399A-B65E-43C1-ACA4-18F386B4A1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AAC973-7677-4430-A433-A69B73377883}"/>
              </a:ext>
            </a:extLst>
          </p:cNvPr>
          <p:cNvSpPr>
            <a:spLocks noGrp="1"/>
          </p:cNvSpPr>
          <p:nvPr>
            <p:ph type="sldNum" sz="quarter" idx="12"/>
          </p:nvPr>
        </p:nvSpPr>
        <p:spPr/>
        <p:txBody>
          <a:bodyPr/>
          <a:lstStyle/>
          <a:p>
            <a:fld id="{33CEC7C4-C90F-4E8B-9F3D-C77DAD3DF393}" type="slidenum">
              <a:rPr lang="en-US" smtClean="0"/>
              <a:t>‹#›</a:t>
            </a:fld>
            <a:endParaRPr lang="en-US"/>
          </a:p>
        </p:txBody>
      </p:sp>
    </p:spTree>
    <p:extLst>
      <p:ext uri="{BB962C8B-B14F-4D97-AF65-F5344CB8AC3E}">
        <p14:creationId xmlns:p14="http://schemas.microsoft.com/office/powerpoint/2010/main" val="4138319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AF62A0-47BC-41DE-B98F-4FA2451E1D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69F185D-302A-4F7E-B473-9C89B21ECA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F8BDC1-CD5B-482C-A9EF-952B3A11AC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4D524B-E7ED-4678-B642-B4EA67675158}" type="datetimeFigureOut">
              <a:rPr lang="en-US" smtClean="0"/>
              <a:t>12/15/2019</a:t>
            </a:fld>
            <a:endParaRPr lang="en-US"/>
          </a:p>
        </p:txBody>
      </p:sp>
      <p:sp>
        <p:nvSpPr>
          <p:cNvPr id="5" name="Footer Placeholder 4">
            <a:extLst>
              <a:ext uri="{FF2B5EF4-FFF2-40B4-BE49-F238E27FC236}">
                <a16:creationId xmlns:a16="http://schemas.microsoft.com/office/drawing/2014/main" id="{4688BF4D-3DC7-4C84-B46B-F52C2CD32B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92DE85F-3001-4303-AD39-8EDAFB54C6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CEC7C4-C90F-4E8B-9F3D-C77DAD3DF393}" type="slidenum">
              <a:rPr lang="en-US" smtClean="0"/>
              <a:t>‹#›</a:t>
            </a:fld>
            <a:endParaRPr lang="en-US"/>
          </a:p>
        </p:txBody>
      </p:sp>
    </p:spTree>
    <p:extLst>
      <p:ext uri="{BB962C8B-B14F-4D97-AF65-F5344CB8AC3E}">
        <p14:creationId xmlns:p14="http://schemas.microsoft.com/office/powerpoint/2010/main" val="4155457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mailto:dmuro002@fiu.edu" TargetMode="External"/><Relationship Id="rId2" Type="http://schemas.openxmlformats.org/officeDocument/2006/relationships/hyperlink" Target="mailto:dgonz369@fiu.edu" TargetMode="External"/><Relationship Id="rId1" Type="http://schemas.openxmlformats.org/officeDocument/2006/relationships/slideLayout" Target="../slideLayouts/slideLayout7.xml"/><Relationship Id="rId5" Type="http://schemas.openxmlformats.org/officeDocument/2006/relationships/hyperlink" Target="mailto:sadjadi@cs.fiu.edu" TargetMode="External"/><Relationship Id="rId4" Type="http://schemas.openxmlformats.org/officeDocument/2006/relationships/hyperlink" Target="mailto:crpalaci@fiu.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17ED8"/>
            </a:gs>
            <a:gs pos="35000">
              <a:srgbClr val="7030A0"/>
            </a:gs>
            <a:gs pos="100000">
              <a:schemeClr val="tx1"/>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12E27-D4D0-4CEC-8DA1-EB36D1833019}"/>
              </a:ext>
            </a:extLst>
          </p:cNvPr>
          <p:cNvSpPr>
            <a:spLocks noGrp="1"/>
          </p:cNvSpPr>
          <p:nvPr>
            <p:ph type="ctrTitle"/>
          </p:nvPr>
        </p:nvSpPr>
        <p:spPr>
          <a:xfrm>
            <a:off x="1524000" y="406400"/>
            <a:ext cx="9144000" cy="2387600"/>
          </a:xfrm>
        </p:spPr>
        <p:txBody>
          <a:bodyPr>
            <a:normAutofit fontScale="90000"/>
          </a:bodyPr>
          <a:lstStyle/>
          <a:p>
            <a: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t>Infant Food Frequency </a:t>
            </a:r>
            <a:b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br>
            <a: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t>Questionnaire v2.0</a:t>
            </a:r>
            <a:b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br>
            <a: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t>Fall 2019</a:t>
            </a:r>
          </a:p>
        </p:txBody>
      </p:sp>
      <p:sp>
        <p:nvSpPr>
          <p:cNvPr id="3" name="Subtitle 2">
            <a:extLst>
              <a:ext uri="{FF2B5EF4-FFF2-40B4-BE49-F238E27FC236}">
                <a16:creationId xmlns:a16="http://schemas.microsoft.com/office/drawing/2014/main" id="{EBB65A54-F619-42D1-BC36-DC81C219C79B}"/>
              </a:ext>
            </a:extLst>
          </p:cNvPr>
          <p:cNvSpPr>
            <a:spLocks noGrp="1"/>
          </p:cNvSpPr>
          <p:nvPr>
            <p:ph type="subTitle" idx="1"/>
          </p:nvPr>
        </p:nvSpPr>
        <p:spPr>
          <a:xfrm>
            <a:off x="4350327" y="3170238"/>
            <a:ext cx="3491346" cy="1655762"/>
          </a:xfrm>
        </p:spPr>
        <p:txBody>
          <a:bodyPr>
            <a:normAutofit/>
          </a:bodyPr>
          <a:lstStyle/>
          <a:p>
            <a:r>
              <a:rPr lang="en-US" b="1"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Team Members</a:t>
            </a:r>
          </a:p>
          <a:p>
            <a:r>
              <a:rPr lang="en-US"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Dariana Gonzalez</a:t>
            </a:r>
          </a:p>
          <a:p>
            <a:r>
              <a:rPr lang="en-US"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Daykel Muro</a:t>
            </a:r>
          </a:p>
        </p:txBody>
      </p:sp>
      <p:sp>
        <p:nvSpPr>
          <p:cNvPr id="4" name="Subtitle 2">
            <a:extLst>
              <a:ext uri="{FF2B5EF4-FFF2-40B4-BE49-F238E27FC236}">
                <a16:creationId xmlns:a16="http://schemas.microsoft.com/office/drawing/2014/main" id="{8A387DE6-523C-4F2D-BB75-A93574B00158}"/>
              </a:ext>
            </a:extLst>
          </p:cNvPr>
          <p:cNvSpPr txBox="1">
            <a:spLocks/>
          </p:cNvSpPr>
          <p:nvPr/>
        </p:nvSpPr>
        <p:spPr>
          <a:xfrm>
            <a:off x="249382" y="5653737"/>
            <a:ext cx="3491346" cy="9029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Product Owner</a:t>
            </a:r>
          </a:p>
          <a:p>
            <a:r>
              <a:rPr lang="en-US"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Dr. Cristina Palacios</a:t>
            </a:r>
          </a:p>
        </p:txBody>
      </p:sp>
      <p:sp>
        <p:nvSpPr>
          <p:cNvPr id="5" name="Subtitle 2">
            <a:extLst>
              <a:ext uri="{FF2B5EF4-FFF2-40B4-BE49-F238E27FC236}">
                <a16:creationId xmlns:a16="http://schemas.microsoft.com/office/drawing/2014/main" id="{9AD50E94-455A-4FD4-AEAF-DC95D6E7118C}"/>
              </a:ext>
            </a:extLst>
          </p:cNvPr>
          <p:cNvSpPr txBox="1">
            <a:spLocks/>
          </p:cNvSpPr>
          <p:nvPr/>
        </p:nvSpPr>
        <p:spPr>
          <a:xfrm>
            <a:off x="3398982" y="5653737"/>
            <a:ext cx="3491346" cy="9029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Instructor</a:t>
            </a:r>
          </a:p>
          <a:p>
            <a:r>
              <a:rPr lang="en-US"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Masoud Sadjadi</a:t>
            </a:r>
          </a:p>
        </p:txBody>
      </p:sp>
      <p:pic>
        <p:nvPicPr>
          <p:cNvPr id="7" name="Picture 6" descr="A picture containing drawing&#10;&#10;Description automatically generated">
            <a:extLst>
              <a:ext uri="{FF2B5EF4-FFF2-40B4-BE49-F238E27FC236}">
                <a16:creationId xmlns:a16="http://schemas.microsoft.com/office/drawing/2014/main" id="{072A8E92-C2B7-47E4-A4A0-D1AAEE6FC5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1272" y="5881065"/>
            <a:ext cx="3491346" cy="675670"/>
          </a:xfrm>
          <a:prstGeom prst="rect">
            <a:avLst/>
          </a:prstGeom>
        </p:spPr>
      </p:pic>
    </p:spTree>
    <p:extLst>
      <p:ext uri="{BB962C8B-B14F-4D97-AF65-F5344CB8AC3E}">
        <p14:creationId xmlns:p14="http://schemas.microsoft.com/office/powerpoint/2010/main" val="21241580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0" dur="500"/>
                                        <p:tgtEl>
                                          <p:spTgt spid="3">
                                            <p:txEl>
                                              <p:pRg st="0" end="0"/>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3" dur="500"/>
                                        <p:tgtEl>
                                          <p:spTgt spid="3">
                                            <p:txEl>
                                              <p:pRg st="1" end="1"/>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6" dur="500"/>
                                        <p:tgtEl>
                                          <p:spTgt spid="3">
                                            <p:txEl>
                                              <p:pRg st="2" end="2"/>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par>
                                <p:cTn id="23" presetID="14" presetClass="entr" presetSubtype="1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Summary</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sp>
        <p:nvSpPr>
          <p:cNvPr id="7" name="TextBox 6">
            <a:extLst>
              <a:ext uri="{FF2B5EF4-FFF2-40B4-BE49-F238E27FC236}">
                <a16:creationId xmlns:a16="http://schemas.microsoft.com/office/drawing/2014/main" id="{A717010F-1B24-4191-978B-610F2F21717B}"/>
              </a:ext>
            </a:extLst>
          </p:cNvPr>
          <p:cNvSpPr txBox="1"/>
          <p:nvPr/>
        </p:nvSpPr>
        <p:spPr>
          <a:xfrm>
            <a:off x="4139235" y="1921316"/>
            <a:ext cx="7305963" cy="3139321"/>
          </a:xfrm>
          <a:prstGeom prst="rect">
            <a:avLst/>
          </a:prstGeom>
          <a:noFill/>
        </p:spPr>
        <p:txBody>
          <a:bodyPr wrap="square" rtlCol="0">
            <a:spAutoFit/>
          </a:bodyPr>
          <a:lstStyle/>
          <a:p>
            <a:endParaRPr lang="en-US" dirty="0">
              <a:latin typeface="Verdana" panose="020B0604030504040204" pitchFamily="34" charset="0"/>
              <a:ea typeface="Verdana" panose="020B0604030504040204" pitchFamily="34" charset="0"/>
            </a:endParaRPr>
          </a:p>
          <a:p>
            <a:pPr marL="285750" indent="-285750">
              <a:buFont typeface="Wingdings" panose="05000000000000000000" pitchFamily="2" charset="2"/>
              <a:buChar char="§"/>
            </a:pPr>
            <a:r>
              <a:rPr lang="en-US" dirty="0">
                <a:latin typeface="Verdana" panose="020B0604030504040204" pitchFamily="34" charset="0"/>
                <a:ea typeface="Verdana" panose="020B0604030504040204" pitchFamily="34" charset="0"/>
              </a:rPr>
              <a:t>Food items and corresponding nutrients that are included in the questionnaires can be modified by the Administrator</a:t>
            </a:r>
          </a:p>
          <a:p>
            <a:endParaRPr lang="en-US" dirty="0">
              <a:latin typeface="Verdana" panose="020B0604030504040204" pitchFamily="34" charset="0"/>
              <a:ea typeface="Verdana" panose="020B0604030504040204" pitchFamily="34" charset="0"/>
            </a:endParaRPr>
          </a:p>
          <a:p>
            <a:pPr marL="285750" indent="-285750">
              <a:buFont typeface="Wingdings" panose="05000000000000000000" pitchFamily="2" charset="2"/>
              <a:buChar char="§"/>
            </a:pPr>
            <a:r>
              <a:rPr lang="en-US" dirty="0">
                <a:latin typeface="Verdana" panose="020B0604030504040204" pitchFamily="34" charset="0"/>
                <a:ea typeface="Verdana" panose="020B0604030504040204" pitchFamily="34" charset="0"/>
              </a:rPr>
              <a:t>Questionnaires’ responses and calculated nutrient breakdown are available to the Administrator</a:t>
            </a:r>
          </a:p>
          <a:p>
            <a:endParaRPr lang="en-US" dirty="0">
              <a:latin typeface="Verdana" panose="020B0604030504040204" pitchFamily="34" charset="0"/>
              <a:ea typeface="Verdana" panose="020B0604030504040204" pitchFamily="34" charset="0"/>
            </a:endParaRPr>
          </a:p>
          <a:p>
            <a:pPr marL="285750" indent="-285750">
              <a:buFont typeface="Wingdings" panose="05000000000000000000" pitchFamily="2" charset="2"/>
              <a:buChar char="§"/>
            </a:pPr>
            <a:r>
              <a:rPr lang="en-US" dirty="0">
                <a:latin typeface="Verdana" panose="020B0604030504040204" pitchFamily="34" charset="0"/>
                <a:ea typeface="Verdana" panose="020B0604030504040204" pitchFamily="34" charset="0"/>
              </a:rPr>
              <a:t>Recommendations for food intake and nutrients are generated by the system and available to the Administrator</a:t>
            </a:r>
          </a:p>
          <a:p>
            <a:pPr marL="285750" indent="-285750">
              <a:buFont typeface="Wingdings" panose="05000000000000000000" pitchFamily="2" charset="2"/>
              <a:buChar char="§"/>
            </a:pPr>
            <a:endParaRPr lang="en-US"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3006429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Screenshots</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pic>
        <p:nvPicPr>
          <p:cNvPr id="6" name="Picture 2">
            <a:extLst>
              <a:ext uri="{FF2B5EF4-FFF2-40B4-BE49-F238E27FC236}">
                <a16:creationId xmlns:a16="http://schemas.microsoft.com/office/drawing/2014/main" id="{BE70E732-C3F1-4554-B235-38D4AF544E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9204" y="1539081"/>
            <a:ext cx="6719710" cy="3779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2180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Screenshots</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pic>
        <p:nvPicPr>
          <p:cNvPr id="2050" name="Picture 2">
            <a:extLst>
              <a:ext uri="{FF2B5EF4-FFF2-40B4-BE49-F238E27FC236}">
                <a16:creationId xmlns:a16="http://schemas.microsoft.com/office/drawing/2014/main" id="{43144496-8F0D-4A12-997F-5F17304F99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6894" y="1253524"/>
            <a:ext cx="7735026" cy="4350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7084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Screenshots</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pic>
        <p:nvPicPr>
          <p:cNvPr id="4098" name="Picture 2">
            <a:extLst>
              <a:ext uri="{FF2B5EF4-FFF2-40B4-BE49-F238E27FC236}">
                <a16:creationId xmlns:a16="http://schemas.microsoft.com/office/drawing/2014/main" id="{BD5526D6-739B-41B9-BB33-F79CAC8821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1028" y="1419723"/>
            <a:ext cx="7590892" cy="4269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026360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Screenshots</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pic>
        <p:nvPicPr>
          <p:cNvPr id="5122" name="Picture 2">
            <a:extLst>
              <a:ext uri="{FF2B5EF4-FFF2-40B4-BE49-F238E27FC236}">
                <a16:creationId xmlns:a16="http://schemas.microsoft.com/office/drawing/2014/main" id="{F5D1DB9E-C202-4BE6-8C12-9B80634142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305" y="1344348"/>
            <a:ext cx="7412094" cy="4169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9514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B17ED8"/>
            </a:gs>
            <a:gs pos="35000">
              <a:srgbClr val="7030A0"/>
            </a:gs>
            <a:gs pos="100000">
              <a:schemeClr val="tx1"/>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12E27-D4D0-4CEC-8DA1-EB36D1833019}"/>
              </a:ext>
            </a:extLst>
          </p:cNvPr>
          <p:cNvSpPr>
            <a:spLocks noGrp="1"/>
          </p:cNvSpPr>
          <p:nvPr>
            <p:ph type="ctrTitle"/>
          </p:nvPr>
        </p:nvSpPr>
        <p:spPr>
          <a:xfrm>
            <a:off x="65314" y="406399"/>
            <a:ext cx="11793894" cy="2905967"/>
          </a:xfrm>
        </p:spPr>
        <p:txBody>
          <a:bodyPr>
            <a:normAutofit/>
          </a:bodyPr>
          <a:lstStyle/>
          <a:p>
            <a: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t>Infant Food Frequency </a:t>
            </a:r>
            <a:b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br>
            <a: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t>Questionnaire v2.0</a:t>
            </a:r>
            <a:b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br>
            <a:r>
              <a:rPr lang="en-US" b="1" dirty="0">
                <a:solidFill>
                  <a:schemeClr val="bg1">
                    <a:lumMod val="95000"/>
                  </a:schemeClr>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rPr>
              <a:t>Shortcoming/Wishlist</a:t>
            </a:r>
          </a:p>
        </p:txBody>
      </p:sp>
      <p:sp>
        <p:nvSpPr>
          <p:cNvPr id="3" name="Subtitle 2">
            <a:extLst>
              <a:ext uri="{FF2B5EF4-FFF2-40B4-BE49-F238E27FC236}">
                <a16:creationId xmlns:a16="http://schemas.microsoft.com/office/drawing/2014/main" id="{EBB65A54-F619-42D1-BC36-DC81C219C79B}"/>
              </a:ext>
            </a:extLst>
          </p:cNvPr>
          <p:cNvSpPr>
            <a:spLocks noGrp="1"/>
          </p:cNvSpPr>
          <p:nvPr>
            <p:ph type="subTitle" idx="1"/>
          </p:nvPr>
        </p:nvSpPr>
        <p:spPr>
          <a:xfrm>
            <a:off x="4350327" y="3655170"/>
            <a:ext cx="3491346" cy="1655762"/>
          </a:xfrm>
        </p:spPr>
        <p:txBody>
          <a:bodyPr>
            <a:normAutofit/>
          </a:bodyPr>
          <a:lstStyle/>
          <a:p>
            <a:r>
              <a:rPr lang="en-US" b="1"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Team Members</a:t>
            </a:r>
          </a:p>
          <a:p>
            <a:r>
              <a:rPr lang="en-US"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Dariana Gonzalez</a:t>
            </a:r>
          </a:p>
          <a:p>
            <a:r>
              <a:rPr lang="en-US"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Daykel Muro</a:t>
            </a:r>
          </a:p>
        </p:txBody>
      </p:sp>
      <p:sp>
        <p:nvSpPr>
          <p:cNvPr id="4" name="Subtitle 2">
            <a:extLst>
              <a:ext uri="{FF2B5EF4-FFF2-40B4-BE49-F238E27FC236}">
                <a16:creationId xmlns:a16="http://schemas.microsoft.com/office/drawing/2014/main" id="{8A387DE6-523C-4F2D-BB75-A93574B00158}"/>
              </a:ext>
            </a:extLst>
          </p:cNvPr>
          <p:cNvSpPr txBox="1">
            <a:spLocks/>
          </p:cNvSpPr>
          <p:nvPr/>
        </p:nvSpPr>
        <p:spPr>
          <a:xfrm>
            <a:off x="249382" y="5653737"/>
            <a:ext cx="3491346" cy="9029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Product Owner</a:t>
            </a:r>
          </a:p>
          <a:p>
            <a:r>
              <a:rPr lang="en-US"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Dr. Cristina Palacios</a:t>
            </a:r>
          </a:p>
        </p:txBody>
      </p:sp>
      <p:sp>
        <p:nvSpPr>
          <p:cNvPr id="5" name="Subtitle 2">
            <a:extLst>
              <a:ext uri="{FF2B5EF4-FFF2-40B4-BE49-F238E27FC236}">
                <a16:creationId xmlns:a16="http://schemas.microsoft.com/office/drawing/2014/main" id="{9AD50E94-455A-4FD4-AEAF-DC95D6E7118C}"/>
              </a:ext>
            </a:extLst>
          </p:cNvPr>
          <p:cNvSpPr txBox="1">
            <a:spLocks/>
          </p:cNvSpPr>
          <p:nvPr/>
        </p:nvSpPr>
        <p:spPr>
          <a:xfrm>
            <a:off x="3398982" y="5653737"/>
            <a:ext cx="3491346" cy="9029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Instructor</a:t>
            </a:r>
          </a:p>
          <a:p>
            <a:r>
              <a:rPr lang="en-US" dirty="0">
                <a:solidFill>
                  <a:schemeClr val="bg1"/>
                </a:solidFill>
                <a:effectLst>
                  <a:outerShdw blurRad="63500" dist="63500" dir="2700000" algn="tl" rotWithShape="0">
                    <a:prstClr val="black">
                      <a:alpha val="26000"/>
                    </a:prstClr>
                  </a:outerShdw>
                </a:effectLst>
                <a:latin typeface="Verdana" panose="020B0604030504040204" pitchFamily="34" charset="0"/>
                <a:ea typeface="Verdana" panose="020B0604030504040204" pitchFamily="34" charset="0"/>
              </a:rPr>
              <a:t>Masoud Sadjadi</a:t>
            </a:r>
          </a:p>
        </p:txBody>
      </p:sp>
      <p:pic>
        <p:nvPicPr>
          <p:cNvPr id="7" name="Picture 6" descr="A picture containing drawing&#10;&#10;Description automatically generated">
            <a:extLst>
              <a:ext uri="{FF2B5EF4-FFF2-40B4-BE49-F238E27FC236}">
                <a16:creationId xmlns:a16="http://schemas.microsoft.com/office/drawing/2014/main" id="{072A8E92-C2B7-47E4-A4A0-D1AAEE6FC5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1272" y="5881065"/>
            <a:ext cx="3491346" cy="675670"/>
          </a:xfrm>
          <a:prstGeom prst="rect">
            <a:avLst/>
          </a:prstGeom>
        </p:spPr>
      </p:pic>
    </p:spTree>
    <p:extLst>
      <p:ext uri="{BB962C8B-B14F-4D97-AF65-F5344CB8AC3E}">
        <p14:creationId xmlns:p14="http://schemas.microsoft.com/office/powerpoint/2010/main" val="305155440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0" dur="500"/>
                                        <p:tgtEl>
                                          <p:spTgt spid="3">
                                            <p:txEl>
                                              <p:pRg st="0" end="0"/>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3" dur="500"/>
                                        <p:tgtEl>
                                          <p:spTgt spid="3">
                                            <p:txEl>
                                              <p:pRg st="1" end="1"/>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6" dur="500"/>
                                        <p:tgtEl>
                                          <p:spTgt spid="3">
                                            <p:txEl>
                                              <p:pRg st="2" end="2"/>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par>
                                <p:cTn id="23" presetID="14" presetClass="entr" presetSubtype="1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kern="1200" dirty="0">
                <a:solidFill>
                  <a:srgbClr val="FFFFFF"/>
                </a:solidFill>
                <a:latin typeface="Verdana" panose="020B0604030504040204" pitchFamily="34" charset="0"/>
                <a:ea typeface="Verdana" panose="020B0604030504040204" pitchFamily="34" charset="0"/>
                <a:cs typeface="+mj-cs"/>
              </a:rPr>
              <a:t>Wishlist</a:t>
            </a:r>
          </a:p>
        </p:txBody>
      </p:sp>
      <p:sp>
        <p:nvSpPr>
          <p:cNvPr id="4" name="TextBox 3">
            <a:extLst>
              <a:ext uri="{FF2B5EF4-FFF2-40B4-BE49-F238E27FC236}">
                <a16:creationId xmlns:a16="http://schemas.microsoft.com/office/drawing/2014/main" id="{B3D399AD-978D-4CC3-9E32-CDE01ADB52DD}"/>
              </a:ext>
            </a:extLst>
          </p:cNvPr>
          <p:cNvSpPr txBox="1"/>
          <p:nvPr/>
        </p:nvSpPr>
        <p:spPr>
          <a:xfrm>
            <a:off x="3928188" y="793101"/>
            <a:ext cx="7072604" cy="5909310"/>
          </a:xfrm>
          <a:prstGeom prst="rect">
            <a:avLst/>
          </a:prstGeom>
          <a:noFill/>
        </p:spPr>
        <p:txBody>
          <a:bodyPr wrap="square" rtlCol="0">
            <a:spAutoFit/>
          </a:bodyPr>
          <a:lstStyle/>
          <a:p>
            <a:pPr marL="342900" indent="-342900" fontAlgn="base">
              <a:buFont typeface="+mj-lt"/>
              <a:buAutoNum type="arabicPeriod"/>
            </a:pPr>
            <a:r>
              <a:rPr lang="en-US" dirty="0"/>
              <a:t>Be able to delete a bulk of questionnaires for an issuer in one API call Food Service Wishlist.</a:t>
            </a:r>
          </a:p>
          <a:p>
            <a:pPr marL="342900" indent="-342900" fontAlgn="base">
              <a:buFont typeface="+mj-lt"/>
              <a:buAutoNum type="arabicPeriod"/>
            </a:pPr>
            <a:endParaRPr lang="en-US" dirty="0"/>
          </a:p>
          <a:p>
            <a:pPr marL="342900" indent="-342900" fontAlgn="base">
              <a:buFont typeface="+mj-lt"/>
              <a:buAutoNum type="arabicPeriod"/>
            </a:pPr>
            <a:r>
              <a:rPr lang="en-US" dirty="0"/>
              <a:t>Refactor the serving name in the ServingOptions class to make sure that each serving name consists of a number followed by space and then by the unit. The refactoring would also make sure all the units in the serving name are valid.</a:t>
            </a:r>
          </a:p>
          <a:p>
            <a:pPr marL="342900" indent="-342900" fontAlgn="base">
              <a:buFont typeface="+mj-lt"/>
              <a:buAutoNum type="arabicPeriod"/>
            </a:pPr>
            <a:endParaRPr lang="en-US" dirty="0"/>
          </a:p>
          <a:p>
            <a:pPr marL="342900" indent="-342900" fontAlgn="base">
              <a:buFont typeface="+mj-lt"/>
              <a:buAutoNum type="arabicPeriod"/>
            </a:pPr>
            <a:r>
              <a:rPr lang="en-US" dirty="0"/>
              <a:t>Add frequency count limits depending on Frequency Type and warn the user if these are exceeded, allowing them to continue if they confirm. Product Owner recommended max per day is 20 and per week is 100.</a:t>
            </a:r>
          </a:p>
          <a:p>
            <a:pPr marL="342900" indent="-342900" fontAlgn="base">
              <a:buFont typeface="+mj-lt"/>
              <a:buAutoNum type="arabicPeriod"/>
            </a:pPr>
            <a:endParaRPr lang="en-US" dirty="0"/>
          </a:p>
          <a:p>
            <a:pPr marL="342900" indent="-342900" fontAlgn="base">
              <a:buFont typeface="+mj-lt"/>
              <a:buAutoNum type="arabicPeriod"/>
            </a:pPr>
            <a:r>
              <a:rPr lang="en-US" dirty="0"/>
              <a:t>Learning curve for Angular and CSS took a lot of time to implement features and it was an ultimate goal to complete a survey and be able to display results so Product Owner can have a working prototype. </a:t>
            </a:r>
          </a:p>
          <a:p>
            <a:pPr marL="342900" indent="-342900" fontAlgn="base">
              <a:buFont typeface="+mj-lt"/>
              <a:buAutoNum type="arabicPeriod"/>
            </a:pPr>
            <a:endParaRPr lang="en-US" dirty="0"/>
          </a:p>
          <a:p>
            <a:pPr marL="342900" indent="-342900" fontAlgn="base">
              <a:buFont typeface="+mj-lt"/>
              <a:buAutoNum type="arabicPeriod"/>
            </a:pPr>
            <a:r>
              <a:rPr lang="en-US" dirty="0"/>
              <a:t>Improve form validations for  the food items, so far is only restricted to 4 require fields. No string or number validation is implemented.</a:t>
            </a:r>
          </a:p>
          <a:p>
            <a:pPr marL="342900" indent="-342900" fontAlgn="base">
              <a:buFont typeface="+mj-lt"/>
              <a:buAutoNum type="arabicPeriod"/>
            </a:pPr>
            <a:endParaRPr lang="en-US" dirty="0"/>
          </a:p>
          <a:p>
            <a:endParaRPr lang="en-US" dirty="0"/>
          </a:p>
        </p:txBody>
      </p:sp>
    </p:spTree>
    <p:extLst>
      <p:ext uri="{BB962C8B-B14F-4D97-AF65-F5344CB8AC3E}">
        <p14:creationId xmlns:p14="http://schemas.microsoft.com/office/powerpoint/2010/main" val="6887163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rPr>
              <a:t>Wishlist</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sp>
        <p:nvSpPr>
          <p:cNvPr id="4" name="Rectangle 3">
            <a:extLst>
              <a:ext uri="{FF2B5EF4-FFF2-40B4-BE49-F238E27FC236}">
                <a16:creationId xmlns:a16="http://schemas.microsoft.com/office/drawing/2014/main" id="{9DB67BF4-736D-480A-B655-7B66045FAC5F}"/>
              </a:ext>
            </a:extLst>
          </p:cNvPr>
          <p:cNvSpPr/>
          <p:nvPr/>
        </p:nvSpPr>
        <p:spPr>
          <a:xfrm>
            <a:off x="3969776" y="2690336"/>
            <a:ext cx="7644882" cy="1477328"/>
          </a:xfrm>
          <a:prstGeom prst="rect">
            <a:avLst/>
          </a:prstGeom>
        </p:spPr>
        <p:txBody>
          <a:bodyPr wrap="square">
            <a:spAutoFit/>
          </a:bodyPr>
          <a:lstStyle/>
          <a:p>
            <a:pPr marL="285750" indent="-285750" fontAlgn="base">
              <a:buFont typeface="Arial" panose="020B0604020202020204" pitchFamily="34" charset="0"/>
              <a:buChar char="•"/>
            </a:pPr>
            <a:r>
              <a:rPr lang="en-US" dirty="0"/>
              <a:t>Recommendations should be improved to display the information in  a more intuitive way</a:t>
            </a:r>
          </a:p>
          <a:p>
            <a:pPr marL="285750" indent="-285750" fontAlgn="base">
              <a:buFont typeface="Arial" panose="020B0604020202020204" pitchFamily="34" charset="0"/>
              <a:buChar char="•"/>
            </a:pPr>
            <a:r>
              <a:rPr lang="en-US" dirty="0"/>
              <a:t>Still missing the Profile management  of the Admin portal in which admin has to login to  access the questionnaire results and also is able to provide all necessary validation info to the Issuer. </a:t>
            </a:r>
          </a:p>
        </p:txBody>
      </p:sp>
    </p:spTree>
    <p:extLst>
      <p:ext uri="{BB962C8B-B14F-4D97-AF65-F5344CB8AC3E}">
        <p14:creationId xmlns:p14="http://schemas.microsoft.com/office/powerpoint/2010/main" val="7999404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endParaRPr lang="en-US" sz="1700" b="1" kern="1200" dirty="0">
              <a:solidFill>
                <a:srgbClr val="FFFFFF"/>
              </a:solidFill>
              <a:latin typeface="Verdana" panose="020B0604030504040204" pitchFamily="34" charset="0"/>
              <a:ea typeface="Verdana" panose="020B0604030504040204" pitchFamily="34" charset="0"/>
              <a:cs typeface="+mj-cs"/>
            </a:endParaRPr>
          </a:p>
        </p:txBody>
      </p:sp>
      <p:sp>
        <p:nvSpPr>
          <p:cNvPr id="4" name="Rectangle 3">
            <a:extLst>
              <a:ext uri="{FF2B5EF4-FFF2-40B4-BE49-F238E27FC236}">
                <a16:creationId xmlns:a16="http://schemas.microsoft.com/office/drawing/2014/main" id="{EC7A7C04-F725-47F3-B081-5378D3D70656}"/>
              </a:ext>
            </a:extLst>
          </p:cNvPr>
          <p:cNvSpPr/>
          <p:nvPr/>
        </p:nvSpPr>
        <p:spPr>
          <a:xfrm>
            <a:off x="1704392" y="4963679"/>
            <a:ext cx="8783216" cy="646331"/>
          </a:xfrm>
          <a:prstGeom prst="rect">
            <a:avLst/>
          </a:prstGeom>
        </p:spPr>
        <p:txBody>
          <a:bodyPr wrap="square">
            <a:spAutoFit/>
          </a:bodyPr>
          <a:lstStyle/>
          <a:p>
            <a:pPr lvl="8" algn="just" fontAlgn="base"/>
            <a:r>
              <a:rPr lang="en-US" sz="3600" dirty="0">
                <a:solidFill>
                  <a:srgbClr val="000000"/>
                </a:solidFill>
                <a:latin typeface="Times New Roman" panose="02020603050405020304" pitchFamily="18" charset="0"/>
              </a:rPr>
              <a:t>Thank You!</a:t>
            </a:r>
          </a:p>
        </p:txBody>
      </p:sp>
      <p:sp>
        <p:nvSpPr>
          <p:cNvPr id="6" name="TextBox 5">
            <a:extLst>
              <a:ext uri="{FF2B5EF4-FFF2-40B4-BE49-F238E27FC236}">
                <a16:creationId xmlns:a16="http://schemas.microsoft.com/office/drawing/2014/main" id="{FF2FC80B-82FA-4726-B9D4-16CFDC64CCC8}"/>
              </a:ext>
            </a:extLst>
          </p:cNvPr>
          <p:cNvSpPr txBox="1"/>
          <p:nvPr/>
        </p:nvSpPr>
        <p:spPr>
          <a:xfrm>
            <a:off x="4105469" y="1058700"/>
            <a:ext cx="7240555" cy="3416320"/>
          </a:xfrm>
          <a:prstGeom prst="rect">
            <a:avLst/>
          </a:prstGeom>
          <a:noFill/>
        </p:spPr>
        <p:txBody>
          <a:bodyPr wrap="square" rtlCol="0">
            <a:spAutoFit/>
          </a:bodyPr>
          <a:lstStyle/>
          <a:p>
            <a:r>
              <a:rPr lang="en-US" dirty="0"/>
              <a:t>Question? Comments?</a:t>
            </a:r>
          </a:p>
          <a:p>
            <a:endParaRPr lang="en-US" dirty="0"/>
          </a:p>
          <a:p>
            <a:r>
              <a:rPr lang="en-US" dirty="0"/>
              <a:t>Contact info:</a:t>
            </a:r>
          </a:p>
          <a:p>
            <a:endParaRPr lang="en-US" dirty="0"/>
          </a:p>
          <a:p>
            <a:pPr marL="285750" indent="-285750">
              <a:buFont typeface="Arial" panose="020B0604020202020204" pitchFamily="34" charset="0"/>
              <a:buChar char="•"/>
            </a:pPr>
            <a:r>
              <a:rPr lang="en-US" dirty="0"/>
              <a:t>Dariana Gonzales, email: </a:t>
            </a:r>
            <a:r>
              <a:rPr lang="en-US" i="1" dirty="0">
                <a:hlinkClick r:id="rId2"/>
              </a:rPr>
              <a:t>dgonz369@fiu.edu</a:t>
            </a:r>
            <a:r>
              <a:rPr lang="en-US" i="1" dirty="0"/>
              <a:t> , </a:t>
            </a:r>
            <a:r>
              <a:rPr lang="en-US" dirty="0"/>
              <a:t>tele: (786)-786-3908</a:t>
            </a:r>
          </a:p>
          <a:p>
            <a:pPr marL="285750" indent="-285750">
              <a:buFont typeface="Arial" panose="020B0604020202020204" pitchFamily="34" charset="0"/>
              <a:buChar char="•"/>
            </a:pPr>
            <a:r>
              <a:rPr lang="en-US" dirty="0"/>
              <a:t>Daykel Muro, email: </a:t>
            </a:r>
            <a:r>
              <a:rPr lang="en-US" i="1" dirty="0">
                <a:hlinkClick r:id="rId3"/>
              </a:rPr>
              <a:t>dmuro002@fiu.edu</a:t>
            </a:r>
            <a:r>
              <a:rPr lang="en-US" i="1" dirty="0"/>
              <a:t> , </a:t>
            </a:r>
            <a:r>
              <a:rPr lang="en-US" dirty="0"/>
              <a:t>tele: (786)-388-3229</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Product Owner, Dr. Cristina Palacios, email: </a:t>
            </a:r>
            <a:r>
              <a:rPr lang="en-US" dirty="0">
                <a:hlinkClick r:id="rId4"/>
              </a:rPr>
              <a:t>crpalaci@fiu.edu</a:t>
            </a:r>
            <a:endParaRPr lang="en-US" dirty="0"/>
          </a:p>
          <a:p>
            <a:pPr marL="285750" indent="-285750">
              <a:buFont typeface="Arial" panose="020B0604020202020204" pitchFamily="34" charset="0"/>
              <a:buChar char="•"/>
            </a:pPr>
            <a:r>
              <a:rPr lang="en-US" dirty="0"/>
              <a:t>Instructor and mentor, Dr. Masoud Sadjadi, email: </a:t>
            </a:r>
            <a:r>
              <a:rPr lang="en-US" dirty="0">
                <a:hlinkClick r:id="rId5"/>
              </a:rPr>
              <a:t>sadjadi@cs.fiu.edu</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23511619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2600" b="1" kern="1200" dirty="0">
                <a:solidFill>
                  <a:srgbClr val="FFFFFF"/>
                </a:solidFill>
                <a:latin typeface="Verdana" panose="020B0604030504040204" pitchFamily="34" charset="0"/>
                <a:ea typeface="Verdana" panose="020B0604030504040204" pitchFamily="34" charset="0"/>
                <a:cs typeface="+mj-cs"/>
              </a:rPr>
              <a:t>Problem</a:t>
            </a:r>
          </a:p>
        </p:txBody>
      </p:sp>
      <p:sp>
        <p:nvSpPr>
          <p:cNvPr id="3" name="TextBox 2">
            <a:extLst>
              <a:ext uri="{FF2B5EF4-FFF2-40B4-BE49-F238E27FC236}">
                <a16:creationId xmlns:a16="http://schemas.microsoft.com/office/drawing/2014/main" id="{C72F9E3A-48AD-47F9-B488-67ADC11A9C01}"/>
              </a:ext>
            </a:extLst>
          </p:cNvPr>
          <p:cNvSpPr txBox="1"/>
          <p:nvPr/>
        </p:nvSpPr>
        <p:spPr>
          <a:xfrm>
            <a:off x="3755183" y="1252036"/>
            <a:ext cx="7796737" cy="4524315"/>
          </a:xfrm>
          <a:prstGeom prst="rect">
            <a:avLst/>
          </a:prstGeom>
          <a:noFill/>
        </p:spPr>
        <p:txBody>
          <a:bodyPr wrap="square" rtlCol="0">
            <a:spAutoFit/>
          </a:bodyPr>
          <a:lstStyle/>
          <a:p>
            <a:pPr algn="just"/>
            <a:r>
              <a:rPr lang="en-US" dirty="0"/>
              <a:t>Infants require special nutritional care to guarantee their progress toward wellness and healthy growth. Several diseases can be avoided by implementing an appropriate diet that follow the proper recommendations. </a:t>
            </a:r>
          </a:p>
          <a:p>
            <a:pPr algn="just"/>
            <a:br>
              <a:rPr lang="en-US" b="0" dirty="0">
                <a:effectLst/>
              </a:rPr>
            </a:br>
            <a:r>
              <a:rPr lang="en-US" dirty="0"/>
              <a:t>Nowadays, there are some tools available for the calculation of infant nutrition but most of them are outdated and not validated. The few tools that are validated are very limited and they do not include the many new infant foods introduced in the market  in recent years. The assessment of infant diet by clinicians and pediatricians is still cumbersome. </a:t>
            </a:r>
            <a:endParaRPr lang="en-US" b="0" dirty="0">
              <a:effectLst/>
            </a:endParaRPr>
          </a:p>
          <a:p>
            <a:pPr algn="just"/>
            <a:br>
              <a:rPr lang="en-US" b="0" dirty="0">
                <a:effectLst/>
              </a:rPr>
            </a:br>
            <a:r>
              <a:rPr lang="en-US" dirty="0"/>
              <a:t>At FIU Department of Dietetics and Nutrition, Dr. Cristina Palacios and her team created and validated an Infant Food Frequency Questionnaire in 2015 that gives the necessary tools to guarantee an appropriate assessment of infants’ nutrition. This tool has called the attention of many colleagues, researchers  and parents. </a:t>
            </a:r>
            <a:endParaRPr lang="en-US" b="0" dirty="0">
              <a:effectLst/>
            </a:endParaRPr>
          </a:p>
          <a:p>
            <a:br>
              <a:rPr lang="en-US" dirty="0"/>
            </a:br>
            <a:endParaRPr lang="en-US" dirty="0"/>
          </a:p>
        </p:txBody>
      </p:sp>
    </p:spTree>
    <p:extLst>
      <p:ext uri="{BB962C8B-B14F-4D97-AF65-F5344CB8AC3E}">
        <p14:creationId xmlns:p14="http://schemas.microsoft.com/office/powerpoint/2010/main" val="16464583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kern="1200" dirty="0">
                <a:solidFill>
                  <a:srgbClr val="FFFFFF"/>
                </a:solidFill>
                <a:latin typeface="Verdana" panose="020B0604030504040204" pitchFamily="34" charset="0"/>
                <a:ea typeface="Verdana" panose="020B0604030504040204" pitchFamily="34" charset="0"/>
                <a:cs typeface="+mj-cs"/>
              </a:rPr>
              <a:t>Requirements</a:t>
            </a:r>
          </a:p>
        </p:txBody>
      </p:sp>
      <p:sp>
        <p:nvSpPr>
          <p:cNvPr id="3" name="TextBox 2">
            <a:extLst>
              <a:ext uri="{FF2B5EF4-FFF2-40B4-BE49-F238E27FC236}">
                <a16:creationId xmlns:a16="http://schemas.microsoft.com/office/drawing/2014/main" id="{C72F9E3A-48AD-47F9-B488-67ADC11A9C01}"/>
              </a:ext>
            </a:extLst>
          </p:cNvPr>
          <p:cNvSpPr txBox="1"/>
          <p:nvPr/>
        </p:nvSpPr>
        <p:spPr>
          <a:xfrm>
            <a:off x="3970370" y="1300007"/>
            <a:ext cx="7305963" cy="4524315"/>
          </a:xfrm>
          <a:prstGeom prst="rect">
            <a:avLst/>
          </a:prstGeom>
          <a:noFill/>
        </p:spPr>
        <p:txBody>
          <a:bodyPr wrap="square" rtlCol="0">
            <a:spAutoFit/>
          </a:bodyPr>
          <a:lstStyle/>
          <a:p>
            <a:pPr marL="285750" indent="-285750">
              <a:buFont typeface="Wingdings" panose="05000000000000000000" pitchFamily="2" charset="2"/>
              <a:buChar char="§"/>
            </a:pPr>
            <a:r>
              <a:rPr lang="en-US" dirty="0"/>
              <a:t>Design a simple and intuitive user interface (UI) that allows the Administrator to easily execute all required actions in the Admin Portal</a:t>
            </a:r>
          </a:p>
          <a:p>
            <a:endParaRPr lang="en-US" dirty="0"/>
          </a:p>
          <a:p>
            <a:pPr marL="285750" indent="-285750">
              <a:buFont typeface="Wingdings" panose="05000000000000000000" pitchFamily="2" charset="2"/>
              <a:buChar char="§"/>
            </a:pPr>
            <a:r>
              <a:rPr lang="en-US" dirty="0"/>
              <a:t>Administrator should be able to add, update and delete food items and corresponding nutrients that are included in the questionnaires</a:t>
            </a:r>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r>
              <a:rPr lang="en-US" dirty="0"/>
              <a:t>Questionnaires responses and nutrient breakdown calculations must be saved on the database</a:t>
            </a:r>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r>
              <a:rPr lang="en-US" dirty="0"/>
              <a:t>Administrator should be able to view the questionnaires’ responses that have been submitted and the nutrient breakdown calculations for each one</a:t>
            </a:r>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r>
              <a:rPr lang="en-US" dirty="0"/>
              <a:t> System should generate recommendations for food groups and nutrients that should be accessible by the Administrator</a:t>
            </a:r>
          </a:p>
          <a:p>
            <a:pPr marL="285750" indent="-285750">
              <a:buFont typeface="Wingdings" panose="05000000000000000000" pitchFamily="2" charset="2"/>
              <a:buChar char="§"/>
            </a:pPr>
            <a:endParaRPr lang="en-US" dirty="0"/>
          </a:p>
        </p:txBody>
      </p:sp>
    </p:spTree>
    <p:extLst>
      <p:ext uri="{BB962C8B-B14F-4D97-AF65-F5344CB8AC3E}">
        <p14:creationId xmlns:p14="http://schemas.microsoft.com/office/powerpoint/2010/main" val="9795606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kern="1200" dirty="0">
                <a:solidFill>
                  <a:srgbClr val="FFFFFF"/>
                </a:solidFill>
                <a:latin typeface="Verdana" panose="020B0604030504040204" pitchFamily="34" charset="0"/>
                <a:ea typeface="Verdana" panose="020B0604030504040204" pitchFamily="34" charset="0"/>
                <a:cs typeface="+mj-cs"/>
              </a:rPr>
              <a:t>System D</a:t>
            </a:r>
            <a:r>
              <a:rPr lang="en-US" sz="1700" b="1" dirty="0">
                <a:solidFill>
                  <a:srgbClr val="FFFFFF"/>
                </a:solidFill>
                <a:latin typeface="Verdana" panose="020B0604030504040204" pitchFamily="34" charset="0"/>
                <a:ea typeface="Verdana" panose="020B0604030504040204" pitchFamily="34" charset="0"/>
                <a:cs typeface="+mj-cs"/>
              </a:rPr>
              <a:t>esign</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pic>
        <p:nvPicPr>
          <p:cNvPr id="7" name="Picture 6" descr="A screenshot of a cell phone&#10;&#10;Description automatically generated">
            <a:extLst>
              <a:ext uri="{FF2B5EF4-FFF2-40B4-BE49-F238E27FC236}">
                <a16:creationId xmlns:a16="http://schemas.microsoft.com/office/drawing/2014/main" id="{3B2523FB-EDCC-4DDF-987C-7AFC30CB05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2539" y="1100859"/>
            <a:ext cx="6657975" cy="4305300"/>
          </a:xfrm>
          <a:prstGeom prst="rect">
            <a:avLst/>
          </a:prstGeom>
        </p:spPr>
      </p:pic>
    </p:spTree>
    <p:extLst>
      <p:ext uri="{BB962C8B-B14F-4D97-AF65-F5344CB8AC3E}">
        <p14:creationId xmlns:p14="http://schemas.microsoft.com/office/powerpoint/2010/main" val="37887346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kern="1200" dirty="0">
                <a:solidFill>
                  <a:srgbClr val="FFFFFF"/>
                </a:solidFill>
                <a:latin typeface="Verdana" panose="020B0604030504040204" pitchFamily="34" charset="0"/>
                <a:ea typeface="Verdana" panose="020B0604030504040204" pitchFamily="34" charset="0"/>
                <a:cs typeface="+mj-cs"/>
              </a:rPr>
              <a:t>Use Case</a:t>
            </a:r>
          </a:p>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Diagram</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pic>
        <p:nvPicPr>
          <p:cNvPr id="5" name="Picture 4" descr="A close up of a map&#10;&#10;Description automatically generated">
            <a:extLst>
              <a:ext uri="{FF2B5EF4-FFF2-40B4-BE49-F238E27FC236}">
                <a16:creationId xmlns:a16="http://schemas.microsoft.com/office/drawing/2014/main" id="{2637DDE7-CE2B-48EB-9EA7-E5DE82EECF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1635" y="632178"/>
            <a:ext cx="4689620" cy="5593644"/>
          </a:xfrm>
          <a:prstGeom prst="rect">
            <a:avLst/>
          </a:prstGeom>
        </p:spPr>
      </p:pic>
    </p:spTree>
    <p:extLst>
      <p:ext uri="{BB962C8B-B14F-4D97-AF65-F5344CB8AC3E}">
        <p14:creationId xmlns:p14="http://schemas.microsoft.com/office/powerpoint/2010/main" val="40661302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kern="1200" dirty="0">
                <a:solidFill>
                  <a:srgbClr val="FFFFFF"/>
                </a:solidFill>
                <a:latin typeface="Verdana" panose="020B0604030504040204" pitchFamily="34" charset="0"/>
                <a:ea typeface="Verdana" panose="020B0604030504040204" pitchFamily="34" charset="0"/>
                <a:cs typeface="+mj-cs"/>
              </a:rPr>
              <a:t>Sequence</a:t>
            </a:r>
          </a:p>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Diagram</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pic>
        <p:nvPicPr>
          <p:cNvPr id="4" name="Picture 3" descr="A screenshot of a cell phone&#10;&#10;Description automatically generated">
            <a:extLst>
              <a:ext uri="{FF2B5EF4-FFF2-40B4-BE49-F238E27FC236}">
                <a16:creationId xmlns:a16="http://schemas.microsoft.com/office/drawing/2014/main" id="{12915AC8-9C44-437C-BF4A-4DCEF32B34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514" y="1095375"/>
            <a:ext cx="6067425" cy="4667250"/>
          </a:xfrm>
          <a:prstGeom prst="rect">
            <a:avLst/>
          </a:prstGeom>
          <a:effectLst/>
        </p:spPr>
      </p:pic>
    </p:spTree>
    <p:extLst>
      <p:ext uri="{BB962C8B-B14F-4D97-AF65-F5344CB8AC3E}">
        <p14:creationId xmlns:p14="http://schemas.microsoft.com/office/powerpoint/2010/main" val="38847593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Result Class</a:t>
            </a:r>
            <a:endParaRPr lang="en-US" sz="1700" b="1" kern="1200" dirty="0">
              <a:solidFill>
                <a:srgbClr val="FFFFFF"/>
              </a:solidFill>
              <a:latin typeface="Verdana" panose="020B0604030504040204" pitchFamily="34" charset="0"/>
              <a:ea typeface="Verdana" panose="020B0604030504040204" pitchFamily="34" charset="0"/>
              <a:cs typeface="+mj-cs"/>
            </a:endParaRPr>
          </a:p>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Diagram</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pic>
        <p:nvPicPr>
          <p:cNvPr id="4" name="Picture 3" descr="A screenshot of a cell phone&#10;&#10;Description automatically generated">
            <a:extLst>
              <a:ext uri="{FF2B5EF4-FFF2-40B4-BE49-F238E27FC236}">
                <a16:creationId xmlns:a16="http://schemas.microsoft.com/office/drawing/2014/main" id="{459C7D5F-1BDB-4017-8A39-068AFFBBB6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0741" y="1719262"/>
            <a:ext cx="5915025" cy="3419475"/>
          </a:xfrm>
          <a:prstGeom prst="rect">
            <a:avLst/>
          </a:prstGeom>
          <a:effectLst/>
        </p:spPr>
      </p:pic>
    </p:spTree>
    <p:extLst>
      <p:ext uri="{BB962C8B-B14F-4D97-AF65-F5344CB8AC3E}">
        <p14:creationId xmlns:p14="http://schemas.microsoft.com/office/powerpoint/2010/main" val="30090110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Test Cases</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sp>
        <p:nvSpPr>
          <p:cNvPr id="3" name="Rectangle 2">
            <a:extLst>
              <a:ext uri="{FF2B5EF4-FFF2-40B4-BE49-F238E27FC236}">
                <a16:creationId xmlns:a16="http://schemas.microsoft.com/office/drawing/2014/main" id="{17EB7670-6C9F-47EE-979A-079C64E9245F}"/>
              </a:ext>
            </a:extLst>
          </p:cNvPr>
          <p:cNvSpPr/>
          <p:nvPr/>
        </p:nvSpPr>
        <p:spPr>
          <a:xfrm>
            <a:off x="4518634" y="1305341"/>
            <a:ext cx="6096000" cy="4247317"/>
          </a:xfrm>
          <a:prstGeom prst="rect">
            <a:avLst/>
          </a:prstGeom>
        </p:spPr>
        <p:txBody>
          <a:bodyPr>
            <a:spAutoFit/>
          </a:bodyPr>
          <a:lstStyle/>
          <a:p>
            <a:pPr>
              <a:defRPr/>
            </a:pPr>
            <a:r>
              <a:rPr lang="en-US" b="1" dirty="0">
                <a:latin typeface="Verdana" panose="020B0604030504040204" pitchFamily="34" charset="0"/>
                <a:ea typeface="Verdana" panose="020B0604030504040204" pitchFamily="34" charset="0"/>
                <a:cs typeface="Helvetica" panose="020B0604020202020204" pitchFamily="34" charset="0"/>
              </a:rPr>
              <a:t>Test Case ID: </a:t>
            </a:r>
            <a:r>
              <a:rPr lang="en-US" dirty="0">
                <a:latin typeface="Verdana" panose="020B0604030504040204" pitchFamily="34" charset="0"/>
                <a:ea typeface="Verdana" panose="020B0604030504040204" pitchFamily="34" charset="0"/>
                <a:cs typeface="Helvetica" panose="020B0604020202020204" pitchFamily="34" charset="0"/>
              </a:rPr>
              <a:t>FFQR-2-T13</a:t>
            </a:r>
          </a:p>
          <a:p>
            <a:pPr>
              <a:defRPr/>
            </a:pPr>
            <a:endParaRPr lang="en-US" dirty="0">
              <a:latin typeface="Verdana" panose="020B0604030504040204" pitchFamily="34" charset="0"/>
              <a:ea typeface="Verdana" panose="020B0604030504040204" pitchFamily="34" charset="0"/>
              <a:cs typeface="Helvetica" panose="020B0604020202020204" pitchFamily="34" charset="0"/>
            </a:endParaRPr>
          </a:p>
          <a:p>
            <a:pPr>
              <a:defRPr/>
            </a:pPr>
            <a:r>
              <a:rPr lang="en-US" b="1" dirty="0">
                <a:latin typeface="Verdana" panose="020B0604030504040204" pitchFamily="34" charset="0"/>
                <a:ea typeface="Verdana" panose="020B0604030504040204" pitchFamily="34" charset="0"/>
                <a:cs typeface="Helvetica" panose="020B0604020202020204" pitchFamily="34" charset="0"/>
              </a:rPr>
              <a:t>Description:</a:t>
            </a:r>
            <a:r>
              <a:rPr lang="en-US" dirty="0">
                <a:latin typeface="Verdana" panose="020B0604030504040204" pitchFamily="34" charset="0"/>
                <a:ea typeface="Verdana" panose="020B0604030504040204" pitchFamily="34" charset="0"/>
                <a:cs typeface="Helvetica" panose="020B0604020202020204" pitchFamily="34" charset="0"/>
              </a:rPr>
              <a:t> A payload with the list of food items is returned on GET request to ffq/allfoodnutrients</a:t>
            </a:r>
          </a:p>
          <a:p>
            <a:pPr>
              <a:defRPr/>
            </a:pPr>
            <a:endParaRPr lang="en-US" dirty="0">
              <a:latin typeface="Verdana" panose="020B0604030504040204" pitchFamily="34" charset="0"/>
              <a:ea typeface="Verdana" panose="020B0604030504040204" pitchFamily="34" charset="0"/>
              <a:cs typeface="Helvetica" panose="020B0604020202020204" pitchFamily="34" charset="0"/>
            </a:endParaRPr>
          </a:p>
          <a:p>
            <a:pPr>
              <a:defRPr/>
            </a:pPr>
            <a:r>
              <a:rPr lang="en-US" b="1" dirty="0">
                <a:latin typeface="Verdana" panose="020B0604030504040204" pitchFamily="34" charset="0"/>
                <a:ea typeface="Verdana" panose="020B0604030504040204" pitchFamily="34" charset="0"/>
                <a:cs typeface="Helvetica" panose="020B0604020202020204" pitchFamily="34" charset="0"/>
              </a:rPr>
              <a:t>Pre-condition</a:t>
            </a:r>
            <a:r>
              <a:rPr lang="en-US" dirty="0">
                <a:latin typeface="Verdana" panose="020B0604030504040204" pitchFamily="34" charset="0"/>
                <a:ea typeface="Verdana" panose="020B0604030504040204" pitchFamily="34" charset="0"/>
                <a:cs typeface="Helvetica" panose="020B0604020202020204" pitchFamily="34" charset="0"/>
              </a:rPr>
              <a:t>: The microservice is running in localhost:9090</a:t>
            </a:r>
          </a:p>
          <a:p>
            <a:pPr>
              <a:defRPr/>
            </a:pPr>
            <a:endParaRPr lang="en-US" dirty="0">
              <a:latin typeface="Verdana" panose="020B0604030504040204" pitchFamily="34" charset="0"/>
              <a:ea typeface="Verdana" panose="020B0604030504040204" pitchFamily="34" charset="0"/>
              <a:cs typeface="Helvetica" panose="020B0604020202020204" pitchFamily="34" charset="0"/>
            </a:endParaRPr>
          </a:p>
          <a:p>
            <a:pPr>
              <a:defRPr/>
            </a:pPr>
            <a:r>
              <a:rPr lang="en-US" b="1" dirty="0">
                <a:latin typeface="Verdana" panose="020B0604030504040204" pitchFamily="34" charset="0"/>
                <a:ea typeface="Verdana" panose="020B0604030504040204" pitchFamily="34" charset="0"/>
                <a:cs typeface="Helvetica" panose="020B0604020202020204" pitchFamily="34" charset="0"/>
              </a:rPr>
              <a:t>Expected Results: </a:t>
            </a:r>
            <a:r>
              <a:rPr lang="en-US" dirty="0">
                <a:latin typeface="Verdana" panose="020B0604030504040204" pitchFamily="34" charset="0"/>
                <a:ea typeface="Verdana" panose="020B0604030504040204" pitchFamily="34" charset="0"/>
                <a:cs typeface="Helvetica" panose="020B0604020202020204" pitchFamily="34" charset="0"/>
              </a:rPr>
              <a:t>Food items list in a json payload</a:t>
            </a:r>
          </a:p>
          <a:p>
            <a:pPr>
              <a:defRPr/>
            </a:pPr>
            <a:endParaRPr lang="en-US" dirty="0">
              <a:latin typeface="Verdana" panose="020B0604030504040204" pitchFamily="34" charset="0"/>
              <a:ea typeface="Verdana" panose="020B0604030504040204" pitchFamily="34" charset="0"/>
              <a:cs typeface="Helvetica" panose="020B0604020202020204" pitchFamily="34" charset="0"/>
            </a:endParaRPr>
          </a:p>
          <a:p>
            <a:pPr>
              <a:defRPr/>
            </a:pPr>
            <a:r>
              <a:rPr lang="en-US" b="1" dirty="0">
                <a:latin typeface="Verdana" panose="020B0604030504040204" pitchFamily="34" charset="0"/>
                <a:ea typeface="Verdana" panose="020B0604030504040204" pitchFamily="34" charset="0"/>
                <a:cs typeface="Helvetica" panose="020B0604020202020204" pitchFamily="34" charset="0"/>
              </a:rPr>
              <a:t>Actual Results: </a:t>
            </a:r>
            <a:r>
              <a:rPr lang="en-US" dirty="0">
                <a:latin typeface="Verdana" panose="020B0604030504040204" pitchFamily="34" charset="0"/>
                <a:ea typeface="Verdana" panose="020B0604030504040204" pitchFamily="34" charset="0"/>
                <a:cs typeface="Helvetica" panose="020B0604020202020204" pitchFamily="34" charset="0"/>
              </a:rPr>
              <a:t>A json payload with the expected data</a:t>
            </a:r>
          </a:p>
          <a:p>
            <a:pPr>
              <a:defRPr/>
            </a:pPr>
            <a:endParaRPr lang="en-US" b="1" dirty="0">
              <a:latin typeface="Verdana" panose="020B0604030504040204" pitchFamily="34" charset="0"/>
              <a:ea typeface="Verdana" panose="020B0604030504040204" pitchFamily="34" charset="0"/>
              <a:cs typeface="Helvetica" panose="020B0604020202020204" pitchFamily="34" charset="0"/>
            </a:endParaRPr>
          </a:p>
          <a:p>
            <a:pPr>
              <a:defRPr/>
            </a:pPr>
            <a:r>
              <a:rPr lang="en-US" b="1" dirty="0">
                <a:latin typeface="Verdana" panose="020B0604030504040204" pitchFamily="34" charset="0"/>
                <a:ea typeface="Verdana" panose="020B0604030504040204" pitchFamily="34" charset="0"/>
                <a:cs typeface="Helvetica" panose="020B0604020202020204" pitchFamily="34" charset="0"/>
              </a:rPr>
              <a:t>Status: </a:t>
            </a:r>
            <a:r>
              <a:rPr lang="en-US" dirty="0">
                <a:latin typeface="Verdana" panose="020B0604030504040204" pitchFamily="34" charset="0"/>
                <a:ea typeface="Verdana" panose="020B0604030504040204" pitchFamily="34" charset="0"/>
                <a:cs typeface="Helvetica" panose="020B0604020202020204" pitchFamily="34" charset="0"/>
              </a:rPr>
              <a:t>Pass</a:t>
            </a:r>
          </a:p>
        </p:txBody>
      </p:sp>
    </p:spTree>
    <p:extLst>
      <p:ext uri="{BB962C8B-B14F-4D97-AF65-F5344CB8AC3E}">
        <p14:creationId xmlns:p14="http://schemas.microsoft.com/office/powerpoint/2010/main" val="19417883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802696-F325-4FE9-8509-CF7849A04375}"/>
              </a:ext>
            </a:extLst>
          </p:cNvPr>
          <p:cNvSpPr txBox="1"/>
          <p:nvPr/>
        </p:nvSpPr>
        <p:spPr>
          <a:xfrm>
            <a:off x="640080" y="2074363"/>
            <a:ext cx="2752354" cy="2709275"/>
          </a:xfrm>
          <a:prstGeom prst="ellipse">
            <a:avLst/>
          </a:prstGeom>
          <a:solidFill>
            <a:srgbClr val="7030A0"/>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1700" b="1" dirty="0">
                <a:solidFill>
                  <a:srgbClr val="FFFFFF"/>
                </a:solidFill>
                <a:latin typeface="Verdana" panose="020B0604030504040204" pitchFamily="34" charset="0"/>
                <a:ea typeface="Verdana" panose="020B0604030504040204" pitchFamily="34" charset="0"/>
                <a:cs typeface="+mj-cs"/>
              </a:rPr>
              <a:t>Test Cases</a:t>
            </a:r>
            <a:endParaRPr lang="en-US" sz="1700" b="1" kern="1200" dirty="0">
              <a:solidFill>
                <a:srgbClr val="FFFFFF"/>
              </a:solidFill>
              <a:latin typeface="Verdana" panose="020B0604030504040204" pitchFamily="34" charset="0"/>
              <a:ea typeface="Verdana" panose="020B0604030504040204" pitchFamily="34" charset="0"/>
              <a:cs typeface="+mj-cs"/>
            </a:endParaRPr>
          </a:p>
        </p:txBody>
      </p:sp>
      <p:sp>
        <p:nvSpPr>
          <p:cNvPr id="3" name="Rectangle 2">
            <a:extLst>
              <a:ext uri="{FF2B5EF4-FFF2-40B4-BE49-F238E27FC236}">
                <a16:creationId xmlns:a16="http://schemas.microsoft.com/office/drawing/2014/main" id="{17EB7670-6C9F-47EE-979A-079C64E9245F}"/>
              </a:ext>
            </a:extLst>
          </p:cNvPr>
          <p:cNvSpPr/>
          <p:nvPr/>
        </p:nvSpPr>
        <p:spPr>
          <a:xfrm>
            <a:off x="4444744" y="797341"/>
            <a:ext cx="6096000" cy="5355312"/>
          </a:xfrm>
          <a:prstGeom prst="rect">
            <a:avLst/>
          </a:prstGeom>
        </p:spPr>
        <p:txBody>
          <a:bodyPr>
            <a:spAutoFit/>
          </a:bodyPr>
          <a:lstStyle/>
          <a:p>
            <a:r>
              <a:rPr lang="en-US" b="1" dirty="0">
                <a:latin typeface="Verdana" panose="020B0604030504040204" pitchFamily="34" charset="0"/>
                <a:ea typeface="Verdana" panose="020B0604030504040204" pitchFamily="34" charset="0"/>
              </a:rPr>
              <a:t>Test case ID: </a:t>
            </a:r>
            <a:r>
              <a:rPr lang="en-US" dirty="0">
                <a:latin typeface="Verdana" panose="020B0604030504040204" pitchFamily="34" charset="0"/>
                <a:ea typeface="Verdana" panose="020B0604030504040204" pitchFamily="34" charset="0"/>
              </a:rPr>
              <a:t>FFQR-2-T09</a:t>
            </a:r>
          </a:p>
          <a:p>
            <a:endParaRPr lang="en-US" dirty="0">
              <a:latin typeface="Verdana" panose="020B0604030504040204" pitchFamily="34" charset="0"/>
              <a:ea typeface="Verdana" panose="020B0604030504040204" pitchFamily="34" charset="0"/>
            </a:endParaRPr>
          </a:p>
          <a:p>
            <a:r>
              <a:rPr lang="en-US" b="1" dirty="0">
                <a:latin typeface="Verdana" panose="020B0604030504040204" pitchFamily="34" charset="0"/>
                <a:ea typeface="Verdana" panose="020B0604030504040204" pitchFamily="34" charset="0"/>
              </a:rPr>
              <a:t>Description:</a:t>
            </a:r>
            <a:r>
              <a:rPr lang="en-US" dirty="0">
                <a:latin typeface="Verdana" panose="020B0604030504040204" pitchFamily="34" charset="0"/>
                <a:ea typeface="Verdana" panose="020B0604030504040204" pitchFamily="34" charset="0"/>
              </a:rPr>
              <a:t> Food item page will not let user add new food item until food name, serving , food item category  and ID are filled out by the user. </a:t>
            </a:r>
          </a:p>
          <a:p>
            <a:endParaRPr lang="en-US" dirty="0">
              <a:latin typeface="Verdana" panose="020B0604030504040204" pitchFamily="34" charset="0"/>
              <a:ea typeface="Verdana" panose="020B0604030504040204" pitchFamily="34" charset="0"/>
            </a:endParaRPr>
          </a:p>
          <a:p>
            <a:r>
              <a:rPr lang="en-US" b="1" dirty="0">
                <a:latin typeface="Verdana" panose="020B0604030504040204" pitchFamily="34" charset="0"/>
                <a:ea typeface="Verdana" panose="020B0604030504040204" pitchFamily="34" charset="0"/>
              </a:rPr>
              <a:t>Pre-condition: </a:t>
            </a:r>
            <a:endParaRPr lang="en-US" dirty="0">
              <a:latin typeface="Verdana" panose="020B0604030504040204" pitchFamily="34" charset="0"/>
              <a:ea typeface="Verdana" panose="020B0604030504040204" pitchFamily="34" charset="0"/>
            </a:endParaRPr>
          </a:p>
          <a:p>
            <a:r>
              <a:rPr lang="en-US" dirty="0">
                <a:latin typeface="Verdana" panose="020B0604030504040204" pitchFamily="34" charset="0"/>
                <a:ea typeface="Verdana" panose="020B0604030504040204" pitchFamily="34" charset="0"/>
              </a:rPr>
              <a:t>- Angular web application and food item service are running </a:t>
            </a:r>
          </a:p>
          <a:p>
            <a:r>
              <a:rPr lang="en-US" dirty="0">
                <a:latin typeface="Verdana" panose="020B0604030504040204" pitchFamily="34" charset="0"/>
                <a:ea typeface="Verdana" panose="020B0604030504040204" pitchFamily="34" charset="0"/>
              </a:rPr>
              <a:t>- Food name and/or serving and/or food category and/or ID fields are left out empty by the user</a:t>
            </a:r>
          </a:p>
          <a:p>
            <a:endParaRPr lang="en-US" dirty="0">
              <a:latin typeface="Verdana" panose="020B0604030504040204" pitchFamily="34" charset="0"/>
              <a:ea typeface="Verdana" panose="020B0604030504040204" pitchFamily="34" charset="0"/>
            </a:endParaRPr>
          </a:p>
          <a:p>
            <a:r>
              <a:rPr lang="en-US" b="1" dirty="0">
                <a:latin typeface="Verdana" panose="020B0604030504040204" pitchFamily="34" charset="0"/>
                <a:ea typeface="Verdana" panose="020B0604030504040204" pitchFamily="34" charset="0"/>
              </a:rPr>
              <a:t>Expected Results:</a:t>
            </a:r>
            <a:endParaRPr lang="en-US" dirty="0">
              <a:latin typeface="Verdana" panose="020B0604030504040204" pitchFamily="34" charset="0"/>
              <a:ea typeface="Verdana" panose="020B0604030504040204" pitchFamily="34" charset="0"/>
            </a:endParaRPr>
          </a:p>
          <a:p>
            <a:r>
              <a:rPr lang="en-US" dirty="0">
                <a:latin typeface="Verdana" panose="020B0604030504040204" pitchFamily="34" charset="0"/>
                <a:ea typeface="Verdana" panose="020B0604030504040204" pitchFamily="34" charset="0"/>
              </a:rPr>
              <a:t>Add Food Item Button is not highlighted (unclickable). </a:t>
            </a:r>
          </a:p>
          <a:p>
            <a:endParaRPr lang="en-US" dirty="0">
              <a:latin typeface="Verdana" panose="020B0604030504040204" pitchFamily="34" charset="0"/>
              <a:ea typeface="Verdana" panose="020B0604030504040204" pitchFamily="34" charset="0"/>
            </a:endParaRPr>
          </a:p>
          <a:p>
            <a:r>
              <a:rPr lang="en-US" b="1" dirty="0">
                <a:latin typeface="Verdana" panose="020B0604030504040204" pitchFamily="34" charset="0"/>
                <a:ea typeface="Verdana" panose="020B0604030504040204" pitchFamily="34" charset="0"/>
              </a:rPr>
              <a:t>Actual Result: </a:t>
            </a:r>
            <a:r>
              <a:rPr lang="en-US" dirty="0">
                <a:latin typeface="Verdana" panose="020B0604030504040204" pitchFamily="34" charset="0"/>
                <a:ea typeface="Verdana" panose="020B0604030504040204" pitchFamily="34" charset="0"/>
              </a:rPr>
              <a:t>Result as expected</a:t>
            </a:r>
          </a:p>
          <a:p>
            <a:endParaRPr lang="en-US" b="1" dirty="0">
              <a:latin typeface="Verdana" panose="020B0604030504040204" pitchFamily="34" charset="0"/>
              <a:ea typeface="Verdana" panose="020B0604030504040204" pitchFamily="34" charset="0"/>
            </a:endParaRPr>
          </a:p>
          <a:p>
            <a:r>
              <a:rPr lang="en-US" b="1" dirty="0">
                <a:latin typeface="Verdana" panose="020B0604030504040204" pitchFamily="34" charset="0"/>
                <a:ea typeface="Verdana" panose="020B0604030504040204" pitchFamily="34" charset="0"/>
              </a:rPr>
              <a:t>Status:</a:t>
            </a:r>
            <a:r>
              <a:rPr lang="en-US" dirty="0">
                <a:latin typeface="Verdana" panose="020B0604030504040204" pitchFamily="34" charset="0"/>
                <a:ea typeface="Verdana" panose="020B0604030504040204" pitchFamily="34" charset="0"/>
              </a:rPr>
              <a:t> Passed</a:t>
            </a:r>
          </a:p>
        </p:txBody>
      </p:sp>
    </p:spTree>
    <p:extLst>
      <p:ext uri="{BB962C8B-B14F-4D97-AF65-F5344CB8AC3E}">
        <p14:creationId xmlns:p14="http://schemas.microsoft.com/office/powerpoint/2010/main" val="20545834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542</Words>
  <Application>Microsoft Office PowerPoint</Application>
  <PresentationFormat>Widescreen</PresentationFormat>
  <Paragraphs>100</Paragraphs>
  <Slides>18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Calibri Light</vt:lpstr>
      <vt:lpstr>Times New Roman</vt:lpstr>
      <vt:lpstr>Verdana</vt:lpstr>
      <vt:lpstr>Wingdings</vt:lpstr>
      <vt:lpstr>Office Theme</vt:lpstr>
      <vt:lpstr>Infant Food Frequency  Questionnaire v2.0 Fall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Infant Food Frequency  Questionnaire v2.0 Shortcoming/Wishlist</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Infant Food Frequency  Questionnaire v2.0 Fall 2019</dc:title>
  <dc:creator>The D Code</dc:creator>
  <cp:lastModifiedBy>Daykel Muro</cp:lastModifiedBy>
  <cp:revision>19</cp:revision>
  <dcterms:created xsi:type="dcterms:W3CDTF">2019-12-06T04:21:05Z</dcterms:created>
  <dcterms:modified xsi:type="dcterms:W3CDTF">2019-12-16T00:55:00Z</dcterms:modified>
</cp:coreProperties>
</file>