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
  </p:notesMasterIdLst>
  <p:sldIdLst>
    <p:sldId id="256" r:id="rId4"/>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F3F"/>
    <a:srgbClr val="B6862C"/>
    <a:srgbClr val="081E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34"/>
    <p:restoredTop sz="94674"/>
  </p:normalViewPr>
  <p:slideViewPr>
    <p:cSldViewPr>
      <p:cViewPr>
        <p:scale>
          <a:sx n="52" d="100"/>
          <a:sy n="52" d="100"/>
        </p:scale>
        <p:origin x="-320" y="-8592"/>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848D60C-2868-47DE-B8A6-F051A16D4B0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9AE80277-3819-49D1-AF67-7D376765E556}"/>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95F0D9D0-2E18-4D02-AB79-B155768CF7ED}" type="datetime1">
              <a:rPr lang="en-US" altLang="en-US"/>
              <a:pPr>
                <a:defRPr/>
              </a:pPr>
              <a:t>12/1/19</a:t>
            </a:fld>
            <a:endParaRPr lang="en-US" altLang="en-US"/>
          </a:p>
        </p:txBody>
      </p:sp>
      <p:sp>
        <p:nvSpPr>
          <p:cNvPr id="4" name="Slide Image Placeholder 3">
            <a:extLst>
              <a:ext uri="{FF2B5EF4-FFF2-40B4-BE49-F238E27FC236}">
                <a16:creationId xmlns:a16="http://schemas.microsoft.com/office/drawing/2014/main" id="{0A99D61D-E55E-4002-B4E2-930C9AE82F55}"/>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43C30D83-7153-4D30-8580-C5511F672B41}"/>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BBDA8AA-5205-45D2-9EAE-E53CCDFBA932}"/>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EF164C4-9BDD-4098-BFC8-B0EEA96204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FED69A9-BC31-44DD-93CD-3690020D791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798F8FFE-719E-4FE7-9F52-DA6A64975A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EB02E344-7E9B-452E-8735-ADA9310DEC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2518D76B-1598-4BCF-AB9E-6957848102D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A066777-6BDB-44E3-ADF0-3E6D7F8EA4D3}"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522A3B92-D05C-45E7-BC50-21E276B6598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513900E-BED0-4164-B8F4-8BBC58AD4A2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FD7E724-464C-4B12-88D0-C13C7C41E524}"/>
              </a:ext>
            </a:extLst>
          </p:cNvPr>
          <p:cNvSpPr>
            <a:spLocks noGrp="1" noChangeArrowheads="1"/>
          </p:cNvSpPr>
          <p:nvPr>
            <p:ph type="sldNum" sz="quarter" idx="12"/>
          </p:nvPr>
        </p:nvSpPr>
        <p:spPr>
          <a:ln/>
        </p:spPr>
        <p:txBody>
          <a:bodyPr/>
          <a:lstStyle>
            <a:lvl1pPr>
              <a:defRPr/>
            </a:lvl1pPr>
          </a:lstStyle>
          <a:p>
            <a:pPr>
              <a:defRPr/>
            </a:pPr>
            <a:fld id="{48102F97-5AC0-4F1C-94FA-6D46B5AEAD73}" type="slidenum">
              <a:rPr lang="en-US" altLang="en-US"/>
              <a:pPr>
                <a:defRPr/>
              </a:pPr>
              <a:t>‹#›</a:t>
            </a:fld>
            <a:endParaRPr lang="en-US" altLang="en-US"/>
          </a:p>
        </p:txBody>
      </p:sp>
    </p:spTree>
    <p:extLst>
      <p:ext uri="{BB962C8B-B14F-4D97-AF65-F5344CB8AC3E}">
        <p14:creationId xmlns:p14="http://schemas.microsoft.com/office/powerpoint/2010/main" val="2337470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46BD8D7-1E58-4C90-9A63-1CC374CB8F9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9323D32-4443-4FF4-852C-C177C88596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4A5378C-6849-41D5-B5A4-3FCA7DC145F2}"/>
              </a:ext>
            </a:extLst>
          </p:cNvPr>
          <p:cNvSpPr>
            <a:spLocks noGrp="1" noChangeArrowheads="1"/>
          </p:cNvSpPr>
          <p:nvPr>
            <p:ph type="sldNum" sz="quarter" idx="12"/>
          </p:nvPr>
        </p:nvSpPr>
        <p:spPr>
          <a:ln/>
        </p:spPr>
        <p:txBody>
          <a:bodyPr/>
          <a:lstStyle>
            <a:lvl1pPr>
              <a:defRPr/>
            </a:lvl1pPr>
          </a:lstStyle>
          <a:p>
            <a:pPr>
              <a:defRPr/>
            </a:pPr>
            <a:fld id="{70BEEC33-5A8E-4EF9-86FB-186ABFC8B548}" type="slidenum">
              <a:rPr lang="en-US" altLang="en-US"/>
              <a:pPr>
                <a:defRPr/>
              </a:pPr>
              <a:t>‹#›</a:t>
            </a:fld>
            <a:endParaRPr lang="en-US" altLang="en-US"/>
          </a:p>
        </p:txBody>
      </p:sp>
    </p:spTree>
    <p:extLst>
      <p:ext uri="{BB962C8B-B14F-4D97-AF65-F5344CB8AC3E}">
        <p14:creationId xmlns:p14="http://schemas.microsoft.com/office/powerpoint/2010/main" val="2560187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C633CA3-2BF0-4BEE-84FD-B5D3EEA789F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4427B2B-D2B4-4799-8118-15A8FC464B3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52163A9-1EF3-44D1-BAEC-5ECC2BA2BF62}"/>
              </a:ext>
            </a:extLst>
          </p:cNvPr>
          <p:cNvSpPr>
            <a:spLocks noGrp="1" noChangeArrowheads="1"/>
          </p:cNvSpPr>
          <p:nvPr>
            <p:ph type="sldNum" sz="quarter" idx="12"/>
          </p:nvPr>
        </p:nvSpPr>
        <p:spPr>
          <a:ln/>
        </p:spPr>
        <p:txBody>
          <a:bodyPr/>
          <a:lstStyle>
            <a:lvl1pPr>
              <a:defRPr/>
            </a:lvl1pPr>
          </a:lstStyle>
          <a:p>
            <a:pPr>
              <a:defRPr/>
            </a:pPr>
            <a:fld id="{46668508-AC56-4B8C-B07D-1EC0BDA65F6A}" type="slidenum">
              <a:rPr lang="en-US" altLang="en-US"/>
              <a:pPr>
                <a:defRPr/>
              </a:pPr>
              <a:t>‹#›</a:t>
            </a:fld>
            <a:endParaRPr lang="en-US" altLang="en-US"/>
          </a:p>
        </p:txBody>
      </p:sp>
    </p:spTree>
    <p:extLst>
      <p:ext uri="{BB962C8B-B14F-4D97-AF65-F5344CB8AC3E}">
        <p14:creationId xmlns:p14="http://schemas.microsoft.com/office/powerpoint/2010/main" val="1488752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E2F1284-C42F-479F-94E7-13156215099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82A96E0-C04C-4157-A3A9-11DC9D84E66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3C9D03D-9A22-40A0-84F1-50C00A07CD2F}"/>
              </a:ext>
            </a:extLst>
          </p:cNvPr>
          <p:cNvSpPr>
            <a:spLocks noGrp="1" noChangeArrowheads="1"/>
          </p:cNvSpPr>
          <p:nvPr>
            <p:ph type="sldNum" sz="quarter" idx="12"/>
          </p:nvPr>
        </p:nvSpPr>
        <p:spPr>
          <a:ln/>
        </p:spPr>
        <p:txBody>
          <a:bodyPr/>
          <a:lstStyle>
            <a:lvl1pPr>
              <a:defRPr/>
            </a:lvl1pPr>
          </a:lstStyle>
          <a:p>
            <a:pPr>
              <a:defRPr/>
            </a:pPr>
            <a:fld id="{D976262C-1339-4BA7-A051-7B24395AB4DB}" type="slidenum">
              <a:rPr lang="en-US" altLang="en-US"/>
              <a:pPr>
                <a:defRPr/>
              </a:pPr>
              <a:t>‹#›</a:t>
            </a:fld>
            <a:endParaRPr lang="en-US" altLang="en-US"/>
          </a:p>
        </p:txBody>
      </p:sp>
    </p:spTree>
    <p:extLst>
      <p:ext uri="{BB962C8B-B14F-4D97-AF65-F5344CB8AC3E}">
        <p14:creationId xmlns:p14="http://schemas.microsoft.com/office/powerpoint/2010/main" val="847757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022FFFAA-DF35-4B47-8EBB-7858FB7B002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CD9CC5F-D599-45B6-A31E-DC18ECAE81F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9EA2731-D428-4DD7-959C-3038FC8FA8D4}"/>
              </a:ext>
            </a:extLst>
          </p:cNvPr>
          <p:cNvSpPr>
            <a:spLocks noGrp="1" noChangeArrowheads="1"/>
          </p:cNvSpPr>
          <p:nvPr>
            <p:ph type="sldNum" sz="quarter" idx="12"/>
          </p:nvPr>
        </p:nvSpPr>
        <p:spPr>
          <a:ln/>
        </p:spPr>
        <p:txBody>
          <a:bodyPr/>
          <a:lstStyle>
            <a:lvl1pPr>
              <a:defRPr/>
            </a:lvl1pPr>
          </a:lstStyle>
          <a:p>
            <a:pPr>
              <a:defRPr/>
            </a:pPr>
            <a:fld id="{FD029C14-42D0-4170-B67E-020F69838CF7}" type="slidenum">
              <a:rPr lang="en-US" altLang="en-US"/>
              <a:pPr>
                <a:defRPr/>
              </a:pPr>
              <a:t>‹#›</a:t>
            </a:fld>
            <a:endParaRPr lang="en-US" altLang="en-US"/>
          </a:p>
        </p:txBody>
      </p:sp>
    </p:spTree>
    <p:extLst>
      <p:ext uri="{BB962C8B-B14F-4D97-AF65-F5344CB8AC3E}">
        <p14:creationId xmlns:p14="http://schemas.microsoft.com/office/powerpoint/2010/main" val="1778149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88EDEE2-5F1A-4EBA-8A28-1A53E7F2FCB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1880671-6250-4067-9CC9-AD4A5F16DF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A0297E4-43AF-4C15-AA89-748CCA3569A9}"/>
              </a:ext>
            </a:extLst>
          </p:cNvPr>
          <p:cNvSpPr>
            <a:spLocks noGrp="1" noChangeArrowheads="1"/>
          </p:cNvSpPr>
          <p:nvPr>
            <p:ph type="sldNum" sz="quarter" idx="12"/>
          </p:nvPr>
        </p:nvSpPr>
        <p:spPr>
          <a:ln/>
        </p:spPr>
        <p:txBody>
          <a:bodyPr/>
          <a:lstStyle>
            <a:lvl1pPr>
              <a:defRPr/>
            </a:lvl1pPr>
          </a:lstStyle>
          <a:p>
            <a:pPr>
              <a:defRPr/>
            </a:pPr>
            <a:fld id="{5569D49F-DCEC-4F92-B7FF-3EE7E0D40D49}" type="slidenum">
              <a:rPr lang="en-US" altLang="en-US"/>
              <a:pPr>
                <a:defRPr/>
              </a:pPr>
              <a:t>‹#›</a:t>
            </a:fld>
            <a:endParaRPr lang="en-US" altLang="en-US"/>
          </a:p>
        </p:txBody>
      </p:sp>
    </p:spTree>
    <p:extLst>
      <p:ext uri="{BB962C8B-B14F-4D97-AF65-F5344CB8AC3E}">
        <p14:creationId xmlns:p14="http://schemas.microsoft.com/office/powerpoint/2010/main" val="2910356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D428999A-4D82-44ED-931B-794D5896464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4E740C61-B470-4F8B-9D50-2D4C945103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5B6F386B-004C-4881-90CE-32D183EA84B0}"/>
              </a:ext>
            </a:extLst>
          </p:cNvPr>
          <p:cNvSpPr>
            <a:spLocks noGrp="1" noChangeArrowheads="1"/>
          </p:cNvSpPr>
          <p:nvPr>
            <p:ph type="sldNum" sz="quarter" idx="12"/>
          </p:nvPr>
        </p:nvSpPr>
        <p:spPr>
          <a:ln/>
        </p:spPr>
        <p:txBody>
          <a:bodyPr/>
          <a:lstStyle>
            <a:lvl1pPr>
              <a:defRPr/>
            </a:lvl1pPr>
          </a:lstStyle>
          <a:p>
            <a:pPr>
              <a:defRPr/>
            </a:pPr>
            <a:fld id="{3BC1A036-F495-4C8C-A667-6F5357CC0B0C}" type="slidenum">
              <a:rPr lang="en-US" altLang="en-US"/>
              <a:pPr>
                <a:defRPr/>
              </a:pPr>
              <a:t>‹#›</a:t>
            </a:fld>
            <a:endParaRPr lang="en-US" altLang="en-US"/>
          </a:p>
        </p:txBody>
      </p:sp>
    </p:spTree>
    <p:extLst>
      <p:ext uri="{BB962C8B-B14F-4D97-AF65-F5344CB8AC3E}">
        <p14:creationId xmlns:p14="http://schemas.microsoft.com/office/powerpoint/2010/main" val="3780427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E892374B-7F2A-4CF2-8942-9E7374BA695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09D4603A-17BD-46E8-81F0-6C0E6BE2D39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C14DECB0-4447-46FC-8763-0C1AD44DB71D}"/>
              </a:ext>
            </a:extLst>
          </p:cNvPr>
          <p:cNvSpPr>
            <a:spLocks noGrp="1" noChangeArrowheads="1"/>
          </p:cNvSpPr>
          <p:nvPr>
            <p:ph type="sldNum" sz="quarter" idx="12"/>
          </p:nvPr>
        </p:nvSpPr>
        <p:spPr>
          <a:ln/>
        </p:spPr>
        <p:txBody>
          <a:bodyPr/>
          <a:lstStyle>
            <a:lvl1pPr>
              <a:defRPr/>
            </a:lvl1pPr>
          </a:lstStyle>
          <a:p>
            <a:pPr>
              <a:defRPr/>
            </a:pPr>
            <a:fld id="{A15D34E0-C697-43B8-9F0A-C4181E5EB66D}" type="slidenum">
              <a:rPr lang="en-US" altLang="en-US"/>
              <a:pPr>
                <a:defRPr/>
              </a:pPr>
              <a:t>‹#›</a:t>
            </a:fld>
            <a:endParaRPr lang="en-US" altLang="en-US"/>
          </a:p>
        </p:txBody>
      </p:sp>
    </p:spTree>
    <p:extLst>
      <p:ext uri="{BB962C8B-B14F-4D97-AF65-F5344CB8AC3E}">
        <p14:creationId xmlns:p14="http://schemas.microsoft.com/office/powerpoint/2010/main" val="3890743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2AF101B-E40B-4AB5-8CDF-44F515C6C20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C2BAB5E8-F96C-4981-98F2-17FA6AD199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BBFC0857-9F95-43AB-BA9B-2901D2F60B7B}"/>
              </a:ext>
            </a:extLst>
          </p:cNvPr>
          <p:cNvSpPr>
            <a:spLocks noGrp="1" noChangeArrowheads="1"/>
          </p:cNvSpPr>
          <p:nvPr>
            <p:ph type="sldNum" sz="quarter" idx="12"/>
          </p:nvPr>
        </p:nvSpPr>
        <p:spPr>
          <a:ln/>
        </p:spPr>
        <p:txBody>
          <a:bodyPr/>
          <a:lstStyle>
            <a:lvl1pPr>
              <a:defRPr/>
            </a:lvl1pPr>
          </a:lstStyle>
          <a:p>
            <a:pPr>
              <a:defRPr/>
            </a:pPr>
            <a:fld id="{016F8595-6C37-4678-9201-54C8906AD0FF}" type="slidenum">
              <a:rPr lang="en-US" altLang="en-US"/>
              <a:pPr>
                <a:defRPr/>
              </a:pPr>
              <a:t>‹#›</a:t>
            </a:fld>
            <a:endParaRPr lang="en-US" altLang="en-US"/>
          </a:p>
        </p:txBody>
      </p:sp>
    </p:spTree>
    <p:extLst>
      <p:ext uri="{BB962C8B-B14F-4D97-AF65-F5344CB8AC3E}">
        <p14:creationId xmlns:p14="http://schemas.microsoft.com/office/powerpoint/2010/main" val="3006411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904C4C2-B35C-4E2D-B9AF-5552FB718C7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6A1AD12-EF2F-4483-A210-9BAC752F362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B084098-7030-4781-B53F-169C4E420FE3}"/>
              </a:ext>
            </a:extLst>
          </p:cNvPr>
          <p:cNvSpPr>
            <a:spLocks noGrp="1" noChangeArrowheads="1"/>
          </p:cNvSpPr>
          <p:nvPr>
            <p:ph type="sldNum" sz="quarter" idx="12"/>
          </p:nvPr>
        </p:nvSpPr>
        <p:spPr>
          <a:ln/>
        </p:spPr>
        <p:txBody>
          <a:bodyPr/>
          <a:lstStyle>
            <a:lvl1pPr>
              <a:defRPr/>
            </a:lvl1pPr>
          </a:lstStyle>
          <a:p>
            <a:pPr>
              <a:defRPr/>
            </a:pPr>
            <a:fld id="{AFD14C62-B8F3-4088-8EB7-F6CA03CFFC0A}" type="slidenum">
              <a:rPr lang="en-US" altLang="en-US"/>
              <a:pPr>
                <a:defRPr/>
              </a:pPr>
              <a:t>‹#›</a:t>
            </a:fld>
            <a:endParaRPr lang="en-US" altLang="en-US"/>
          </a:p>
        </p:txBody>
      </p:sp>
    </p:spTree>
    <p:extLst>
      <p:ext uri="{BB962C8B-B14F-4D97-AF65-F5344CB8AC3E}">
        <p14:creationId xmlns:p14="http://schemas.microsoft.com/office/powerpoint/2010/main" val="42929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06DDA39-40D3-440A-A75D-66AAFC6324E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FFFFC30-3263-43D2-A177-A2D8D88B6C7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B6CDC1D-0C52-48EF-84EA-93ED73BABF4A}"/>
              </a:ext>
            </a:extLst>
          </p:cNvPr>
          <p:cNvSpPr>
            <a:spLocks noGrp="1" noChangeArrowheads="1"/>
          </p:cNvSpPr>
          <p:nvPr>
            <p:ph type="sldNum" sz="quarter" idx="12"/>
          </p:nvPr>
        </p:nvSpPr>
        <p:spPr>
          <a:ln/>
        </p:spPr>
        <p:txBody>
          <a:bodyPr/>
          <a:lstStyle>
            <a:lvl1pPr>
              <a:defRPr/>
            </a:lvl1pPr>
          </a:lstStyle>
          <a:p>
            <a:pPr>
              <a:defRPr/>
            </a:pPr>
            <a:fld id="{F60091D3-112F-4289-B8EB-AF0372D7DFF7}" type="slidenum">
              <a:rPr lang="en-US" altLang="en-US"/>
              <a:pPr>
                <a:defRPr/>
              </a:pPr>
              <a:t>‹#›</a:t>
            </a:fld>
            <a:endParaRPr lang="en-US" altLang="en-US"/>
          </a:p>
        </p:txBody>
      </p:sp>
    </p:spTree>
    <p:extLst>
      <p:ext uri="{BB962C8B-B14F-4D97-AF65-F5344CB8AC3E}">
        <p14:creationId xmlns:p14="http://schemas.microsoft.com/office/powerpoint/2010/main" val="209585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33445CE-AB34-4573-8749-0F49FC39A261}"/>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A3A896C1-FBD6-4209-ADB4-ACCE3B172121}"/>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75FD46C-556D-4677-B9CA-B6F68FC6DE99}"/>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7980B6F6-5757-422E-A13B-36D61ACD0BCC}"/>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239C7ABF-582D-4930-BE36-3F2DD98C499C}"/>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235D2A98-9FAF-47B2-A6BB-C3E1B1F1ACD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screenshot of a social media post&#10;&#10;Description automatically generated">
            <a:extLst>
              <a:ext uri="{FF2B5EF4-FFF2-40B4-BE49-F238E27FC236}">
                <a16:creationId xmlns:a16="http://schemas.microsoft.com/office/drawing/2014/main" id="{28AB3F4C-3DDD-AE4D-ADBF-29557D918D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69144" y="19011045"/>
            <a:ext cx="8510176" cy="4333644"/>
          </a:xfrm>
          <a:prstGeom prst="rect">
            <a:avLst/>
          </a:prstGeom>
        </p:spPr>
      </p:pic>
      <p:pic>
        <p:nvPicPr>
          <p:cNvPr id="22" name="Picture 21" descr="A screenshot of a social media post&#10;&#10;Description automatically generated">
            <a:extLst>
              <a:ext uri="{FF2B5EF4-FFF2-40B4-BE49-F238E27FC236}">
                <a16:creationId xmlns:a16="http://schemas.microsoft.com/office/drawing/2014/main" id="{58EC8B4E-104D-DC4B-9102-28AEFA8BA423}"/>
              </a:ext>
            </a:extLst>
          </p:cNvPr>
          <p:cNvPicPr>
            <a:picLocks noChangeAspect="1"/>
          </p:cNvPicPr>
          <p:nvPr/>
        </p:nvPicPr>
        <p:blipFill rotWithShape="1">
          <a:blip r:embed="rId4">
            <a:extLst>
              <a:ext uri="{28A0092B-C50C-407E-A947-70E740481C1C}">
                <a14:useLocalDpi xmlns:a14="http://schemas.microsoft.com/office/drawing/2010/main" val="0"/>
              </a:ext>
            </a:extLst>
          </a:blip>
          <a:srcRect t="3215" r="11478" b="13343"/>
          <a:stretch/>
        </p:blipFill>
        <p:spPr>
          <a:xfrm>
            <a:off x="10915917" y="24503797"/>
            <a:ext cx="10896403" cy="4995315"/>
          </a:xfrm>
          <a:prstGeom prst="rect">
            <a:avLst/>
          </a:prstGeom>
        </p:spPr>
      </p:pic>
      <p:sp>
        <p:nvSpPr>
          <p:cNvPr id="3074" name="Text Box 12">
            <a:extLst>
              <a:ext uri="{FF2B5EF4-FFF2-40B4-BE49-F238E27FC236}">
                <a16:creationId xmlns:a16="http://schemas.microsoft.com/office/drawing/2014/main" id="{A8B43E3D-FCF6-4334-8F58-42BAB0B4B325}"/>
              </a:ext>
            </a:extLst>
          </p:cNvPr>
          <p:cNvSpPr txBox="1">
            <a:spLocks noChangeArrowheads="1"/>
          </p:cNvSpPr>
          <p:nvPr/>
        </p:nvSpPr>
        <p:spPr bwMode="auto">
          <a:xfrm>
            <a:off x="0" y="4079712"/>
            <a:ext cx="32918400" cy="32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a:solidFill>
                  <a:srgbClr val="081E3F"/>
                </a:solidFill>
              </a:rPr>
              <a:t>Mobile Judge 13.0</a:t>
            </a:r>
          </a:p>
          <a:p>
            <a:pPr algn="ctr" eaLnBrk="1" hangingPunct="1">
              <a:spcBef>
                <a:spcPct val="0"/>
              </a:spcBef>
              <a:buFontTx/>
              <a:buNone/>
            </a:pPr>
            <a:r>
              <a:rPr lang="en-US" altLang="en-US" sz="3500" b="1" dirty="0">
                <a:solidFill>
                  <a:srgbClr val="081E3F"/>
                </a:solidFill>
              </a:rPr>
              <a:t>Student: Dean-Anna F. </a:t>
            </a:r>
            <a:r>
              <a:rPr lang="en-US" altLang="en-US" sz="3500" b="1">
                <a:solidFill>
                  <a:srgbClr val="081E3F"/>
                </a:solidFill>
              </a:rPr>
              <a:t>Gayle</a:t>
            </a:r>
            <a:endParaRPr lang="en-US" altLang="en-US" sz="3500" dirty="0">
              <a:solidFill>
                <a:srgbClr val="081E3F"/>
              </a:solidFill>
            </a:endParaRPr>
          </a:p>
          <a:p>
            <a:pPr algn="ctr" eaLnBrk="1" hangingPunct="1">
              <a:spcBef>
                <a:spcPct val="0"/>
              </a:spcBef>
              <a:buFontTx/>
              <a:buNone/>
            </a:pPr>
            <a:r>
              <a:rPr lang="en-US" altLang="en-US" sz="3500" b="1" dirty="0">
                <a:solidFill>
                  <a:srgbClr val="081E3F"/>
                </a:solidFill>
              </a:rPr>
              <a:t>Mentor:</a:t>
            </a:r>
            <a:r>
              <a:rPr lang="en-US" altLang="en-US" sz="3500" b="1" i="1" dirty="0">
                <a:solidFill>
                  <a:srgbClr val="081E3F"/>
                </a:solidFill>
              </a:rPr>
              <a:t> Dr. Masoud </a:t>
            </a:r>
            <a:r>
              <a:rPr lang="en-US" altLang="en-US" sz="3500" b="1" i="1" dirty="0" err="1">
                <a:solidFill>
                  <a:srgbClr val="081E3F"/>
                </a:solidFill>
              </a:rPr>
              <a:t>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endParaRPr lang="en-US" altLang="ja-JP" sz="3500" dirty="0">
              <a:solidFill>
                <a:srgbClr val="3333CC"/>
              </a:solidFill>
            </a:endParaRPr>
          </a:p>
          <a:p>
            <a:pPr algn="ctr" eaLnBrk="1" hangingPunct="1">
              <a:spcBef>
                <a:spcPct val="0"/>
              </a:spcBef>
              <a:buFontTx/>
              <a:buNone/>
            </a:pPr>
            <a:r>
              <a:rPr lang="en-US" altLang="en-US" sz="3500" b="1" dirty="0">
                <a:solidFill>
                  <a:srgbClr val="081E3F"/>
                </a:solidFill>
              </a:rPr>
              <a:t>Instructor/Faculty:</a:t>
            </a:r>
            <a:r>
              <a:rPr lang="en-US" altLang="en-US" sz="3500" b="1" i="1" dirty="0">
                <a:solidFill>
                  <a:srgbClr val="081E3F"/>
                </a:solidFill>
              </a:rPr>
              <a:t> Dr. Masoud </a:t>
            </a:r>
            <a:r>
              <a:rPr lang="en-US" altLang="en-US" sz="3500" b="1" i="1" dirty="0" err="1">
                <a:solidFill>
                  <a:srgbClr val="081E3F"/>
                </a:solidFill>
              </a:rPr>
              <a:t>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p>
        </p:txBody>
      </p:sp>
      <p:sp>
        <p:nvSpPr>
          <p:cNvPr id="3075" name="Text Box 72">
            <a:extLst>
              <a:ext uri="{FF2B5EF4-FFF2-40B4-BE49-F238E27FC236}">
                <a16:creationId xmlns:a16="http://schemas.microsoft.com/office/drawing/2014/main" id="{1045656B-3620-4C42-B934-A2A9F4884450}"/>
              </a:ext>
            </a:extLst>
          </p:cNvPr>
          <p:cNvSpPr txBox="1">
            <a:spLocks noChangeArrowheads="1"/>
          </p:cNvSpPr>
          <p:nvPr/>
        </p:nvSpPr>
        <p:spPr bwMode="auto">
          <a:xfrm>
            <a:off x="1219200" y="42367200"/>
            <a:ext cx="30632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pPr>
            <a:r>
              <a:rPr lang="en-US" altLang="en-US" sz="3000" dirty="0"/>
              <a:t>The material presented in this poster is based upon the work supported by Dr. Masoud </a:t>
            </a:r>
            <a:r>
              <a:rPr lang="en-US" altLang="en-US" sz="3000" dirty="0" err="1"/>
              <a:t>Sadjadi</a:t>
            </a:r>
            <a:r>
              <a:rPr lang="en-US" altLang="en-US" sz="3000" dirty="0"/>
              <a:t>. I thank Samira Tellez Ricardo for her assistance, cooperation and mentorship that I received throughout the senior design project.</a:t>
            </a:r>
          </a:p>
        </p:txBody>
      </p:sp>
      <p:sp>
        <p:nvSpPr>
          <p:cNvPr id="3076" name="Rectangle 18">
            <a:extLst>
              <a:ext uri="{FF2B5EF4-FFF2-40B4-BE49-F238E27FC236}">
                <a16:creationId xmlns:a16="http://schemas.microsoft.com/office/drawing/2014/main" id="{4DE91C9E-1528-4A96-A8A4-F8C4AC092736}"/>
              </a:ext>
            </a:extLst>
          </p:cNvPr>
          <p:cNvSpPr>
            <a:spLocks noChangeArrowheads="1"/>
          </p:cNvSpPr>
          <p:nvPr/>
        </p:nvSpPr>
        <p:spPr bwMode="auto">
          <a:xfrm>
            <a:off x="914400" y="8540750"/>
            <a:ext cx="31089600" cy="3260725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7" name="Text Box 19">
            <a:extLst>
              <a:ext uri="{FF2B5EF4-FFF2-40B4-BE49-F238E27FC236}">
                <a16:creationId xmlns:a16="http://schemas.microsoft.com/office/drawing/2014/main" id="{02D8B0D3-4803-4154-8832-631D11D1854D}"/>
              </a:ext>
            </a:extLst>
          </p:cNvPr>
          <p:cNvSpPr txBox="1">
            <a:spLocks noChangeArrowheads="1"/>
          </p:cNvSpPr>
          <p:nvPr/>
        </p:nvSpPr>
        <p:spPr bwMode="auto">
          <a:xfrm>
            <a:off x="3411895" y="8744777"/>
            <a:ext cx="5486400" cy="731837"/>
          </a:xfrm>
          <a:prstGeom prst="rect">
            <a:avLst/>
          </a:prstGeom>
          <a:solidFill>
            <a:srgbClr val="081F3F"/>
          </a:solidFill>
          <a:ln w="12700">
            <a:solidFill>
              <a:srgbClr val="000000"/>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latin typeface="Helvetica" panose="020B0604020202020204" pitchFamily="34" charset="0"/>
                <a:cs typeface="Helvetica" panose="020B0604020202020204" pitchFamily="34" charset="0"/>
              </a:rPr>
              <a:t>Problem</a:t>
            </a:r>
          </a:p>
        </p:txBody>
      </p:sp>
      <p:sp>
        <p:nvSpPr>
          <p:cNvPr id="3078" name="Rectangle 18">
            <a:extLst>
              <a:ext uri="{FF2B5EF4-FFF2-40B4-BE49-F238E27FC236}">
                <a16:creationId xmlns:a16="http://schemas.microsoft.com/office/drawing/2014/main" id="{D6DF579C-C93B-4FB5-AB42-5DAA50BB475A}"/>
              </a:ext>
            </a:extLst>
          </p:cNvPr>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9" name="Text Box 19">
            <a:extLst>
              <a:ext uri="{FF2B5EF4-FFF2-40B4-BE49-F238E27FC236}">
                <a16:creationId xmlns:a16="http://schemas.microsoft.com/office/drawing/2014/main" id="{AE47881B-65DE-4628-8411-C8B37CBEB0BA}"/>
              </a:ext>
            </a:extLst>
          </p:cNvPr>
          <p:cNvSpPr txBox="1">
            <a:spLocks noChangeArrowheads="1"/>
          </p:cNvSpPr>
          <p:nvPr/>
        </p:nvSpPr>
        <p:spPr bwMode="auto">
          <a:xfrm>
            <a:off x="1192213" y="41605200"/>
            <a:ext cx="4979987" cy="730250"/>
          </a:xfrm>
          <a:prstGeom prst="rect">
            <a:avLst/>
          </a:prstGeom>
          <a:solidFill>
            <a:schemeClr val="tx1"/>
          </a:solidFill>
          <a:ln w="12700">
            <a:solidFill>
              <a:srgbClr val="0033CC"/>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Acknowledgement</a:t>
            </a:r>
          </a:p>
        </p:txBody>
      </p:sp>
      <p:sp>
        <p:nvSpPr>
          <p:cNvPr id="3080" name="Text Box 19">
            <a:extLst>
              <a:ext uri="{FF2B5EF4-FFF2-40B4-BE49-F238E27FC236}">
                <a16:creationId xmlns:a16="http://schemas.microsoft.com/office/drawing/2014/main" id="{8A79235E-D6E6-41B3-BABF-50447464A64F}"/>
              </a:ext>
            </a:extLst>
          </p:cNvPr>
          <p:cNvSpPr txBox="1">
            <a:spLocks noChangeArrowheads="1"/>
          </p:cNvSpPr>
          <p:nvPr/>
        </p:nvSpPr>
        <p:spPr bwMode="auto">
          <a:xfrm>
            <a:off x="13620918" y="8750688"/>
            <a:ext cx="5486400" cy="731838"/>
          </a:xfrm>
          <a:prstGeom prst="rect">
            <a:avLst/>
          </a:prstGeom>
          <a:solidFill>
            <a:srgbClr val="081E3F"/>
          </a:solidFill>
          <a:ln>
            <a:solidFill>
              <a:srgbClr val="081F3F"/>
            </a:solidFill>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latin typeface="Helvetica" panose="020B0604020202020204" pitchFamily="34" charset="0"/>
                <a:cs typeface="Helvetica" panose="020B0604020202020204" pitchFamily="34" charset="0"/>
              </a:rPr>
              <a:t>Current System</a:t>
            </a:r>
          </a:p>
        </p:txBody>
      </p:sp>
      <p:sp>
        <p:nvSpPr>
          <p:cNvPr id="3081" name="Text Box 19">
            <a:extLst>
              <a:ext uri="{FF2B5EF4-FFF2-40B4-BE49-F238E27FC236}">
                <a16:creationId xmlns:a16="http://schemas.microsoft.com/office/drawing/2014/main" id="{EA40D879-6E21-4A69-A3A3-4874173A43CD}"/>
              </a:ext>
            </a:extLst>
          </p:cNvPr>
          <p:cNvSpPr txBox="1">
            <a:spLocks noChangeArrowheads="1"/>
          </p:cNvSpPr>
          <p:nvPr/>
        </p:nvSpPr>
        <p:spPr bwMode="auto">
          <a:xfrm>
            <a:off x="23985316" y="8748107"/>
            <a:ext cx="5486400" cy="731837"/>
          </a:xfrm>
          <a:prstGeom prst="rect">
            <a:avLst/>
          </a:prstGeom>
          <a:solidFill>
            <a:srgbClr val="081E3F"/>
          </a:solidFill>
          <a:ln>
            <a:solidFill>
              <a:srgbClr val="081F3F"/>
            </a:solidFill>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latin typeface="Helvetica" panose="020B0604020202020204" pitchFamily="34" charset="0"/>
                <a:cs typeface="Helvetica" panose="020B0604020202020204" pitchFamily="34" charset="0"/>
              </a:rPr>
              <a:t>Requirements</a:t>
            </a:r>
          </a:p>
        </p:txBody>
      </p:sp>
      <p:sp>
        <p:nvSpPr>
          <p:cNvPr id="3082" name="Text Box 19">
            <a:extLst>
              <a:ext uri="{FF2B5EF4-FFF2-40B4-BE49-F238E27FC236}">
                <a16:creationId xmlns:a16="http://schemas.microsoft.com/office/drawing/2014/main" id="{F80B08CC-F253-407F-B6D0-536CA7528F7D}"/>
              </a:ext>
            </a:extLst>
          </p:cNvPr>
          <p:cNvSpPr txBox="1">
            <a:spLocks noChangeArrowheads="1"/>
          </p:cNvSpPr>
          <p:nvPr/>
        </p:nvSpPr>
        <p:spPr bwMode="auto">
          <a:xfrm>
            <a:off x="3213374" y="18372039"/>
            <a:ext cx="5486400" cy="731837"/>
          </a:xfrm>
          <a:prstGeom prst="rect">
            <a:avLst/>
          </a:prstGeom>
          <a:solidFill>
            <a:srgbClr val="081E3F"/>
          </a:solidFill>
          <a:ln>
            <a:solidFill>
              <a:srgbClr val="081F3F"/>
            </a:solidFill>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latin typeface="Helvetica" panose="020B0604020202020204" pitchFamily="34" charset="0"/>
                <a:cs typeface="Helvetica" panose="020B0604020202020204" pitchFamily="34" charset="0"/>
              </a:rPr>
              <a:t>System Design</a:t>
            </a:r>
          </a:p>
        </p:txBody>
      </p:sp>
      <p:sp>
        <p:nvSpPr>
          <p:cNvPr id="3084" name="Text Box 19">
            <a:extLst>
              <a:ext uri="{FF2B5EF4-FFF2-40B4-BE49-F238E27FC236}">
                <a16:creationId xmlns:a16="http://schemas.microsoft.com/office/drawing/2014/main" id="{650ED0A1-67DA-4C52-AACA-3AE3324F3CA6}"/>
              </a:ext>
            </a:extLst>
          </p:cNvPr>
          <p:cNvSpPr txBox="1">
            <a:spLocks noChangeArrowheads="1"/>
          </p:cNvSpPr>
          <p:nvPr/>
        </p:nvSpPr>
        <p:spPr bwMode="auto">
          <a:xfrm>
            <a:off x="3045283" y="28835700"/>
            <a:ext cx="5486400" cy="731837"/>
          </a:xfrm>
          <a:prstGeom prst="rect">
            <a:avLst/>
          </a:prstGeom>
          <a:solidFill>
            <a:srgbClr val="081E3F"/>
          </a:solidFill>
          <a:ln>
            <a:solidFill>
              <a:srgbClr val="081F3F"/>
            </a:solidFill>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latin typeface="Helvetica" panose="020B0604020202020204" pitchFamily="34" charset="0"/>
                <a:cs typeface="Helvetica" panose="020B0604020202020204" pitchFamily="34" charset="0"/>
              </a:rPr>
              <a:t>Implementation</a:t>
            </a:r>
          </a:p>
        </p:txBody>
      </p:sp>
      <p:sp>
        <p:nvSpPr>
          <p:cNvPr id="3085" name="Text Box 19">
            <a:extLst>
              <a:ext uri="{FF2B5EF4-FFF2-40B4-BE49-F238E27FC236}">
                <a16:creationId xmlns:a16="http://schemas.microsoft.com/office/drawing/2014/main" id="{DF197BE6-C446-4AB8-88C1-051DAF87AEB1}"/>
              </a:ext>
            </a:extLst>
          </p:cNvPr>
          <p:cNvSpPr txBox="1">
            <a:spLocks noChangeArrowheads="1"/>
          </p:cNvSpPr>
          <p:nvPr/>
        </p:nvSpPr>
        <p:spPr bwMode="auto">
          <a:xfrm>
            <a:off x="3045283" y="35203550"/>
            <a:ext cx="5486400" cy="731837"/>
          </a:xfrm>
          <a:prstGeom prst="rect">
            <a:avLst/>
          </a:prstGeom>
          <a:solidFill>
            <a:srgbClr val="081E3F"/>
          </a:solidFill>
          <a:ln>
            <a:solidFill>
              <a:srgbClr val="081F3F"/>
            </a:solidFill>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latin typeface="Helvetica" panose="020B0604020202020204" pitchFamily="34" charset="0"/>
                <a:cs typeface="Helvetica" panose="020B0604020202020204" pitchFamily="34" charset="0"/>
              </a:rPr>
              <a:t>Verification</a:t>
            </a:r>
          </a:p>
        </p:txBody>
      </p:sp>
      <p:sp>
        <p:nvSpPr>
          <p:cNvPr id="3086" name="Text Box 19">
            <a:extLst>
              <a:ext uri="{FF2B5EF4-FFF2-40B4-BE49-F238E27FC236}">
                <a16:creationId xmlns:a16="http://schemas.microsoft.com/office/drawing/2014/main" id="{5CC6EAF1-618C-4888-A32C-19AAF0373E7B}"/>
              </a:ext>
            </a:extLst>
          </p:cNvPr>
          <p:cNvSpPr txBox="1">
            <a:spLocks noChangeArrowheads="1"/>
          </p:cNvSpPr>
          <p:nvPr/>
        </p:nvSpPr>
        <p:spPr bwMode="auto">
          <a:xfrm>
            <a:off x="24254734" y="31253541"/>
            <a:ext cx="5486400" cy="731837"/>
          </a:xfrm>
          <a:prstGeom prst="rect">
            <a:avLst/>
          </a:prstGeom>
          <a:solidFill>
            <a:srgbClr val="081E3F"/>
          </a:solidFill>
          <a:ln>
            <a:solidFill>
              <a:srgbClr val="081F3F"/>
            </a:solidFill>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latin typeface="Helvetica" panose="020B0604020202020204" pitchFamily="34" charset="0"/>
                <a:cs typeface="Helvetica" panose="020B0604020202020204" pitchFamily="34" charset="0"/>
              </a:rPr>
              <a:t>Summary</a:t>
            </a:r>
          </a:p>
        </p:txBody>
      </p:sp>
      <p:sp>
        <p:nvSpPr>
          <p:cNvPr id="3087" name="Text Box 19">
            <a:extLst>
              <a:ext uri="{FF2B5EF4-FFF2-40B4-BE49-F238E27FC236}">
                <a16:creationId xmlns:a16="http://schemas.microsoft.com/office/drawing/2014/main" id="{3DB86ADA-2D93-4AA7-8F7E-1ABE3E2895A4}"/>
              </a:ext>
            </a:extLst>
          </p:cNvPr>
          <p:cNvSpPr txBox="1">
            <a:spLocks noChangeArrowheads="1"/>
          </p:cNvSpPr>
          <p:nvPr/>
        </p:nvSpPr>
        <p:spPr bwMode="auto">
          <a:xfrm>
            <a:off x="24332808" y="39399475"/>
            <a:ext cx="5486400" cy="731837"/>
          </a:xfrm>
          <a:prstGeom prst="rect">
            <a:avLst/>
          </a:prstGeom>
          <a:solidFill>
            <a:srgbClr val="081E3F"/>
          </a:solidFill>
          <a:ln>
            <a:solidFill>
              <a:srgbClr val="081F3F"/>
            </a:solidFill>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latin typeface="Helvetica" panose="020B0604020202020204" pitchFamily="34" charset="0"/>
                <a:cs typeface="Helvetica" panose="020B0604020202020204" pitchFamily="34" charset="0"/>
              </a:rPr>
              <a:t>References</a:t>
            </a:r>
          </a:p>
        </p:txBody>
      </p:sp>
      <p:sp>
        <p:nvSpPr>
          <p:cNvPr id="3088" name="TextBox 3">
            <a:extLst>
              <a:ext uri="{FF2B5EF4-FFF2-40B4-BE49-F238E27FC236}">
                <a16:creationId xmlns:a16="http://schemas.microsoft.com/office/drawing/2014/main" id="{487A09E9-0A8E-4C6E-A345-C56AA53350DA}"/>
              </a:ext>
            </a:extLst>
          </p:cNvPr>
          <p:cNvSpPr txBox="1">
            <a:spLocks noChangeArrowheads="1"/>
          </p:cNvSpPr>
          <p:nvPr/>
        </p:nvSpPr>
        <p:spPr bwMode="auto">
          <a:xfrm>
            <a:off x="0" y="0"/>
            <a:ext cx="32918400" cy="255428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800" b="1">
                <a:solidFill>
                  <a:srgbClr val="B6862C"/>
                </a:solidFill>
                <a:latin typeface="Helvetica" panose="020B0604020202020204" pitchFamily="34" charset="0"/>
                <a:cs typeface="Helvetica" panose="020B0604020202020204" pitchFamily="34" charset="0"/>
              </a:rPr>
              <a:t>Computing and Information Sciences</a:t>
            </a:r>
          </a:p>
          <a:p>
            <a:pPr algn="ctr" eaLnBrk="1" hangingPunct="1"/>
            <a:r>
              <a:rPr lang="en-US" altLang="en-US" sz="7200" i="1">
                <a:solidFill>
                  <a:srgbClr val="B6862C"/>
                </a:solidFill>
                <a:latin typeface="Helvetica" panose="020B0604020202020204" pitchFamily="34" charset="0"/>
                <a:cs typeface="Helvetica" panose="020B0604020202020204" pitchFamily="34" charset="0"/>
              </a:rPr>
              <a:t>Fall 2019 Senior Design Project</a:t>
            </a:r>
          </a:p>
        </p:txBody>
      </p:sp>
      <p:pic>
        <p:nvPicPr>
          <p:cNvPr id="3090" name="Picture 2" descr="A black sign with white text&#10;&#10;Description automatically generated">
            <a:extLst>
              <a:ext uri="{FF2B5EF4-FFF2-40B4-BE49-F238E27FC236}">
                <a16:creationId xmlns:a16="http://schemas.microsoft.com/office/drawing/2014/main" id="{66763BBB-A749-4196-8888-98EB32350F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4346815"/>
            <a:ext cx="8382000" cy="284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8F5C5A23-9EE5-D14A-B7E7-5AE48320B983}"/>
              </a:ext>
            </a:extLst>
          </p:cNvPr>
          <p:cNvGrpSpPr/>
          <p:nvPr/>
        </p:nvGrpSpPr>
        <p:grpSpPr>
          <a:xfrm>
            <a:off x="1174402" y="9567895"/>
            <a:ext cx="9906000" cy="8610600"/>
            <a:chOff x="1608138" y="10099675"/>
            <a:chExt cx="9906000" cy="8610600"/>
          </a:xfrm>
        </p:grpSpPr>
        <p:sp>
          <p:nvSpPr>
            <p:cNvPr id="6" name="Rounded Rectangle 5">
              <a:extLst>
                <a:ext uri="{FF2B5EF4-FFF2-40B4-BE49-F238E27FC236}">
                  <a16:creationId xmlns:a16="http://schemas.microsoft.com/office/drawing/2014/main" id="{71E376DD-F820-794B-9E4E-297B2B40FE7B}"/>
                </a:ext>
              </a:extLst>
            </p:cNvPr>
            <p:cNvSpPr/>
            <p:nvPr/>
          </p:nvSpPr>
          <p:spPr bwMode="auto">
            <a:xfrm>
              <a:off x="1608138" y="10099675"/>
              <a:ext cx="9906000" cy="8610600"/>
            </a:xfrm>
            <a:prstGeom prst="roundRect">
              <a:avLst/>
            </a:prstGeom>
            <a:noFill/>
            <a:ln w="57150">
              <a:solidFill>
                <a:srgbClr val="081F3F"/>
              </a:solid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3092" name="TextBox 7">
              <a:extLst>
                <a:ext uri="{FF2B5EF4-FFF2-40B4-BE49-F238E27FC236}">
                  <a16:creationId xmlns:a16="http://schemas.microsoft.com/office/drawing/2014/main" id="{C43640BE-C66E-470F-8ED7-E704F6515517}"/>
                </a:ext>
              </a:extLst>
            </p:cNvPr>
            <p:cNvSpPr txBox="1">
              <a:spLocks noChangeArrowheads="1"/>
            </p:cNvSpPr>
            <p:nvPr/>
          </p:nvSpPr>
          <p:spPr bwMode="auto">
            <a:xfrm>
              <a:off x="1998649" y="10543436"/>
              <a:ext cx="9448800" cy="7725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3100" dirty="0">
                  <a:cs typeface="Arial" panose="020B0604020202020204" pitchFamily="34" charset="0"/>
                </a:rPr>
                <a:t>Concluding each academic semester, graduating students illustrate their computing and engineering knowledge in team-based projects. Students devise solutions to industry-related problems and present their findings at the Senior Design Showcase. There, industry professionals, faculty, and alumni, judge and provide feedback to the students’ final projects.</a:t>
              </a:r>
              <a:br>
                <a:rPr lang="en-US" sz="3100" dirty="0">
                  <a:cs typeface="Arial" panose="020B0604020202020204" pitchFamily="34" charset="0"/>
                </a:rPr>
              </a:br>
              <a:endParaRPr lang="en-US" sz="3100" dirty="0">
                <a:cs typeface="Arial" panose="020B0604020202020204" pitchFamily="34" charset="0"/>
              </a:endParaRPr>
            </a:p>
            <a:p>
              <a:r>
                <a:rPr lang="en-US" sz="3100" dirty="0">
                  <a:cs typeface="Arial" panose="020B0604020202020204" pitchFamily="34" charset="0"/>
                </a:rPr>
                <a:t>The Mobile Judge application allows for a smooth showcase setup by providing tools to coordinate the showcase. </a:t>
              </a:r>
              <a:br>
                <a:rPr lang="en-US" sz="3100" dirty="0">
                  <a:cs typeface="Arial" panose="020B0604020202020204" pitchFamily="34" charset="0"/>
                </a:rPr>
              </a:br>
              <a:endParaRPr lang="en-US" sz="3100" dirty="0">
                <a:cs typeface="Arial" panose="020B0604020202020204" pitchFamily="34" charset="0"/>
              </a:endParaRPr>
            </a:p>
            <a:p>
              <a:r>
                <a:rPr lang="en-US" sz="3100" dirty="0">
                  <a:cs typeface="Arial" panose="020B0604020202020204" pitchFamily="34" charset="0"/>
                </a:rPr>
                <a:t>The previous version is functional. However, to keep up with the new era of enterprise web application development and optimization, it must be reimplemented in ASP.NET Core with Razor Pages.</a:t>
              </a:r>
            </a:p>
          </p:txBody>
        </p:sp>
      </p:grpSp>
      <p:pic>
        <p:nvPicPr>
          <p:cNvPr id="3" name="Picture 2" descr="A close up of a sign&#10;&#10;Description automatically generated">
            <a:extLst>
              <a:ext uri="{FF2B5EF4-FFF2-40B4-BE49-F238E27FC236}">
                <a16:creationId xmlns:a16="http://schemas.microsoft.com/office/drawing/2014/main" id="{FE15A066-384B-674E-B905-D1F404ACB7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582216" y="4682180"/>
            <a:ext cx="2146300" cy="1993900"/>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4D670BD8-4FD5-9748-BC61-9E2D4FBA230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077034" y="4360008"/>
            <a:ext cx="2527368" cy="2377440"/>
          </a:xfrm>
          <a:prstGeom prst="rect">
            <a:avLst/>
          </a:prstGeom>
        </p:spPr>
      </p:pic>
      <p:grpSp>
        <p:nvGrpSpPr>
          <p:cNvPr id="30" name="Group 29">
            <a:extLst>
              <a:ext uri="{FF2B5EF4-FFF2-40B4-BE49-F238E27FC236}">
                <a16:creationId xmlns:a16="http://schemas.microsoft.com/office/drawing/2014/main" id="{30FF9CE4-0162-214E-811E-AA3780DEF8A5}"/>
              </a:ext>
            </a:extLst>
          </p:cNvPr>
          <p:cNvGrpSpPr/>
          <p:nvPr/>
        </p:nvGrpSpPr>
        <p:grpSpPr>
          <a:xfrm>
            <a:off x="11450090" y="9576399"/>
            <a:ext cx="10098542" cy="7586767"/>
            <a:chOff x="1608138" y="10099675"/>
            <a:chExt cx="10098542" cy="6790488"/>
          </a:xfrm>
        </p:grpSpPr>
        <p:sp>
          <p:nvSpPr>
            <p:cNvPr id="31" name="Rounded Rectangle 30">
              <a:extLst>
                <a:ext uri="{FF2B5EF4-FFF2-40B4-BE49-F238E27FC236}">
                  <a16:creationId xmlns:a16="http://schemas.microsoft.com/office/drawing/2014/main" id="{F9FFFA73-5321-1D4A-A121-F4F351E75639}"/>
                </a:ext>
              </a:extLst>
            </p:cNvPr>
            <p:cNvSpPr/>
            <p:nvPr/>
          </p:nvSpPr>
          <p:spPr bwMode="auto">
            <a:xfrm>
              <a:off x="1608138" y="10099675"/>
              <a:ext cx="9906000" cy="6790488"/>
            </a:xfrm>
            <a:prstGeom prst="roundRect">
              <a:avLst/>
            </a:prstGeom>
            <a:noFill/>
            <a:ln w="57150">
              <a:solidFill>
                <a:srgbClr val="081F3F"/>
              </a:solid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32" name="TextBox 7">
              <a:extLst>
                <a:ext uri="{FF2B5EF4-FFF2-40B4-BE49-F238E27FC236}">
                  <a16:creationId xmlns:a16="http://schemas.microsoft.com/office/drawing/2014/main" id="{1538FC78-7CFA-0446-A78F-6CA139F8A3AC}"/>
                </a:ext>
              </a:extLst>
            </p:cNvPr>
            <p:cNvSpPr txBox="1">
              <a:spLocks noChangeArrowheads="1"/>
            </p:cNvSpPr>
            <p:nvPr/>
          </p:nvSpPr>
          <p:spPr bwMode="auto">
            <a:xfrm>
              <a:off x="2257880" y="10440816"/>
              <a:ext cx="9448800" cy="5695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3200" b="1" dirty="0">
                  <a:solidFill>
                    <a:srgbClr val="081E3F"/>
                  </a:solidFill>
                </a:rPr>
                <a:t>Administrators can…</a:t>
              </a:r>
            </a:p>
            <a:p>
              <a:pPr marL="457200" indent="-457200">
                <a:buFont typeface="Arial" panose="020B0604020202020204" pitchFamily="34" charset="0"/>
                <a:buChar char="•"/>
              </a:pPr>
              <a:r>
                <a:rPr lang="en-US" sz="3100" dirty="0"/>
                <a:t>Send e-mail invitations to judges</a:t>
              </a:r>
            </a:p>
            <a:p>
              <a:pPr marL="457200" indent="-457200">
                <a:buFont typeface="Arial" panose="020B0604020202020204" pitchFamily="34" charset="0"/>
                <a:buChar char="•"/>
              </a:pPr>
              <a:r>
                <a:rPr lang="en-US" sz="3100" dirty="0"/>
                <a:t>Edit Email Template</a:t>
              </a:r>
            </a:p>
            <a:p>
              <a:pPr marL="457200" indent="-457200">
                <a:buFont typeface="Arial" panose="020B0604020202020204" pitchFamily="34" charset="0"/>
                <a:buChar char="•"/>
              </a:pPr>
              <a:r>
                <a:rPr lang="en-US" sz="3100" dirty="0"/>
                <a:t>View statistics for judges</a:t>
              </a:r>
            </a:p>
            <a:p>
              <a:pPr marL="457200" indent="-457200">
                <a:buFont typeface="Arial" panose="020B0604020202020204" pitchFamily="34" charset="0"/>
                <a:buChar char="•"/>
              </a:pPr>
              <a:r>
                <a:rPr lang="en-US" sz="3100" dirty="0"/>
                <a:t>Check and set the event’s location</a:t>
              </a:r>
            </a:p>
            <a:p>
              <a:pPr marL="457200" indent="-457200">
                <a:buFont typeface="Arial" panose="020B0604020202020204" pitchFamily="34" charset="0"/>
                <a:buChar char="•"/>
              </a:pPr>
              <a:r>
                <a:rPr lang="en-US" sz="3100" dirty="0"/>
                <a:t>Import a list of judges</a:t>
              </a:r>
            </a:p>
            <a:p>
              <a:pPr marL="457200" indent="-457200">
                <a:buFont typeface="Arial" panose="020B0604020202020204" pitchFamily="34" charset="0"/>
                <a:buChar char="•"/>
              </a:pPr>
              <a:r>
                <a:rPr lang="en-US" sz="3100" dirty="0"/>
                <a:t>Manage Judges upon uploading judge list</a:t>
              </a:r>
            </a:p>
            <a:p>
              <a:endParaRPr lang="en-US" sz="2900" dirty="0"/>
            </a:p>
            <a:p>
              <a:endParaRPr lang="en-US" sz="2900" dirty="0"/>
            </a:p>
            <a:p>
              <a:r>
                <a:rPr lang="en-US" sz="3200" b="1" dirty="0">
                  <a:solidFill>
                    <a:srgbClr val="081E3F"/>
                  </a:solidFill>
                </a:rPr>
                <a:t>Judges can…</a:t>
              </a:r>
              <a:endParaRPr lang="en-US" sz="2900" dirty="0"/>
            </a:p>
            <a:p>
              <a:pPr marL="457200" indent="-457200">
                <a:buFont typeface="Arial" panose="020B0604020202020204" pitchFamily="34" charset="0"/>
                <a:buChar char="•"/>
              </a:pPr>
              <a:r>
                <a:rPr lang="en-US" sz="3100" dirty="0"/>
                <a:t>Score student’s projects</a:t>
              </a:r>
            </a:p>
            <a:p>
              <a:pPr marL="457200" indent="-457200">
                <a:buFont typeface="Arial" panose="020B0604020202020204" pitchFamily="34" charset="0"/>
                <a:buChar char="•"/>
              </a:pPr>
              <a:r>
                <a:rPr lang="en-US" sz="3100" dirty="0"/>
                <a:t>Provide feedback to students’ projects </a:t>
              </a:r>
            </a:p>
            <a:p>
              <a:pPr marL="457200" indent="-457200">
                <a:buFont typeface="Arial" panose="020B0604020202020204" pitchFamily="34" charset="0"/>
                <a:buChar char="•"/>
              </a:pPr>
              <a:r>
                <a:rPr lang="en-US" sz="3100" dirty="0"/>
                <a:t>Check the event’s location</a:t>
              </a:r>
              <a:endParaRPr lang="en-US" sz="3100" dirty="0">
                <a:cs typeface="Arial" panose="020B0604020202020204" pitchFamily="34" charset="0"/>
              </a:endParaRPr>
            </a:p>
          </p:txBody>
        </p:sp>
      </p:grpSp>
      <p:grpSp>
        <p:nvGrpSpPr>
          <p:cNvPr id="33" name="Group 32">
            <a:extLst>
              <a:ext uri="{FF2B5EF4-FFF2-40B4-BE49-F238E27FC236}">
                <a16:creationId xmlns:a16="http://schemas.microsoft.com/office/drawing/2014/main" id="{097DFA5F-0471-AB42-937E-762BB624F1CB}"/>
              </a:ext>
            </a:extLst>
          </p:cNvPr>
          <p:cNvGrpSpPr/>
          <p:nvPr/>
        </p:nvGrpSpPr>
        <p:grpSpPr>
          <a:xfrm>
            <a:off x="21819591" y="9542525"/>
            <a:ext cx="9906000" cy="9012848"/>
            <a:chOff x="1568684" y="9626059"/>
            <a:chExt cx="9906000" cy="9012848"/>
          </a:xfrm>
        </p:grpSpPr>
        <p:sp>
          <p:nvSpPr>
            <p:cNvPr id="34" name="Rounded Rectangle 33">
              <a:extLst>
                <a:ext uri="{FF2B5EF4-FFF2-40B4-BE49-F238E27FC236}">
                  <a16:creationId xmlns:a16="http://schemas.microsoft.com/office/drawing/2014/main" id="{23FD980B-B429-0541-A665-26F8AA8FB537}"/>
                </a:ext>
              </a:extLst>
            </p:cNvPr>
            <p:cNvSpPr/>
            <p:nvPr/>
          </p:nvSpPr>
          <p:spPr bwMode="auto">
            <a:xfrm>
              <a:off x="1568684" y="9626059"/>
              <a:ext cx="9906000" cy="8610600"/>
            </a:xfrm>
            <a:prstGeom prst="roundRect">
              <a:avLst/>
            </a:prstGeom>
            <a:noFill/>
            <a:ln w="57150">
              <a:solidFill>
                <a:srgbClr val="081F3F"/>
              </a:solid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35" name="TextBox 7">
              <a:extLst>
                <a:ext uri="{FF2B5EF4-FFF2-40B4-BE49-F238E27FC236}">
                  <a16:creationId xmlns:a16="http://schemas.microsoft.com/office/drawing/2014/main" id="{D3881BC1-E923-AC40-99E2-52FAF01CC41B}"/>
                </a:ext>
              </a:extLst>
            </p:cNvPr>
            <p:cNvSpPr txBox="1">
              <a:spLocks noChangeArrowheads="1"/>
            </p:cNvSpPr>
            <p:nvPr/>
          </p:nvSpPr>
          <p:spPr bwMode="auto">
            <a:xfrm>
              <a:off x="1937126" y="9959608"/>
              <a:ext cx="9448800" cy="867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457200" indent="-457200">
                <a:buFont typeface="Arial" panose="020B0604020202020204" pitchFamily="34" charset="0"/>
                <a:buChar char="•"/>
              </a:pPr>
              <a:r>
                <a:rPr lang="en-US" sz="3100" dirty="0"/>
                <a:t>Refractor basic functionality of Mobile Judge in ASP.NET Core Razor Format and C#</a:t>
              </a:r>
            </a:p>
            <a:p>
              <a:pPr marL="457200" indent="-457200">
                <a:buFont typeface="Arial" panose="020B0604020202020204" pitchFamily="34" charset="0"/>
                <a:buChar char="•"/>
              </a:pPr>
              <a:endParaRPr lang="en-US" sz="3100" dirty="0"/>
            </a:p>
            <a:p>
              <a:pPr marL="457200" indent="-457200">
                <a:buFont typeface="Arial" panose="020B0604020202020204" pitchFamily="34" charset="0"/>
                <a:buChar char="•"/>
              </a:pPr>
              <a:r>
                <a:rPr lang="en-US" sz="3100" dirty="0"/>
                <a:t>Core features to allow judges to:</a:t>
              </a:r>
            </a:p>
            <a:p>
              <a:pPr marL="1200150" lvl="1" indent="-457200">
                <a:buFont typeface="Arial" panose="020B0604020202020204" pitchFamily="34" charset="0"/>
                <a:buChar char="•"/>
              </a:pPr>
              <a:r>
                <a:rPr lang="en-US" sz="3100" dirty="0"/>
                <a:t>Be invited</a:t>
              </a:r>
            </a:p>
            <a:p>
              <a:pPr marL="1200150" lvl="1" indent="-457200">
                <a:buFont typeface="Arial" panose="020B0604020202020204" pitchFamily="34" charset="0"/>
                <a:buChar char="•"/>
              </a:pPr>
              <a:r>
                <a:rPr lang="en-US" sz="3100" dirty="0"/>
                <a:t>Be kept track of</a:t>
              </a:r>
            </a:p>
            <a:p>
              <a:pPr marL="1200150" lvl="1" indent="-457200">
                <a:buFont typeface="Arial" panose="020B0604020202020204" pitchFamily="34" charset="0"/>
                <a:buChar char="•"/>
              </a:pPr>
              <a:r>
                <a:rPr lang="en-US" sz="3100" dirty="0"/>
                <a:t>Run the showcase</a:t>
              </a:r>
            </a:p>
            <a:p>
              <a:pPr marL="457200" indent="-457200">
                <a:buFont typeface="Arial" panose="020B0604020202020204" pitchFamily="34" charset="0"/>
                <a:buChar char="•"/>
              </a:pPr>
              <a:endParaRPr lang="en-US" sz="3100" dirty="0"/>
            </a:p>
            <a:p>
              <a:pPr marL="457200" indent="-457200">
                <a:buFont typeface="Arial" panose="020B0604020202020204" pitchFamily="34" charset="0"/>
                <a:buChar char="•"/>
              </a:pPr>
              <a:r>
                <a:rPr lang="en-US" sz="3100" dirty="0"/>
                <a:t>Manage judges by:</a:t>
              </a:r>
            </a:p>
            <a:p>
              <a:pPr marL="1200150" lvl="1" indent="-457200">
                <a:buFont typeface="Arial" panose="020B0604020202020204" pitchFamily="34" charset="0"/>
                <a:buChar char="•"/>
              </a:pPr>
              <a:r>
                <a:rPr lang="en-US" sz="3100" dirty="0"/>
                <a:t>Importing a list of judges (using a csv file with email, first, last name format)</a:t>
              </a:r>
            </a:p>
            <a:p>
              <a:pPr marL="1200150" lvl="1" indent="-457200">
                <a:buFont typeface="Arial" panose="020B0604020202020204" pitchFamily="34" charset="0"/>
                <a:buChar char="•"/>
              </a:pPr>
              <a:r>
                <a:rPr lang="en-US" sz="3100" dirty="0"/>
                <a:t>Sending invitations to judges and keeping track of the invitations</a:t>
              </a:r>
            </a:p>
            <a:p>
              <a:pPr marL="457200" indent="-457200">
                <a:buFont typeface="Arial" panose="020B0604020202020204" pitchFamily="34" charset="0"/>
                <a:buChar char="•"/>
              </a:pPr>
              <a:endParaRPr lang="en-US" sz="3100" dirty="0"/>
            </a:p>
            <a:p>
              <a:pPr marL="457200" indent="-457200">
                <a:buFont typeface="Arial" panose="020B0604020202020204" pitchFamily="34" charset="0"/>
                <a:buChar char="•"/>
              </a:pPr>
              <a:r>
                <a:rPr lang="en-US" sz="3100" dirty="0"/>
                <a:t>Project should be in full agreement with those of the Senior Project Web App (SWPA) and Vertically Integrated (VIP) Projects</a:t>
              </a:r>
            </a:p>
            <a:p>
              <a:pPr marL="457200" indent="-457200">
                <a:buFont typeface="Arial" panose="020B0604020202020204" pitchFamily="34" charset="0"/>
                <a:buChar char="•"/>
              </a:pPr>
              <a:endParaRPr lang="en-US" sz="3100" dirty="0">
                <a:cs typeface="Arial" panose="020B0604020202020204" pitchFamily="34" charset="0"/>
              </a:endParaRPr>
            </a:p>
          </p:txBody>
        </p:sp>
      </p:grpSp>
      <p:grpSp>
        <p:nvGrpSpPr>
          <p:cNvPr id="36" name="Group 35">
            <a:extLst>
              <a:ext uri="{FF2B5EF4-FFF2-40B4-BE49-F238E27FC236}">
                <a16:creationId xmlns:a16="http://schemas.microsoft.com/office/drawing/2014/main" id="{29360B44-BE49-7C49-99C7-D2C933751F32}"/>
              </a:ext>
            </a:extLst>
          </p:cNvPr>
          <p:cNvGrpSpPr/>
          <p:nvPr/>
        </p:nvGrpSpPr>
        <p:grpSpPr>
          <a:xfrm>
            <a:off x="1033211" y="29611987"/>
            <a:ext cx="9710316" cy="5334000"/>
            <a:chOff x="1608138" y="10099675"/>
            <a:chExt cx="9906000" cy="8610600"/>
          </a:xfrm>
        </p:grpSpPr>
        <p:sp>
          <p:nvSpPr>
            <p:cNvPr id="37" name="Rounded Rectangle 36">
              <a:extLst>
                <a:ext uri="{FF2B5EF4-FFF2-40B4-BE49-F238E27FC236}">
                  <a16:creationId xmlns:a16="http://schemas.microsoft.com/office/drawing/2014/main" id="{165E3142-8BC8-6F4C-829E-A8F304897265}"/>
                </a:ext>
              </a:extLst>
            </p:cNvPr>
            <p:cNvSpPr/>
            <p:nvPr/>
          </p:nvSpPr>
          <p:spPr bwMode="auto">
            <a:xfrm>
              <a:off x="1608138" y="10099675"/>
              <a:ext cx="9906000" cy="8610600"/>
            </a:xfrm>
            <a:prstGeom prst="roundRect">
              <a:avLst/>
            </a:prstGeom>
            <a:noFill/>
            <a:ln w="57150">
              <a:solidFill>
                <a:srgbClr val="081F3F"/>
              </a:solid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38" name="TextBox 7">
              <a:extLst>
                <a:ext uri="{FF2B5EF4-FFF2-40B4-BE49-F238E27FC236}">
                  <a16:creationId xmlns:a16="http://schemas.microsoft.com/office/drawing/2014/main" id="{44F47FF3-E257-F24B-8D3B-E52033E73C53}"/>
                </a:ext>
              </a:extLst>
            </p:cNvPr>
            <p:cNvSpPr txBox="1">
              <a:spLocks noChangeArrowheads="1"/>
            </p:cNvSpPr>
            <p:nvPr/>
          </p:nvSpPr>
          <p:spPr bwMode="auto">
            <a:xfrm>
              <a:off x="1785916" y="10537942"/>
              <a:ext cx="9448800" cy="785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457200" indent="-457200">
                <a:buFont typeface="Arial" panose="020B0604020202020204" pitchFamily="34" charset="0"/>
                <a:buChar char="•"/>
              </a:pPr>
              <a:r>
                <a:rPr lang="en-US" sz="3200" b="1" dirty="0">
                  <a:solidFill>
                    <a:srgbClr val="081E3F"/>
                  </a:solidFill>
                </a:rPr>
                <a:t>ASP.NET Core Razor Format</a:t>
              </a:r>
              <a:r>
                <a:rPr lang="en-US" sz="3200" dirty="0">
                  <a:solidFill>
                    <a:srgbClr val="081E3F"/>
                  </a:solidFill>
                </a:rPr>
                <a:t>: </a:t>
              </a:r>
              <a:r>
                <a:rPr lang="en-US" sz="3000" dirty="0"/>
                <a:t>Used for building the web application and its mobile backends</a:t>
              </a:r>
            </a:p>
            <a:p>
              <a:pPr marL="457200" indent="-457200">
                <a:buFont typeface="Arial" panose="020B0604020202020204" pitchFamily="34" charset="0"/>
                <a:buChar char="•"/>
              </a:pPr>
              <a:r>
                <a:rPr lang="en-US" sz="3200" b="1" dirty="0" err="1">
                  <a:solidFill>
                    <a:srgbClr val="081E3F"/>
                  </a:solidFill>
                </a:rPr>
                <a:t>Blazor</a:t>
              </a:r>
              <a:r>
                <a:rPr lang="en-US" sz="3200" dirty="0">
                  <a:solidFill>
                    <a:srgbClr val="081E3F"/>
                  </a:solidFill>
                </a:rPr>
                <a:t>: </a:t>
              </a:r>
              <a:r>
                <a:rPr lang="en-US" sz="3000" dirty="0"/>
                <a:t>Client-side web UI</a:t>
              </a:r>
              <a:endParaRPr lang="en-US" sz="3000" b="1" dirty="0"/>
            </a:p>
            <a:p>
              <a:pPr marL="457200" indent="-457200">
                <a:buFont typeface="Arial" panose="020B0604020202020204" pitchFamily="34" charset="0"/>
                <a:buChar char="•"/>
              </a:pPr>
              <a:r>
                <a:rPr lang="en-US" sz="3200" b="1" dirty="0" err="1">
                  <a:solidFill>
                    <a:srgbClr val="081E3F"/>
                  </a:solidFill>
                </a:rPr>
                <a:t>MatBlazor</a:t>
              </a:r>
              <a:r>
                <a:rPr lang="en-US" sz="3200" dirty="0">
                  <a:solidFill>
                    <a:srgbClr val="081E3F"/>
                  </a:solidFill>
                </a:rPr>
                <a:t>: </a:t>
              </a:r>
              <a:r>
                <a:rPr lang="en-US" sz="3000" dirty="0"/>
                <a:t>Material Design components for </a:t>
              </a:r>
              <a:r>
                <a:rPr lang="en-US" sz="3000" dirty="0" err="1"/>
                <a:t>Blazor</a:t>
              </a:r>
              <a:r>
                <a:rPr lang="en-US" sz="3000" dirty="0"/>
                <a:t> and Razor Components.</a:t>
              </a:r>
            </a:p>
            <a:p>
              <a:pPr marL="457200" indent="-457200">
                <a:buFont typeface="Arial" panose="020B0604020202020204" pitchFamily="34" charset="0"/>
                <a:buChar char="•"/>
              </a:pPr>
              <a:r>
                <a:rPr lang="en-US" sz="3200" b="1" dirty="0">
                  <a:solidFill>
                    <a:srgbClr val="081E3F"/>
                  </a:solidFill>
                </a:rPr>
                <a:t>Microsoft SQL Server</a:t>
              </a:r>
              <a:r>
                <a:rPr lang="en-US" sz="3200" dirty="0">
                  <a:solidFill>
                    <a:srgbClr val="081E3F"/>
                  </a:solidFill>
                </a:rPr>
                <a:t>: </a:t>
              </a:r>
              <a:r>
                <a:rPr lang="en-US" sz="3000" dirty="0"/>
                <a:t>Database used for data manipulation </a:t>
              </a:r>
            </a:p>
            <a:p>
              <a:pPr marL="457200" indent="-457200">
                <a:buFont typeface="Arial" panose="020B0604020202020204" pitchFamily="34" charset="0"/>
                <a:buChar char="•"/>
              </a:pPr>
              <a:r>
                <a:rPr lang="en-US" sz="3200" b="1" dirty="0">
                  <a:solidFill>
                    <a:srgbClr val="081E3F"/>
                  </a:solidFill>
                </a:rPr>
                <a:t>DevOps CI/CD (via Azure DevOps)</a:t>
              </a:r>
              <a:r>
                <a:rPr lang="en-US" sz="3200" dirty="0">
                  <a:solidFill>
                    <a:srgbClr val="081E3F"/>
                  </a:solidFill>
                </a:rPr>
                <a:t>: </a:t>
              </a:r>
              <a:r>
                <a:rPr lang="en-US" sz="3000" dirty="0"/>
                <a:t>Automation of building, integrating, and testing processes</a:t>
              </a:r>
              <a:endParaRPr lang="en-US" sz="3000" b="1" dirty="0"/>
            </a:p>
          </p:txBody>
        </p:sp>
      </p:grpSp>
      <p:pic>
        <p:nvPicPr>
          <p:cNvPr id="9" name="Picture 8" descr="A picture containing drawing&#10;&#10;Description automatically generated">
            <a:extLst>
              <a:ext uri="{FF2B5EF4-FFF2-40B4-BE49-F238E27FC236}">
                <a16:creationId xmlns:a16="http://schemas.microsoft.com/office/drawing/2014/main" id="{2CF6295C-9CEE-3C43-8471-9B1A1DD614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471410" y="4489079"/>
            <a:ext cx="3069051" cy="2375361"/>
          </a:xfrm>
          <a:prstGeom prst="rect">
            <a:avLst/>
          </a:prstGeom>
        </p:spPr>
      </p:pic>
      <p:grpSp>
        <p:nvGrpSpPr>
          <p:cNvPr id="41" name="Group 40">
            <a:extLst>
              <a:ext uri="{FF2B5EF4-FFF2-40B4-BE49-F238E27FC236}">
                <a16:creationId xmlns:a16="http://schemas.microsoft.com/office/drawing/2014/main" id="{6542C627-F1DA-9640-9DB4-13993EE91129}"/>
              </a:ext>
            </a:extLst>
          </p:cNvPr>
          <p:cNvGrpSpPr/>
          <p:nvPr/>
        </p:nvGrpSpPr>
        <p:grpSpPr>
          <a:xfrm>
            <a:off x="22060416" y="40202506"/>
            <a:ext cx="9777435" cy="743173"/>
            <a:chOff x="1608138" y="10099675"/>
            <a:chExt cx="9906000" cy="8610600"/>
          </a:xfrm>
        </p:grpSpPr>
        <p:sp>
          <p:nvSpPr>
            <p:cNvPr id="42" name="Rounded Rectangle 41">
              <a:extLst>
                <a:ext uri="{FF2B5EF4-FFF2-40B4-BE49-F238E27FC236}">
                  <a16:creationId xmlns:a16="http://schemas.microsoft.com/office/drawing/2014/main" id="{88B15F63-157A-424C-B055-721F2B547999}"/>
                </a:ext>
              </a:extLst>
            </p:cNvPr>
            <p:cNvSpPr/>
            <p:nvPr/>
          </p:nvSpPr>
          <p:spPr bwMode="auto">
            <a:xfrm>
              <a:off x="1608138" y="10099675"/>
              <a:ext cx="9906000" cy="8610600"/>
            </a:xfrm>
            <a:prstGeom prst="roundRect">
              <a:avLst/>
            </a:prstGeom>
            <a:noFill/>
            <a:ln w="57150">
              <a:solidFill>
                <a:srgbClr val="081F3F"/>
              </a:solid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43" name="TextBox 7">
              <a:extLst>
                <a:ext uri="{FF2B5EF4-FFF2-40B4-BE49-F238E27FC236}">
                  <a16:creationId xmlns:a16="http://schemas.microsoft.com/office/drawing/2014/main" id="{3B1E53AF-9E33-604E-A373-DF6CBD0F950D}"/>
                </a:ext>
              </a:extLst>
            </p:cNvPr>
            <p:cNvSpPr txBox="1">
              <a:spLocks noChangeArrowheads="1"/>
            </p:cNvSpPr>
            <p:nvPr/>
          </p:nvSpPr>
          <p:spPr bwMode="auto">
            <a:xfrm>
              <a:off x="1785541" y="11236404"/>
              <a:ext cx="9448800" cy="6597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3100" b="1" dirty="0">
                  <a:solidFill>
                    <a:srgbClr val="081E3F"/>
                  </a:solidFill>
                </a:rPr>
                <a:t>Mobile Judge Ver. 12.0</a:t>
              </a:r>
            </a:p>
          </p:txBody>
        </p:sp>
      </p:grpSp>
      <p:grpSp>
        <p:nvGrpSpPr>
          <p:cNvPr id="45" name="Group 44">
            <a:extLst>
              <a:ext uri="{FF2B5EF4-FFF2-40B4-BE49-F238E27FC236}">
                <a16:creationId xmlns:a16="http://schemas.microsoft.com/office/drawing/2014/main" id="{1CF9C265-68D4-7C4D-9583-A5A475F420FE}"/>
              </a:ext>
            </a:extLst>
          </p:cNvPr>
          <p:cNvGrpSpPr/>
          <p:nvPr/>
        </p:nvGrpSpPr>
        <p:grpSpPr>
          <a:xfrm>
            <a:off x="22112596" y="31987146"/>
            <a:ext cx="9797673" cy="7479122"/>
            <a:chOff x="1568684" y="11779697"/>
            <a:chExt cx="9963384" cy="8801409"/>
          </a:xfrm>
        </p:grpSpPr>
        <p:sp>
          <p:nvSpPr>
            <p:cNvPr id="46" name="Rounded Rectangle 45">
              <a:extLst>
                <a:ext uri="{FF2B5EF4-FFF2-40B4-BE49-F238E27FC236}">
                  <a16:creationId xmlns:a16="http://schemas.microsoft.com/office/drawing/2014/main" id="{14689439-A2DB-9847-84F7-B8D87F871C1F}"/>
                </a:ext>
              </a:extLst>
            </p:cNvPr>
            <p:cNvSpPr/>
            <p:nvPr/>
          </p:nvSpPr>
          <p:spPr bwMode="auto">
            <a:xfrm>
              <a:off x="1568684" y="11779697"/>
              <a:ext cx="9906000" cy="8610600"/>
            </a:xfrm>
            <a:prstGeom prst="roundRect">
              <a:avLst/>
            </a:prstGeom>
            <a:noFill/>
            <a:ln w="57150">
              <a:solidFill>
                <a:srgbClr val="081F3F"/>
              </a:solid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47" name="TextBox 7">
              <a:extLst>
                <a:ext uri="{FF2B5EF4-FFF2-40B4-BE49-F238E27FC236}">
                  <a16:creationId xmlns:a16="http://schemas.microsoft.com/office/drawing/2014/main" id="{ABA1A333-C2BC-4045-8839-3337AA8791F2}"/>
                </a:ext>
              </a:extLst>
            </p:cNvPr>
            <p:cNvSpPr txBox="1">
              <a:spLocks noChangeArrowheads="1"/>
            </p:cNvSpPr>
            <p:nvPr/>
          </p:nvSpPr>
          <p:spPr bwMode="auto">
            <a:xfrm>
              <a:off x="1921426" y="12341270"/>
              <a:ext cx="9610642" cy="8239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3000" dirty="0"/>
                <a:t>Mobile Judge Ver. 13 is an evolved application that supports new industry standards. It does not merely implement new features, but is completely refactored and reimplemented in the updated ASP.NET Core Razor Format with </a:t>
              </a:r>
              <a:r>
                <a:rPr lang="en-US" sz="3000" dirty="0" err="1"/>
                <a:t>Blazor</a:t>
              </a:r>
              <a:r>
                <a:rPr lang="en-US" sz="3000" dirty="0"/>
                <a:t>. </a:t>
              </a:r>
            </a:p>
            <a:p>
              <a:endParaRPr lang="en-US" sz="3000" dirty="0"/>
            </a:p>
            <a:p>
              <a:r>
                <a:rPr lang="en-US" sz="3000" dirty="0"/>
                <a:t>Razor Pages and </a:t>
              </a:r>
              <a:r>
                <a:rPr lang="en-US" sz="3000" dirty="0" err="1"/>
                <a:t>Blazor</a:t>
              </a:r>
              <a:r>
                <a:rPr lang="en-US" sz="3000" dirty="0"/>
                <a:t> are so new that rewriting the previous version presented a steep hill. However, this developer’s challenge transformed into an updated user-experience that leads the pack in cutting-edge solutions and performance. Users have access to core features seen in previous versions in a higher performance-web application that has evolved with the evolution of .NET.</a:t>
              </a:r>
            </a:p>
            <a:p>
              <a:endParaRPr lang="en-US" sz="2900" dirty="0"/>
            </a:p>
          </p:txBody>
        </p:sp>
      </p:grpSp>
      <p:grpSp>
        <p:nvGrpSpPr>
          <p:cNvPr id="48" name="Group 47">
            <a:extLst>
              <a:ext uri="{FF2B5EF4-FFF2-40B4-BE49-F238E27FC236}">
                <a16:creationId xmlns:a16="http://schemas.microsoft.com/office/drawing/2014/main" id="{6913F221-0262-2748-98F6-419182BF0BDB}"/>
              </a:ext>
            </a:extLst>
          </p:cNvPr>
          <p:cNvGrpSpPr/>
          <p:nvPr/>
        </p:nvGrpSpPr>
        <p:grpSpPr>
          <a:xfrm>
            <a:off x="1033211" y="35965310"/>
            <a:ext cx="9740344" cy="5111945"/>
            <a:chOff x="1303338" y="10169512"/>
            <a:chExt cx="9906000" cy="8661299"/>
          </a:xfrm>
        </p:grpSpPr>
        <p:sp>
          <p:nvSpPr>
            <p:cNvPr id="49" name="Rounded Rectangle 48">
              <a:extLst>
                <a:ext uri="{FF2B5EF4-FFF2-40B4-BE49-F238E27FC236}">
                  <a16:creationId xmlns:a16="http://schemas.microsoft.com/office/drawing/2014/main" id="{B3FA96B9-59FD-D246-A062-5E023BDF655A}"/>
                </a:ext>
              </a:extLst>
            </p:cNvPr>
            <p:cNvSpPr/>
            <p:nvPr/>
          </p:nvSpPr>
          <p:spPr bwMode="auto">
            <a:xfrm>
              <a:off x="1303338" y="10169512"/>
              <a:ext cx="9906000" cy="8610600"/>
            </a:xfrm>
            <a:prstGeom prst="roundRect">
              <a:avLst/>
            </a:prstGeom>
            <a:noFill/>
            <a:ln w="57150">
              <a:solidFill>
                <a:srgbClr val="081F3F"/>
              </a:solid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50" name="TextBox 7">
              <a:extLst>
                <a:ext uri="{FF2B5EF4-FFF2-40B4-BE49-F238E27FC236}">
                  <a16:creationId xmlns:a16="http://schemas.microsoft.com/office/drawing/2014/main" id="{34CF116E-3578-5649-90F8-1CCB1734091C}"/>
                </a:ext>
              </a:extLst>
            </p:cNvPr>
            <p:cNvSpPr txBox="1">
              <a:spLocks noChangeArrowheads="1"/>
            </p:cNvSpPr>
            <p:nvPr/>
          </p:nvSpPr>
          <p:spPr bwMode="auto">
            <a:xfrm>
              <a:off x="1641690" y="10774042"/>
              <a:ext cx="9448800" cy="805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3100" b="1" dirty="0">
                  <a:solidFill>
                    <a:srgbClr val="081E3F"/>
                  </a:solidFill>
                </a:rPr>
                <a:t>Test ID: </a:t>
              </a:r>
              <a:r>
                <a:rPr lang="en-US" sz="3000" dirty="0"/>
                <a:t>MJ-13 T1</a:t>
              </a:r>
              <a:br>
                <a:rPr lang="en-US" sz="3000" dirty="0"/>
              </a:br>
              <a:r>
                <a:rPr lang="en-US" sz="3100" b="1" dirty="0">
                  <a:solidFill>
                    <a:srgbClr val="081E3F"/>
                  </a:solidFill>
                </a:rPr>
                <a:t>Test Summary: </a:t>
              </a:r>
              <a:r>
                <a:rPr lang="en-US" sz="3000" dirty="0"/>
                <a:t>Admin sends a judge invitation email to all applicable emails.</a:t>
              </a:r>
              <a:endParaRPr lang="en-US" sz="3000" b="1" dirty="0">
                <a:solidFill>
                  <a:srgbClr val="081E3F"/>
                </a:solidFill>
              </a:endParaRPr>
            </a:p>
            <a:p>
              <a:r>
                <a:rPr lang="en-US" sz="3100" b="1" dirty="0">
                  <a:solidFill>
                    <a:srgbClr val="081E3F"/>
                  </a:solidFill>
                </a:rPr>
                <a:t>Preconditions: </a:t>
              </a:r>
              <a:r>
                <a:rPr lang="en-US" sz="3000" dirty="0">
                  <a:solidFill>
                    <a:srgbClr val="081E3F"/>
                  </a:solidFill>
                </a:rPr>
                <a:t>Admin views a list of emails to send.</a:t>
              </a:r>
              <a:endParaRPr lang="en-US" sz="2900" dirty="0">
                <a:solidFill>
                  <a:srgbClr val="081E3F"/>
                </a:solidFill>
              </a:endParaRPr>
            </a:p>
            <a:p>
              <a:r>
                <a:rPr lang="en-US" sz="3100" b="1" dirty="0">
                  <a:solidFill>
                    <a:srgbClr val="081E3F"/>
                  </a:solidFill>
                </a:rPr>
                <a:t>Expected Results: </a:t>
              </a:r>
              <a:r>
                <a:rPr lang="en-US" sz="3000" dirty="0">
                  <a:solidFill>
                    <a:srgbClr val="081E3F"/>
                  </a:solidFill>
                </a:rPr>
                <a:t>Successful em</a:t>
              </a:r>
              <a:r>
                <a:rPr lang="en-US" sz="3000" dirty="0"/>
                <a:t>ail confirmation message displays.  </a:t>
              </a:r>
              <a:br>
                <a:rPr lang="en-US" sz="2900" dirty="0"/>
              </a:br>
              <a:r>
                <a:rPr lang="en-US" sz="3100" b="1" dirty="0">
                  <a:solidFill>
                    <a:srgbClr val="081E3F"/>
                  </a:solidFill>
                </a:rPr>
                <a:t>Actual Result: </a:t>
              </a:r>
              <a:r>
                <a:rPr lang="en-US" sz="3000" dirty="0">
                  <a:solidFill>
                    <a:srgbClr val="081E3F"/>
                  </a:solidFill>
                </a:rPr>
                <a:t>The email confirmation displays and the sent email is then listed under “All Emails Sent”.</a:t>
              </a:r>
              <a:endParaRPr lang="en-US" sz="3000" dirty="0"/>
            </a:p>
            <a:p>
              <a:r>
                <a:rPr lang="en-US" sz="3100" b="1" dirty="0">
                  <a:solidFill>
                    <a:srgbClr val="081E3F"/>
                  </a:solidFill>
                </a:rPr>
                <a:t>Status: </a:t>
              </a:r>
              <a:r>
                <a:rPr lang="en-US" sz="3000" dirty="0"/>
                <a:t>PASS </a:t>
              </a:r>
            </a:p>
            <a:p>
              <a:endParaRPr lang="en-US" sz="2900" b="1" dirty="0"/>
            </a:p>
          </p:txBody>
        </p:sp>
      </p:grpSp>
      <p:sp>
        <p:nvSpPr>
          <p:cNvPr id="3083" name="Text Box 19">
            <a:extLst>
              <a:ext uri="{FF2B5EF4-FFF2-40B4-BE49-F238E27FC236}">
                <a16:creationId xmlns:a16="http://schemas.microsoft.com/office/drawing/2014/main" id="{4A70B7E9-2B55-4AC7-890D-17C6D5898C7F}"/>
              </a:ext>
            </a:extLst>
          </p:cNvPr>
          <p:cNvSpPr txBox="1">
            <a:spLocks noChangeArrowheads="1"/>
          </p:cNvSpPr>
          <p:nvPr/>
        </p:nvSpPr>
        <p:spPr bwMode="auto">
          <a:xfrm>
            <a:off x="14359432" y="17795563"/>
            <a:ext cx="5486400" cy="731837"/>
          </a:xfrm>
          <a:prstGeom prst="rect">
            <a:avLst/>
          </a:prstGeom>
          <a:solidFill>
            <a:srgbClr val="081E3F"/>
          </a:solidFill>
          <a:ln>
            <a:solidFill>
              <a:srgbClr val="081F3F"/>
            </a:solidFill>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latin typeface="Helvetica" panose="020B0604020202020204" pitchFamily="34" charset="0"/>
                <a:cs typeface="Helvetica" panose="020B0604020202020204" pitchFamily="34" charset="0"/>
              </a:rPr>
              <a:t>Object Design</a:t>
            </a:r>
          </a:p>
        </p:txBody>
      </p:sp>
      <p:pic>
        <p:nvPicPr>
          <p:cNvPr id="20" name="Picture 19" descr="A picture containing room, drawing&#10;&#10;Description automatically generated">
            <a:extLst>
              <a:ext uri="{FF2B5EF4-FFF2-40B4-BE49-F238E27FC236}">
                <a16:creationId xmlns:a16="http://schemas.microsoft.com/office/drawing/2014/main" id="{6AA0427F-08C5-D443-9A72-9B0CF6924D0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59237" y="19280689"/>
            <a:ext cx="9347200" cy="4064000"/>
          </a:xfrm>
          <a:prstGeom prst="rect">
            <a:avLst/>
          </a:prstGeom>
        </p:spPr>
      </p:pic>
      <p:sp>
        <p:nvSpPr>
          <p:cNvPr id="71" name="Rectangle 70">
            <a:extLst>
              <a:ext uri="{FF2B5EF4-FFF2-40B4-BE49-F238E27FC236}">
                <a16:creationId xmlns:a16="http://schemas.microsoft.com/office/drawing/2014/main" id="{755D0458-7AFE-F047-93AD-BEBE01FE0FA6}"/>
              </a:ext>
            </a:extLst>
          </p:cNvPr>
          <p:cNvSpPr/>
          <p:nvPr/>
        </p:nvSpPr>
        <p:spPr bwMode="auto">
          <a:xfrm>
            <a:off x="1033211" y="19139447"/>
            <a:ext cx="9684301" cy="4205242"/>
          </a:xfrm>
          <a:prstGeom prst="rect">
            <a:avLst/>
          </a:prstGeom>
          <a:noFill/>
          <a:ln w="57150" cap="flat" cmpd="sng" algn="ctr">
            <a:solidFill>
              <a:srgbClr val="081E3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72" name="Rectangle 71">
            <a:extLst>
              <a:ext uri="{FF2B5EF4-FFF2-40B4-BE49-F238E27FC236}">
                <a16:creationId xmlns:a16="http://schemas.microsoft.com/office/drawing/2014/main" id="{BC9708BA-3EC0-8243-AA84-AAE6721F2F3A}"/>
              </a:ext>
            </a:extLst>
          </p:cNvPr>
          <p:cNvSpPr/>
          <p:nvPr/>
        </p:nvSpPr>
        <p:spPr bwMode="auto">
          <a:xfrm>
            <a:off x="1033211" y="24529955"/>
            <a:ext cx="9887197" cy="4083330"/>
          </a:xfrm>
          <a:prstGeom prst="rect">
            <a:avLst/>
          </a:prstGeom>
          <a:noFill/>
          <a:ln w="57150" cap="flat" cmpd="sng" algn="ctr">
            <a:solidFill>
              <a:srgbClr val="081E3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pic>
        <p:nvPicPr>
          <p:cNvPr id="24" name="Picture 23" descr="A screenshot of a social media post&#10;&#10;Description automatically generated">
            <a:extLst>
              <a:ext uri="{FF2B5EF4-FFF2-40B4-BE49-F238E27FC236}">
                <a16:creationId xmlns:a16="http://schemas.microsoft.com/office/drawing/2014/main" id="{80E1235B-4211-5942-AFCE-FBFE1C49AB4F}"/>
              </a:ext>
            </a:extLst>
          </p:cNvPr>
          <p:cNvPicPr>
            <a:picLocks noChangeAspect="1"/>
          </p:cNvPicPr>
          <p:nvPr/>
        </p:nvPicPr>
        <p:blipFill rotWithShape="1">
          <a:blip r:embed="rId10">
            <a:extLst>
              <a:ext uri="{28A0092B-C50C-407E-A947-70E740481C1C}">
                <a14:useLocalDpi xmlns:a14="http://schemas.microsoft.com/office/drawing/2010/main" val="0"/>
              </a:ext>
            </a:extLst>
          </a:blip>
          <a:srcRect t="6328" r="21063" b="19898"/>
          <a:stretch/>
        </p:blipFill>
        <p:spPr>
          <a:xfrm>
            <a:off x="1076255" y="24573648"/>
            <a:ext cx="9760638" cy="3862824"/>
          </a:xfrm>
          <a:prstGeom prst="rect">
            <a:avLst/>
          </a:prstGeom>
        </p:spPr>
      </p:pic>
      <p:sp>
        <p:nvSpPr>
          <p:cNvPr id="56" name="Text Box 19">
            <a:extLst>
              <a:ext uri="{FF2B5EF4-FFF2-40B4-BE49-F238E27FC236}">
                <a16:creationId xmlns:a16="http://schemas.microsoft.com/office/drawing/2014/main" id="{198FBC62-D3C9-7649-A520-B8306C1833C4}"/>
              </a:ext>
            </a:extLst>
          </p:cNvPr>
          <p:cNvSpPr txBox="1">
            <a:spLocks noChangeArrowheads="1"/>
          </p:cNvSpPr>
          <p:nvPr/>
        </p:nvSpPr>
        <p:spPr bwMode="auto">
          <a:xfrm>
            <a:off x="8194811" y="23764022"/>
            <a:ext cx="5486400" cy="731837"/>
          </a:xfrm>
          <a:prstGeom prst="rect">
            <a:avLst/>
          </a:prstGeom>
          <a:solidFill>
            <a:srgbClr val="081E3F"/>
          </a:solidFill>
          <a:ln>
            <a:solidFill>
              <a:srgbClr val="081F3F"/>
            </a:solidFill>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latin typeface="Helvetica" panose="020B0604020202020204" pitchFamily="34" charset="0"/>
                <a:cs typeface="Helvetica" panose="020B0604020202020204" pitchFamily="34" charset="0"/>
              </a:rPr>
              <a:t>Screenshots</a:t>
            </a:r>
          </a:p>
        </p:txBody>
      </p:sp>
      <p:pic>
        <p:nvPicPr>
          <p:cNvPr id="4" name="Picture 3" descr="A screenshot of a social media post&#10;&#10;Description automatically generated">
            <a:extLst>
              <a:ext uri="{FF2B5EF4-FFF2-40B4-BE49-F238E27FC236}">
                <a16:creationId xmlns:a16="http://schemas.microsoft.com/office/drawing/2014/main" id="{0DCADD39-9BF3-8C49-8214-D7E241A95542}"/>
              </a:ext>
            </a:extLst>
          </p:cNvPr>
          <p:cNvPicPr>
            <a:picLocks noChangeAspect="1"/>
          </p:cNvPicPr>
          <p:nvPr/>
        </p:nvPicPr>
        <p:blipFill rotWithShape="1">
          <a:blip r:embed="rId11">
            <a:extLst>
              <a:ext uri="{28A0092B-C50C-407E-A947-70E740481C1C}">
                <a14:useLocalDpi xmlns:a14="http://schemas.microsoft.com/office/drawing/2010/main" val="0"/>
              </a:ext>
            </a:extLst>
          </a:blip>
          <a:srcRect l="11417"/>
          <a:stretch/>
        </p:blipFill>
        <p:spPr>
          <a:xfrm>
            <a:off x="10938011" y="29845449"/>
            <a:ext cx="10954810" cy="5493823"/>
          </a:xfrm>
          <a:prstGeom prst="rect">
            <a:avLst/>
          </a:prstGeom>
        </p:spPr>
      </p:pic>
      <p:pic>
        <p:nvPicPr>
          <p:cNvPr id="10" name="Picture 9" descr="A screenshot of a social media post&#10;&#10;Description automatically generated">
            <a:extLst>
              <a:ext uri="{FF2B5EF4-FFF2-40B4-BE49-F238E27FC236}">
                <a16:creationId xmlns:a16="http://schemas.microsoft.com/office/drawing/2014/main" id="{56EC4695-9B45-4E41-887E-66C4B944926F}"/>
              </a:ext>
            </a:extLst>
          </p:cNvPr>
          <p:cNvPicPr>
            <a:picLocks noChangeAspect="1"/>
          </p:cNvPicPr>
          <p:nvPr/>
        </p:nvPicPr>
        <p:blipFill rotWithShape="1">
          <a:blip r:embed="rId12">
            <a:extLst>
              <a:ext uri="{28A0092B-C50C-407E-A947-70E740481C1C}">
                <a14:useLocalDpi xmlns:a14="http://schemas.microsoft.com/office/drawing/2010/main" val="0"/>
              </a:ext>
            </a:extLst>
          </a:blip>
          <a:srcRect l="-1" t="-1" r="34902" b="41517"/>
          <a:stretch/>
        </p:blipFill>
        <p:spPr>
          <a:xfrm>
            <a:off x="10922773" y="35849919"/>
            <a:ext cx="11007933" cy="4090412"/>
          </a:xfrm>
          <a:prstGeom prst="rect">
            <a:avLst/>
          </a:prstGeom>
        </p:spPr>
      </p:pic>
      <p:sp>
        <p:nvSpPr>
          <p:cNvPr id="13" name="Rectangle 12">
            <a:extLst>
              <a:ext uri="{FF2B5EF4-FFF2-40B4-BE49-F238E27FC236}">
                <a16:creationId xmlns:a16="http://schemas.microsoft.com/office/drawing/2014/main" id="{850FE960-0536-244D-8B52-417F96E0C3D5}"/>
              </a:ext>
            </a:extLst>
          </p:cNvPr>
          <p:cNvSpPr/>
          <p:nvPr/>
        </p:nvSpPr>
        <p:spPr bwMode="auto">
          <a:xfrm>
            <a:off x="10900230" y="24529955"/>
            <a:ext cx="11055663" cy="16494252"/>
          </a:xfrm>
          <a:prstGeom prst="rect">
            <a:avLst/>
          </a:prstGeom>
          <a:noFill/>
          <a:ln w="57150" cap="flat" cmpd="sng" algn="ctr">
            <a:solidFill>
              <a:srgbClr val="081E3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14" name="Rectangle 13">
            <a:extLst>
              <a:ext uri="{FF2B5EF4-FFF2-40B4-BE49-F238E27FC236}">
                <a16:creationId xmlns:a16="http://schemas.microsoft.com/office/drawing/2014/main" id="{A05E4F41-EAF8-AD4B-B3CE-291F742F66B6}"/>
              </a:ext>
            </a:extLst>
          </p:cNvPr>
          <p:cNvSpPr/>
          <p:nvPr/>
        </p:nvSpPr>
        <p:spPr bwMode="auto">
          <a:xfrm>
            <a:off x="10844760" y="39926416"/>
            <a:ext cx="11048061" cy="1050253"/>
          </a:xfrm>
          <a:prstGeom prst="rect">
            <a:avLst/>
          </a:prstGeom>
          <a:solidFill>
            <a:srgbClr val="081F3F"/>
          </a:solidFill>
          <a:ln w="9525" cap="flat" cmpd="sng" algn="ctr">
            <a:solidFill>
              <a:srgbClr val="B6862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a:ln>
                  <a:noFill/>
                </a:ln>
                <a:solidFill>
                  <a:schemeClr val="bg1"/>
                </a:solidFill>
                <a:effectLst/>
                <a:latin typeface="Arial" charset="0"/>
              </a:rPr>
              <a:t>Email Confirmation displayed upon successfully sending emails.</a:t>
            </a:r>
          </a:p>
        </p:txBody>
      </p:sp>
      <p:sp>
        <p:nvSpPr>
          <p:cNvPr id="67" name="Rectangle 66">
            <a:extLst>
              <a:ext uri="{FF2B5EF4-FFF2-40B4-BE49-F238E27FC236}">
                <a16:creationId xmlns:a16="http://schemas.microsoft.com/office/drawing/2014/main" id="{FDCBBCFF-F3D2-604E-B669-EB4C6F64F287}"/>
              </a:ext>
            </a:extLst>
          </p:cNvPr>
          <p:cNvSpPr/>
          <p:nvPr/>
        </p:nvSpPr>
        <p:spPr bwMode="auto">
          <a:xfrm>
            <a:off x="10902618" y="28779321"/>
            <a:ext cx="11007933" cy="1050253"/>
          </a:xfrm>
          <a:prstGeom prst="rect">
            <a:avLst/>
          </a:prstGeom>
          <a:solidFill>
            <a:srgbClr val="081F3F"/>
          </a:solidFill>
          <a:ln w="9525" cap="flat" cmpd="sng" algn="ctr">
            <a:solidFill>
              <a:srgbClr val="B6862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4284663" eaLnBrk="1" hangingPunct="1"/>
            <a:r>
              <a:rPr lang="en-US" sz="3000" dirty="0">
                <a:solidFill>
                  <a:schemeClr val="bg1"/>
                </a:solidFill>
                <a:latin typeface="Arial" charset="0"/>
              </a:rPr>
              <a:t>Certain emails can be selected in the popup window.</a:t>
            </a:r>
          </a:p>
        </p:txBody>
      </p:sp>
      <p:sp>
        <p:nvSpPr>
          <p:cNvPr id="66" name="Rectangle 65">
            <a:extLst>
              <a:ext uri="{FF2B5EF4-FFF2-40B4-BE49-F238E27FC236}">
                <a16:creationId xmlns:a16="http://schemas.microsoft.com/office/drawing/2014/main" id="{CE15C85B-D941-7143-A99E-0429591ED850}"/>
              </a:ext>
            </a:extLst>
          </p:cNvPr>
          <p:cNvSpPr/>
          <p:nvPr/>
        </p:nvSpPr>
        <p:spPr bwMode="auto">
          <a:xfrm>
            <a:off x="10877571" y="34797981"/>
            <a:ext cx="11032782" cy="1082582"/>
          </a:xfrm>
          <a:prstGeom prst="rect">
            <a:avLst/>
          </a:prstGeom>
          <a:solidFill>
            <a:srgbClr val="081F3F"/>
          </a:solidFill>
          <a:ln w="9525" cap="flat" cmpd="sng" algn="ctr">
            <a:solidFill>
              <a:srgbClr val="B6862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4284663" eaLnBrk="1" hangingPunct="1"/>
            <a:r>
              <a:rPr lang="en-US" sz="3000" dirty="0">
                <a:solidFill>
                  <a:schemeClr val="bg1"/>
                </a:solidFill>
                <a:latin typeface="Arial" charset="0"/>
              </a:rPr>
              <a:t>Email Body can be altered by admin using the template body button.</a:t>
            </a:r>
          </a:p>
        </p:txBody>
      </p:sp>
      <p:sp>
        <p:nvSpPr>
          <p:cNvPr id="78" name="Rectangle 77">
            <a:extLst>
              <a:ext uri="{FF2B5EF4-FFF2-40B4-BE49-F238E27FC236}">
                <a16:creationId xmlns:a16="http://schemas.microsoft.com/office/drawing/2014/main" id="{E5DEAA14-3BE8-124B-BD5D-4956B0202C6E}"/>
              </a:ext>
            </a:extLst>
          </p:cNvPr>
          <p:cNvSpPr/>
          <p:nvPr/>
        </p:nvSpPr>
        <p:spPr bwMode="auto">
          <a:xfrm>
            <a:off x="1028721" y="27524932"/>
            <a:ext cx="9788965" cy="1050253"/>
          </a:xfrm>
          <a:prstGeom prst="rect">
            <a:avLst/>
          </a:prstGeom>
          <a:solidFill>
            <a:srgbClr val="081F3F"/>
          </a:solidFill>
          <a:ln w="9525" cap="flat" cmpd="sng" algn="ctr">
            <a:solidFill>
              <a:srgbClr val="B6862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4284663" eaLnBrk="1" hangingPunct="1"/>
            <a:r>
              <a:rPr lang="en-US" sz="3000" dirty="0">
                <a:solidFill>
                  <a:schemeClr val="bg1"/>
                </a:solidFill>
                <a:latin typeface="Arial" charset="0"/>
              </a:rPr>
              <a:t>Event Map View.</a:t>
            </a:r>
          </a:p>
        </p:txBody>
      </p:sp>
      <p:grpSp>
        <p:nvGrpSpPr>
          <p:cNvPr id="39" name="Group 38">
            <a:extLst>
              <a:ext uri="{FF2B5EF4-FFF2-40B4-BE49-F238E27FC236}">
                <a16:creationId xmlns:a16="http://schemas.microsoft.com/office/drawing/2014/main" id="{B547B0A0-F8FC-0B49-9F79-6DFD673BF404}"/>
              </a:ext>
            </a:extLst>
          </p:cNvPr>
          <p:cNvGrpSpPr/>
          <p:nvPr/>
        </p:nvGrpSpPr>
        <p:grpSpPr>
          <a:xfrm>
            <a:off x="11652157" y="18568659"/>
            <a:ext cx="20208240" cy="12456282"/>
            <a:chOff x="11652157" y="18568659"/>
            <a:chExt cx="20208240" cy="12456282"/>
          </a:xfrm>
        </p:grpSpPr>
        <p:sp>
          <p:nvSpPr>
            <p:cNvPr id="79" name="Rectangle 78">
              <a:extLst>
                <a:ext uri="{FF2B5EF4-FFF2-40B4-BE49-F238E27FC236}">
                  <a16:creationId xmlns:a16="http://schemas.microsoft.com/office/drawing/2014/main" id="{B7CF0C5F-9ED9-2642-9F70-77EAEE3ED191}"/>
                </a:ext>
              </a:extLst>
            </p:cNvPr>
            <p:cNvSpPr/>
            <p:nvPr/>
          </p:nvSpPr>
          <p:spPr bwMode="auto">
            <a:xfrm>
              <a:off x="22143640" y="22913700"/>
              <a:ext cx="9707952" cy="8111241"/>
            </a:xfrm>
            <a:prstGeom prst="rect">
              <a:avLst/>
            </a:prstGeom>
            <a:noFill/>
            <a:ln w="57150" cap="flat" cmpd="sng" algn="ctr">
              <a:solidFill>
                <a:srgbClr val="081E3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80" name="Rectangle 79">
              <a:extLst>
                <a:ext uri="{FF2B5EF4-FFF2-40B4-BE49-F238E27FC236}">
                  <a16:creationId xmlns:a16="http://schemas.microsoft.com/office/drawing/2014/main" id="{69F80851-8FDC-9046-9EF9-945A42461107}"/>
                </a:ext>
              </a:extLst>
            </p:cNvPr>
            <p:cNvSpPr/>
            <p:nvPr/>
          </p:nvSpPr>
          <p:spPr bwMode="auto">
            <a:xfrm rot="16200000">
              <a:off x="19366153" y="10854663"/>
              <a:ext cx="4780247" cy="20208240"/>
            </a:xfrm>
            <a:prstGeom prst="rect">
              <a:avLst/>
            </a:prstGeom>
            <a:noFill/>
            <a:ln w="57150" cap="flat" cmpd="sng" algn="ctr">
              <a:solidFill>
                <a:srgbClr val="081E3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26" name="Rectangle 25">
              <a:extLst>
                <a:ext uri="{FF2B5EF4-FFF2-40B4-BE49-F238E27FC236}">
                  <a16:creationId xmlns:a16="http://schemas.microsoft.com/office/drawing/2014/main" id="{09D31920-1EFE-CD4B-ADF9-028FE51E7604}"/>
                </a:ext>
              </a:extLst>
            </p:cNvPr>
            <p:cNvSpPr/>
            <p:nvPr/>
          </p:nvSpPr>
          <p:spPr bwMode="auto">
            <a:xfrm>
              <a:off x="22176004" y="22826610"/>
              <a:ext cx="9655947" cy="79235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r>
                <a:rPr kumimoji="0" lang="en-US" sz="8400" b="0" i="0" u="none" strike="noStrike" cap="none" normalizeH="0" baseline="0" dirty="0">
                  <a:ln>
                    <a:noFill/>
                  </a:ln>
                  <a:solidFill>
                    <a:schemeClr val="tx1"/>
                  </a:solidFill>
                  <a:effectLst/>
                  <a:latin typeface="Arial" charset="0"/>
                </a:rPr>
                <a:t> </a:t>
              </a:r>
            </a:p>
          </p:txBody>
        </p:sp>
        <p:sp>
          <p:nvSpPr>
            <p:cNvPr id="27" name="Rectangle 26">
              <a:extLst>
                <a:ext uri="{FF2B5EF4-FFF2-40B4-BE49-F238E27FC236}">
                  <a16:creationId xmlns:a16="http://schemas.microsoft.com/office/drawing/2014/main" id="{CD584709-BD00-4945-87AA-9A301D694A0A}"/>
                </a:ext>
              </a:extLst>
            </p:cNvPr>
            <p:cNvSpPr/>
            <p:nvPr/>
          </p:nvSpPr>
          <p:spPr bwMode="auto">
            <a:xfrm>
              <a:off x="21866490" y="22768614"/>
              <a:ext cx="586664" cy="55031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grpSp>
      <p:pic>
        <p:nvPicPr>
          <p:cNvPr id="64" name="Picture 63" descr="A close up of text on a white background&#10;&#10;Description automatically generated">
            <a:extLst>
              <a:ext uri="{FF2B5EF4-FFF2-40B4-BE49-F238E27FC236}">
                <a16:creationId xmlns:a16="http://schemas.microsoft.com/office/drawing/2014/main" id="{729A8B97-5AE4-324E-9D6F-5FE3C2C0649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226057" y="24486863"/>
            <a:ext cx="9514320" cy="6528073"/>
          </a:xfrm>
          <a:prstGeom prst="rect">
            <a:avLst/>
          </a:prstGeom>
        </p:spPr>
      </p:pic>
      <p:pic>
        <p:nvPicPr>
          <p:cNvPr id="16" name="Picture 15" descr="A screenshot of a social media post&#10;&#10;Description automatically generated">
            <a:extLst>
              <a:ext uri="{FF2B5EF4-FFF2-40B4-BE49-F238E27FC236}">
                <a16:creationId xmlns:a16="http://schemas.microsoft.com/office/drawing/2014/main" id="{1F706894-E88C-9945-9A51-EF5E53504A34}"/>
              </a:ext>
            </a:extLst>
          </p:cNvPr>
          <p:cNvPicPr>
            <a:picLocks noChangeAspect="1"/>
          </p:cNvPicPr>
          <p:nvPr/>
        </p:nvPicPr>
        <p:blipFill rotWithShape="1">
          <a:blip r:embed="rId14">
            <a:extLst>
              <a:ext uri="{28A0092B-C50C-407E-A947-70E740481C1C}">
                <a14:useLocalDpi xmlns:a14="http://schemas.microsoft.com/office/drawing/2010/main" val="0"/>
              </a:ext>
            </a:extLst>
          </a:blip>
          <a:srcRect l="839" t="1705" r="2999" b="-2842"/>
          <a:stretch/>
        </p:blipFill>
        <p:spPr>
          <a:xfrm>
            <a:off x="22480865" y="19296070"/>
            <a:ext cx="9365309" cy="4319723"/>
          </a:xfrm>
          <a:prstGeom prst="rect">
            <a:avLst/>
          </a:prstGeom>
        </p:spPr>
      </p:pic>
      <p:sp>
        <p:nvSpPr>
          <p:cNvPr id="93" name="Rectangle 92">
            <a:extLst>
              <a:ext uri="{FF2B5EF4-FFF2-40B4-BE49-F238E27FC236}">
                <a16:creationId xmlns:a16="http://schemas.microsoft.com/office/drawing/2014/main" id="{2C1503B1-9698-0E43-8CC8-A30FCAF2D945}"/>
              </a:ext>
            </a:extLst>
          </p:cNvPr>
          <p:cNvSpPr/>
          <p:nvPr/>
        </p:nvSpPr>
        <p:spPr bwMode="auto">
          <a:xfrm>
            <a:off x="12420058" y="18543805"/>
            <a:ext cx="9088209" cy="642287"/>
          </a:xfrm>
          <a:prstGeom prst="rect">
            <a:avLst/>
          </a:prstGeom>
          <a:solidFill>
            <a:srgbClr val="081F3F"/>
          </a:solidFill>
          <a:ln w="9525" cap="flat" cmpd="sng" algn="ctr">
            <a:solidFill>
              <a:srgbClr val="B6862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4284663" eaLnBrk="1" hangingPunct="1"/>
            <a:r>
              <a:rPr lang="en-US" sz="2900" dirty="0">
                <a:solidFill>
                  <a:schemeClr val="bg1"/>
                </a:solidFill>
                <a:latin typeface="Arial" charset="0"/>
              </a:rPr>
              <a:t>Judges Sequence Diagram</a:t>
            </a:r>
          </a:p>
        </p:txBody>
      </p:sp>
      <p:sp>
        <p:nvSpPr>
          <p:cNvPr id="94" name="Rectangle 93">
            <a:extLst>
              <a:ext uri="{FF2B5EF4-FFF2-40B4-BE49-F238E27FC236}">
                <a16:creationId xmlns:a16="http://schemas.microsoft.com/office/drawing/2014/main" id="{E0863B0F-A78C-8345-9CC8-1BDB344BCBB7}"/>
              </a:ext>
            </a:extLst>
          </p:cNvPr>
          <p:cNvSpPr/>
          <p:nvPr/>
        </p:nvSpPr>
        <p:spPr bwMode="auto">
          <a:xfrm>
            <a:off x="22548624" y="18564465"/>
            <a:ext cx="9088209" cy="642287"/>
          </a:xfrm>
          <a:prstGeom prst="rect">
            <a:avLst/>
          </a:prstGeom>
          <a:solidFill>
            <a:srgbClr val="081F3F"/>
          </a:solidFill>
          <a:ln w="9525" cap="flat" cmpd="sng" algn="ctr">
            <a:solidFill>
              <a:srgbClr val="B6862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4284663" eaLnBrk="1" hangingPunct="1"/>
            <a:r>
              <a:rPr lang="en-US" sz="2900" dirty="0">
                <a:solidFill>
                  <a:schemeClr val="bg1"/>
                </a:solidFill>
                <a:latin typeface="Arial" charset="0"/>
              </a:rPr>
              <a:t>Administration Sequence Diagram</a:t>
            </a:r>
          </a:p>
        </p:txBody>
      </p:sp>
      <p:sp>
        <p:nvSpPr>
          <p:cNvPr id="91" name="Rectangle 90">
            <a:extLst>
              <a:ext uri="{FF2B5EF4-FFF2-40B4-BE49-F238E27FC236}">
                <a16:creationId xmlns:a16="http://schemas.microsoft.com/office/drawing/2014/main" id="{1548769E-5832-084A-B336-8BA7BE98B077}"/>
              </a:ext>
            </a:extLst>
          </p:cNvPr>
          <p:cNvSpPr/>
          <p:nvPr/>
        </p:nvSpPr>
        <p:spPr bwMode="auto">
          <a:xfrm>
            <a:off x="22473452" y="23705279"/>
            <a:ext cx="9088209" cy="642287"/>
          </a:xfrm>
          <a:prstGeom prst="rect">
            <a:avLst/>
          </a:prstGeom>
          <a:solidFill>
            <a:srgbClr val="081F3F"/>
          </a:solidFill>
          <a:ln w="9525" cap="flat" cmpd="sng" algn="ctr">
            <a:solidFill>
              <a:srgbClr val="B6862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4284663" eaLnBrk="1" hangingPunct="1"/>
            <a:r>
              <a:rPr lang="en-US" sz="2900" dirty="0">
                <a:solidFill>
                  <a:schemeClr val="bg1"/>
                </a:solidFill>
                <a:latin typeface="Arial" charset="0"/>
              </a:rPr>
              <a:t>Class Diagram</a:t>
            </a: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AD035229BD18F4EB9739B1A6C51C0B6" ma:contentTypeVersion="11" ma:contentTypeDescription="Create a new document." ma:contentTypeScope="" ma:versionID="eb57bd18266c1d1e3b599de4a1c56b2e">
  <xsd:schema xmlns:xsd="http://www.w3.org/2001/XMLSchema" xmlns:xs="http://www.w3.org/2001/XMLSchema" xmlns:p="http://schemas.microsoft.com/office/2006/metadata/properties" xmlns:ns2="9d854a1b-05a7-4aef-b467-3d70f8b6c570" xmlns:ns3="fa158b54-faca-43b8-8be5-e9b3eb6c5e18" targetNamespace="http://schemas.microsoft.com/office/2006/metadata/properties" ma:root="true" ma:fieldsID="bde093b5b14b7bac6e0a36d6c50120a8" ns2:_="" ns3:_="">
    <xsd:import namespace="9d854a1b-05a7-4aef-b467-3d70f8b6c570"/>
    <xsd:import namespace="fa158b54-faca-43b8-8be5-e9b3eb6c5e1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854a1b-05a7-4aef-b467-3d70f8b6c5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158b54-faca-43b8-8be5-e9b3eb6c5e1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AAF415F-0651-4C6B-86A2-BC8F5528E409}">
  <ds:schemaRefs>
    <ds:schemaRef ds:uri="http://schemas.microsoft.com/sharepoint/v3/contenttype/forms"/>
  </ds:schemaRefs>
</ds:datastoreItem>
</file>

<file path=customXml/itemProps2.xml><?xml version="1.0" encoding="utf-8"?>
<ds:datastoreItem xmlns:ds="http://schemas.openxmlformats.org/officeDocument/2006/customXml" ds:itemID="{81865327-CB14-422D-8A1D-078BEC5671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d854a1b-05a7-4aef-b467-3d70f8b6c570"/>
    <ds:schemaRef ds:uri="fa158b54-faca-43b8-8be5-e9b3eb6c5e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15075</TotalTime>
  <Words>617</Words>
  <Application>Microsoft Macintosh PowerPoint</Application>
  <PresentationFormat>Custom</PresentationFormat>
  <Paragraphs>68</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Helvetica</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Dean-Anna Gayle</cp:lastModifiedBy>
  <cp:revision>90</cp:revision>
  <dcterms:created xsi:type="dcterms:W3CDTF">2012-11-19T15:27:41Z</dcterms:created>
  <dcterms:modified xsi:type="dcterms:W3CDTF">2019-12-02T19:56:42Z</dcterms:modified>
</cp:coreProperties>
</file>