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9E701"/>
    <a:srgbClr val="FEF001"/>
    <a:srgbClr val="FF6501"/>
    <a:srgbClr val="33CC33"/>
    <a:srgbClr val="33CCCC"/>
    <a:srgbClr val="6666FF"/>
    <a:srgbClr val="F730C6"/>
    <a:srgbClr val="AA2716"/>
    <a:srgbClr val="D22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57F046-7EC0-4F59-B974-04C05D36731E}" v="5" dt="2019-12-04T19:46:55.1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92"/>
  </p:normalViewPr>
  <p:slideViewPr>
    <p:cSldViewPr snapToGrid="0">
      <p:cViewPr>
        <p:scale>
          <a:sx n="68" d="100"/>
          <a:sy n="68" d="100"/>
        </p:scale>
        <p:origin x="440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03D8D-F5AA-1742-B208-031AED21B4FF}" type="datetimeFigureOut">
              <a:rPr lang="en-US" smtClean="0"/>
              <a:t>12/5/19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274C6-EBE3-E746-AB1B-43C49F556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7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8274C6-EBE3-E746-AB1B-43C49F556E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99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26D42-D4BC-4C40-A19A-6DE4DBC30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E3585-8021-4D0A-B97A-C81EBC27DB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3E4A3F-53E8-44CB-8DB2-8BC1BEBB4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BE472-B7AA-4AA6-9911-9105E0827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00BCA-25BC-4EA2-B424-370FF95CA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862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AD0D3-A469-46C0-8955-189F04C94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6C1009-5FF9-4375-86EC-76ADEBF1D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74281-6FC3-441C-92DE-FB1F0FF04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5E119-21ED-478E-A01C-3343FD62A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D2262-72C0-4D43-900E-AE6DCF0B2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583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F6B7F1-9ADE-41CB-8C29-ADE78CA26E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DFF1C-B21B-4A40-A663-2BED125D7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51279-6490-4FD0-B11C-C86FA3BB0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E6F99-3578-4903-9E90-D6C574D80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9FF1F-B906-4AB9-9987-2059B4A2D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725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6C995-449F-43F6-A00F-F964C31F3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759A7-DBBE-4F47-AADF-FEAB08669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DB4D9-00EE-4B13-BCC2-A5283C1BC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3EE80-1313-4F32-9EDB-5981B69E6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22736-7E4F-4501-A380-ED22E51A8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4873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71AC-0E3F-42E0-9F5F-DA749FDB1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81E005-9892-4F55-86EA-245129D18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964E0-24E5-4E01-BC21-419C871D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21BE2-786E-4894-A547-AE316DCF9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02CA0-83AA-4437-803A-884E8A47A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876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2382-3F67-43BD-A2EC-C516F1615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09501-CA3A-40C0-A6CC-79578CA15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BBAB43-1E56-4F06-8B67-FC9F36E7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8F6A64-7C3C-467E-861F-F3DFB842B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A0934A-CC9D-4343-BF50-63784C24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3C13C2-BA38-4BDB-A3B9-EFCE74B8F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996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8BB33-5DF8-493E-B1D0-AAB3C298B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B125A6-BFE0-4579-BF7F-C55BB6CC9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D61FE9-B2DE-4227-B085-1F1F13C1F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5DE756-7AE6-437F-BE20-607EB51852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07EC93-DF8F-42C1-9A58-43A8689A75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D9523C-57A9-4E96-92B6-175C72C4D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A456D0-E550-4AFA-8FA1-0FA6B5DF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AB6936-254C-4844-965C-3D41F3A5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447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58FC7-E8E3-40CB-94A1-F5DD648B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E54B48-D74F-4D51-B4BD-68C0EDBDE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336B7E-2DC6-4C08-9039-73C683F0C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FA453-2A51-4BFA-98D5-1947E2DD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791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593F8D-06F1-405D-8A09-F50C15C3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1F80FF-5467-4750-A10C-F9BA49642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5761B-99C6-4862-9D04-328B9125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03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DAB5F-6CDB-49AF-85CB-77A8B8D35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13246-9D7E-44DF-985C-57300654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19F05-02F4-486D-9B39-4423A43D9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AB517-193E-4084-AE22-1DA7D05D6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A313B-B46E-45D1-B487-EC7EF0A51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430B3-266D-4EB7-85C3-DFDEBFB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970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66F04-44FC-40F1-AA67-FF80D1265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B23664-4EA6-4334-AD4B-5F0FBF043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DC0DA2-E5CB-45CC-B1FB-FDE8E98EA0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851EE6-E272-47C7-9C03-0CFF50C8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53F02-533A-48AE-97E1-F09299D61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4D0E4-C46A-48CD-9DB4-EABF3B3FF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778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201F35-F41F-4296-BDE4-517326B1F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8DFDE-FEF4-45ED-83E0-6CDFF680A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F13DC-BC7D-4EE5-836A-A66AFB6ED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3630E-769B-4379-93F8-04B3EEB1F853}" type="datetimeFigureOut">
              <a:rPr lang="en-IN" smtClean="0"/>
              <a:t>05/12/19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E6FD8-25E0-4E28-8C7D-759F21CA1F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E0F42-B3FC-46B9-80E6-21E885F13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506B7-54D6-4F59-8C91-3F473E4D99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822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245">
            <a:extLst>
              <a:ext uri="{FF2B5EF4-FFF2-40B4-BE49-F238E27FC236}">
                <a16:creationId xmlns:a16="http://schemas.microsoft.com/office/drawing/2014/main" id="{49561B62-12D3-0C46-92A8-EA833FFDE419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71000"/>
                </a:schemeClr>
              </a:gs>
              <a:gs pos="100000">
                <a:schemeClr val="tx2">
                  <a:lumMod val="40000"/>
                  <a:lumOff val="60000"/>
                  <a:alpha val="9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843076FC-AD74-934A-9C34-4D4FE9B77CB6}"/>
              </a:ext>
            </a:extLst>
          </p:cNvPr>
          <p:cNvSpPr/>
          <p:nvPr/>
        </p:nvSpPr>
        <p:spPr>
          <a:xfrm>
            <a:off x="0" y="-58859"/>
            <a:ext cx="12192000" cy="1004132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">
                <a:schemeClr val="bg1">
                  <a:lumMod val="6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5261B56-E87D-DE49-9AE2-82FEEDAF84E3}"/>
              </a:ext>
            </a:extLst>
          </p:cNvPr>
          <p:cNvSpPr txBox="1"/>
          <p:nvPr/>
        </p:nvSpPr>
        <p:spPr>
          <a:xfrm>
            <a:off x="2464947" y="158372"/>
            <a:ext cx="726827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1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REGISTRATION STEPS</a:t>
            </a:r>
          </a:p>
        </p:txBody>
      </p:sp>
      <p:sp>
        <p:nvSpPr>
          <p:cNvPr id="157" name="Isosceles Triangle 10">
            <a:extLst>
              <a:ext uri="{FF2B5EF4-FFF2-40B4-BE49-F238E27FC236}">
                <a16:creationId xmlns:a16="http://schemas.microsoft.com/office/drawing/2014/main" id="{0CACA4B3-F696-8742-880B-CA8BE0F35194}"/>
              </a:ext>
            </a:extLst>
          </p:cNvPr>
          <p:cNvSpPr/>
          <p:nvPr/>
        </p:nvSpPr>
        <p:spPr>
          <a:xfrm rot="18900000">
            <a:off x="813137" y="3550267"/>
            <a:ext cx="340114" cy="34011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660066"/>
              </a:gs>
              <a:gs pos="0">
                <a:srgbClr val="FF33CC"/>
              </a:gs>
            </a:gsLst>
            <a:lin ang="5400000" scaled="1"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8" name="L-Shape 157">
            <a:extLst>
              <a:ext uri="{FF2B5EF4-FFF2-40B4-BE49-F238E27FC236}">
                <a16:creationId xmlns:a16="http://schemas.microsoft.com/office/drawing/2014/main" id="{0EAABE42-DAA4-E644-9D30-68C7D4B817E2}"/>
              </a:ext>
            </a:extLst>
          </p:cNvPr>
          <p:cNvSpPr/>
          <p:nvPr/>
        </p:nvSpPr>
        <p:spPr>
          <a:xfrm rot="5400000">
            <a:off x="3734446" y="4216253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333399"/>
              </a:gs>
              <a:gs pos="0">
                <a:srgbClr val="6666FF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9" name="Isosceles Triangle 13">
            <a:extLst>
              <a:ext uri="{FF2B5EF4-FFF2-40B4-BE49-F238E27FC236}">
                <a16:creationId xmlns:a16="http://schemas.microsoft.com/office/drawing/2014/main" id="{9DFE6F69-B6FA-3A49-A556-B1F7F36AF5AC}"/>
              </a:ext>
            </a:extLst>
          </p:cNvPr>
          <p:cNvSpPr/>
          <p:nvPr/>
        </p:nvSpPr>
        <p:spPr>
          <a:xfrm rot="18900000">
            <a:off x="3098872" y="3533349"/>
            <a:ext cx="340114" cy="34011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333399"/>
              </a:gs>
              <a:gs pos="0">
                <a:srgbClr val="6666FF"/>
              </a:gs>
            </a:gsLst>
            <a:lin ang="5400000" scaled="1"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0" name="L-Shape 159">
            <a:extLst>
              <a:ext uri="{FF2B5EF4-FFF2-40B4-BE49-F238E27FC236}">
                <a16:creationId xmlns:a16="http://schemas.microsoft.com/office/drawing/2014/main" id="{4179D4B8-1D05-6F4F-A139-A248A1BA6240}"/>
              </a:ext>
            </a:extLst>
          </p:cNvPr>
          <p:cNvSpPr/>
          <p:nvPr/>
        </p:nvSpPr>
        <p:spPr>
          <a:xfrm rot="5400000">
            <a:off x="5994516" y="4242618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006666"/>
              </a:gs>
              <a:gs pos="0">
                <a:srgbClr val="33CCCC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1" name="Isosceles Triangle 16">
            <a:extLst>
              <a:ext uri="{FF2B5EF4-FFF2-40B4-BE49-F238E27FC236}">
                <a16:creationId xmlns:a16="http://schemas.microsoft.com/office/drawing/2014/main" id="{24783B7E-F002-0A49-BC66-BEBA2236BF41}"/>
              </a:ext>
            </a:extLst>
          </p:cNvPr>
          <p:cNvSpPr/>
          <p:nvPr/>
        </p:nvSpPr>
        <p:spPr>
          <a:xfrm rot="18900000">
            <a:off x="5645809" y="3585546"/>
            <a:ext cx="340114" cy="34011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006666"/>
              </a:gs>
              <a:gs pos="0">
                <a:srgbClr val="33CCCC"/>
              </a:gs>
            </a:gsLst>
            <a:lin ang="5400000" scaled="1"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2" name="L-Shape 161">
            <a:extLst>
              <a:ext uri="{FF2B5EF4-FFF2-40B4-BE49-F238E27FC236}">
                <a16:creationId xmlns:a16="http://schemas.microsoft.com/office/drawing/2014/main" id="{CF3DAEE6-97DD-684A-94FD-51543419B217}"/>
              </a:ext>
            </a:extLst>
          </p:cNvPr>
          <p:cNvSpPr/>
          <p:nvPr/>
        </p:nvSpPr>
        <p:spPr>
          <a:xfrm rot="5400000">
            <a:off x="8274501" y="4224808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006600"/>
              </a:gs>
              <a:gs pos="0">
                <a:srgbClr val="33CC33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3" name="Isosceles Triangle 19">
            <a:extLst>
              <a:ext uri="{FF2B5EF4-FFF2-40B4-BE49-F238E27FC236}">
                <a16:creationId xmlns:a16="http://schemas.microsoft.com/office/drawing/2014/main" id="{E471023D-CA13-1A48-A19C-AD9F29E9BBA4}"/>
              </a:ext>
            </a:extLst>
          </p:cNvPr>
          <p:cNvSpPr/>
          <p:nvPr/>
        </p:nvSpPr>
        <p:spPr>
          <a:xfrm rot="18900000">
            <a:off x="7878479" y="3533349"/>
            <a:ext cx="340114" cy="34011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006600"/>
              </a:gs>
              <a:gs pos="0">
                <a:srgbClr val="33CC33"/>
              </a:gs>
            </a:gsLst>
            <a:lin ang="5400000" scaled="1"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4" name="L-Shape 163">
            <a:extLst>
              <a:ext uri="{FF2B5EF4-FFF2-40B4-BE49-F238E27FC236}">
                <a16:creationId xmlns:a16="http://schemas.microsoft.com/office/drawing/2014/main" id="{6D83AF6E-3910-BC4A-B010-C3443D9BE396}"/>
              </a:ext>
            </a:extLst>
          </p:cNvPr>
          <p:cNvSpPr/>
          <p:nvPr/>
        </p:nvSpPr>
        <p:spPr>
          <a:xfrm rot="5400000">
            <a:off x="10549123" y="4226869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FF6501"/>
              </a:gs>
              <a:gs pos="0">
                <a:srgbClr val="FF6600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1710D0AB-0BEE-3741-B3DB-9B784C38A421}"/>
              </a:ext>
            </a:extLst>
          </p:cNvPr>
          <p:cNvSpPr txBox="1"/>
          <p:nvPr/>
        </p:nvSpPr>
        <p:spPr>
          <a:xfrm>
            <a:off x="1185281" y="4858317"/>
            <a:ext cx="182028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900" b="1" spc="300" dirty="0">
                <a:solidFill>
                  <a:srgbClr val="F42FC5"/>
                </a:solidFill>
                <a:latin typeface="Agency FB" panose="020B0503020202020204" pitchFamily="34" charset="0"/>
              </a:rPr>
              <a:t>Get Judge Assignment Number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1376DB9D-D932-0D44-B123-FDB72430BDDE}"/>
              </a:ext>
            </a:extLst>
          </p:cNvPr>
          <p:cNvSpPr txBox="1"/>
          <p:nvPr/>
        </p:nvSpPr>
        <p:spPr>
          <a:xfrm>
            <a:off x="3604182" y="4781852"/>
            <a:ext cx="15511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900" b="1" spc="300" dirty="0">
                <a:solidFill>
                  <a:srgbClr val="6464FA"/>
                </a:solidFill>
                <a:latin typeface="Agency FB" panose="020B0503020202020204" pitchFamily="34" charset="0"/>
              </a:rPr>
              <a:t>Add Judge Assignment Number to Badge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44E1296C-715B-274E-8FD5-2F6775F0E8C4}"/>
              </a:ext>
            </a:extLst>
          </p:cNvPr>
          <p:cNvSpPr txBox="1"/>
          <p:nvPr/>
        </p:nvSpPr>
        <p:spPr>
          <a:xfrm>
            <a:off x="5738514" y="4944551"/>
            <a:ext cx="19966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900" b="1" spc="300" dirty="0">
                <a:solidFill>
                  <a:srgbClr val="30C7C7"/>
                </a:solidFill>
                <a:latin typeface="Agency FB" panose="020B0503020202020204" pitchFamily="34" charset="0"/>
              </a:rPr>
              <a:t>Smartphone or </a:t>
            </a:r>
          </a:p>
          <a:p>
            <a:pPr algn="ctr"/>
            <a:r>
              <a:rPr lang="en-IN" sz="1900" b="1" spc="300" dirty="0">
                <a:solidFill>
                  <a:srgbClr val="30C7C7"/>
                </a:solidFill>
                <a:latin typeface="Agency FB" panose="020B0503020202020204" pitchFamily="34" charset="0"/>
              </a:rPr>
              <a:t>Tablet?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579CA0BE-86E7-C94C-9095-A73979975C43}"/>
              </a:ext>
            </a:extLst>
          </p:cNvPr>
          <p:cNvSpPr txBox="1"/>
          <p:nvPr/>
        </p:nvSpPr>
        <p:spPr>
          <a:xfrm>
            <a:off x="8083251" y="4799892"/>
            <a:ext cx="2126263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FIU Staff: </a:t>
            </a:r>
            <a:r>
              <a:rPr lang="en-IN" sz="1900" b="1" spc="300" dirty="0" err="1">
                <a:solidFill>
                  <a:srgbClr val="2FC52F"/>
                </a:solidFill>
                <a:latin typeface="Agency FB" panose="020B0503020202020204" pitchFamily="34" charset="0"/>
              </a:rPr>
              <a:t>FIU_SECUREWiFi</a:t>
            </a:r>
            <a:endParaRPr lang="en-IN" sz="1900" b="1" spc="300" dirty="0">
              <a:solidFill>
                <a:srgbClr val="2FC52F"/>
              </a:solidFill>
              <a:latin typeface="Agency FB" panose="020B0503020202020204" pitchFamily="34" charset="0"/>
            </a:endParaRPr>
          </a:p>
          <a:p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Guests: </a:t>
            </a:r>
            <a:r>
              <a:rPr lang="en-IN" sz="1900" b="1" spc="300" dirty="0" err="1">
                <a:solidFill>
                  <a:srgbClr val="2FC52F"/>
                </a:solidFill>
                <a:latin typeface="Agency FB" panose="020B0503020202020204" pitchFamily="34" charset="0"/>
              </a:rPr>
              <a:t>FIU_WiFi</a:t>
            </a:r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 </a:t>
            </a:r>
          </a:p>
          <a:p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Browse to</a:t>
            </a:r>
          </a:p>
          <a:p>
            <a:r>
              <a:rPr lang="en-IN" sz="1900" b="1" spc="300" dirty="0" err="1">
                <a:solidFill>
                  <a:srgbClr val="2FC52F"/>
                </a:solidFill>
                <a:latin typeface="Agency FB" panose="020B0503020202020204" pitchFamily="34" charset="0"/>
              </a:rPr>
              <a:t>SeniorProject</a:t>
            </a:r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.</a:t>
            </a:r>
          </a:p>
          <a:p>
            <a:r>
              <a:rPr lang="en-IN" sz="1900" b="1" spc="300" dirty="0" err="1">
                <a:solidFill>
                  <a:srgbClr val="2FC52F"/>
                </a:solidFill>
                <a:latin typeface="Agency FB" panose="020B0503020202020204" pitchFamily="34" charset="0"/>
              </a:rPr>
              <a:t>cis.fiu.edu</a:t>
            </a:r>
            <a:r>
              <a:rPr lang="en-IN" sz="1900" b="1" spc="300" dirty="0">
                <a:solidFill>
                  <a:srgbClr val="2FC52F"/>
                </a:solidFill>
                <a:latin typeface="Agency FB" panose="020B0503020202020204" pitchFamily="34" charset="0"/>
              </a:rPr>
              <a:t> </a:t>
            </a:r>
          </a:p>
          <a:p>
            <a:endParaRPr lang="en-IN" sz="1900" b="1" spc="300" dirty="0">
              <a:solidFill>
                <a:srgbClr val="2FC52F"/>
              </a:solidFill>
              <a:latin typeface="Agency FB" panose="020B0503020202020204" pitchFamily="34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B53AF297-96DF-0049-A780-8A873E475152}"/>
              </a:ext>
            </a:extLst>
          </p:cNvPr>
          <p:cNvSpPr txBox="1"/>
          <p:nvPr/>
        </p:nvSpPr>
        <p:spPr>
          <a:xfrm>
            <a:off x="10301122" y="4786537"/>
            <a:ext cx="2062142" cy="18466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IN" sz="1900" b="1" spc="300" dirty="0">
                <a:solidFill>
                  <a:srgbClr val="FF6600"/>
                </a:solidFill>
                <a:latin typeface="Agency FB"/>
              </a:rPr>
              <a:t>Locate Desk #23 across the Registration Table to complete registration.</a:t>
            </a:r>
            <a:endParaRPr lang="en-IN" sz="1900" b="1" spc="300" dirty="0">
              <a:solidFill>
                <a:srgbClr val="FF6600"/>
              </a:solidFill>
              <a:latin typeface="Agency FB" panose="020B0503020202020204" pitchFamily="34" charset="0"/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E7B012AD-DF3C-D94E-B00F-6D7B1F83F462}"/>
              </a:ext>
            </a:extLst>
          </p:cNvPr>
          <p:cNvGrpSpPr/>
          <p:nvPr/>
        </p:nvGrpSpPr>
        <p:grpSpPr>
          <a:xfrm>
            <a:off x="871677" y="2958847"/>
            <a:ext cx="2515529" cy="1240592"/>
            <a:chOff x="509171" y="2367741"/>
            <a:chExt cx="2515529" cy="1240592"/>
          </a:xfrm>
        </p:grpSpPr>
        <p:pic>
          <p:nvPicPr>
            <p:cNvPr id="171" name="Graphic 170" descr="Television">
              <a:extLst>
                <a:ext uri="{FF2B5EF4-FFF2-40B4-BE49-F238E27FC236}">
                  <a16:creationId xmlns:a16="http://schemas.microsoft.com/office/drawing/2014/main" id="{507D4660-BF36-134E-B1F9-2E09E7C92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97218" y="2367741"/>
              <a:ext cx="625455" cy="625455"/>
            </a:xfrm>
            <a:prstGeom prst="rect">
              <a:avLst/>
            </a:prstGeom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DC81FDD5-3534-F743-862A-81081E59A761}"/>
                </a:ext>
              </a:extLst>
            </p:cNvPr>
            <p:cNvSpPr txBox="1"/>
            <p:nvPr/>
          </p:nvSpPr>
          <p:spPr>
            <a:xfrm>
              <a:off x="509171" y="2900447"/>
              <a:ext cx="2515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200" dirty="0">
                  <a:solidFill>
                    <a:srgbClr val="F831C7"/>
                  </a:solidFill>
                  <a:latin typeface="Century Gothic" panose="020B0502020202020204" pitchFamily="34" charset="0"/>
                </a:rPr>
                <a:t>1. </a:t>
              </a:r>
              <a:r>
                <a:rPr lang="en-IN" dirty="0">
                  <a:solidFill>
                    <a:srgbClr val="F831C7"/>
                  </a:solidFill>
                  <a:latin typeface="Century Gothic" panose="020B0502020202020204" pitchFamily="34" charset="0"/>
                </a:rPr>
                <a:t>Sign-In At CIS Registration Table </a:t>
              </a:r>
            </a:p>
          </p:txBody>
        </p:sp>
      </p:grp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A5165A66-9940-4446-B72C-8C0187E1B8C7}"/>
              </a:ext>
            </a:extLst>
          </p:cNvPr>
          <p:cNvCxnSpPr>
            <a:cxnSpLocks/>
          </p:cNvCxnSpPr>
          <p:nvPr/>
        </p:nvCxnSpPr>
        <p:spPr>
          <a:xfrm>
            <a:off x="2052135" y="4190860"/>
            <a:ext cx="0" cy="596239"/>
          </a:xfrm>
          <a:prstGeom prst="line">
            <a:avLst/>
          </a:prstGeom>
          <a:ln>
            <a:solidFill>
              <a:srgbClr val="F630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>
            <a:extLst>
              <a:ext uri="{FF2B5EF4-FFF2-40B4-BE49-F238E27FC236}">
                <a16:creationId xmlns:a16="http://schemas.microsoft.com/office/drawing/2014/main" id="{BC4E08B8-9223-3A4C-9F5F-5BE8780BA817}"/>
              </a:ext>
            </a:extLst>
          </p:cNvPr>
          <p:cNvSpPr txBox="1"/>
          <p:nvPr/>
        </p:nvSpPr>
        <p:spPr>
          <a:xfrm>
            <a:off x="3162878" y="3495117"/>
            <a:ext cx="251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00" dirty="0">
                <a:solidFill>
                  <a:srgbClr val="6565FC"/>
                </a:solidFill>
                <a:latin typeface="Century Gothic" panose="020B0502020202020204" pitchFamily="34" charset="0"/>
              </a:rPr>
              <a:t>2. </a:t>
            </a:r>
            <a:r>
              <a:rPr lang="en-IN" dirty="0">
                <a:solidFill>
                  <a:srgbClr val="6565FC"/>
                </a:solidFill>
                <a:latin typeface="Century Gothic" panose="020B0502020202020204" pitchFamily="34" charset="0"/>
              </a:rPr>
              <a:t>Label </a:t>
            </a:r>
            <a:r>
              <a:rPr lang="en-IN" dirty="0">
                <a:solidFill>
                  <a:srgbClr val="6666FF"/>
                </a:solidFill>
                <a:latin typeface="Century Gothic" panose="020B0502020202020204" pitchFamily="34" charset="0"/>
              </a:rPr>
              <a:t>Name</a:t>
            </a:r>
            <a:r>
              <a:rPr lang="en-IN" dirty="0">
                <a:solidFill>
                  <a:srgbClr val="6565FC"/>
                </a:solidFill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en-IN" dirty="0">
                <a:solidFill>
                  <a:srgbClr val="6565FC"/>
                </a:solidFill>
                <a:latin typeface="Century Gothic" panose="020B0502020202020204" pitchFamily="34" charset="0"/>
              </a:rPr>
              <a:t>Badge</a:t>
            </a:r>
            <a:endParaRPr lang="en-IN" sz="1100" dirty="0">
              <a:solidFill>
                <a:srgbClr val="6565FC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62E0EEBE-6A93-D849-B542-959DE3F6A97B}"/>
              </a:ext>
            </a:extLst>
          </p:cNvPr>
          <p:cNvCxnSpPr>
            <a:cxnSpLocks/>
          </p:cNvCxnSpPr>
          <p:nvPr/>
        </p:nvCxnSpPr>
        <p:spPr>
          <a:xfrm>
            <a:off x="4335444" y="4166371"/>
            <a:ext cx="0" cy="594360"/>
          </a:xfrm>
          <a:prstGeom prst="line">
            <a:avLst/>
          </a:prstGeom>
          <a:ln>
            <a:solidFill>
              <a:srgbClr val="6666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79496EDE-935E-664A-A4AB-1487213BE7E5}"/>
              </a:ext>
            </a:extLst>
          </p:cNvPr>
          <p:cNvCxnSpPr>
            <a:cxnSpLocks/>
          </p:cNvCxnSpPr>
          <p:nvPr/>
        </p:nvCxnSpPr>
        <p:spPr>
          <a:xfrm flipH="1">
            <a:off x="6671080" y="4224461"/>
            <a:ext cx="1" cy="594360"/>
          </a:xfrm>
          <a:prstGeom prst="line">
            <a:avLst/>
          </a:prstGeom>
          <a:ln>
            <a:solidFill>
              <a:srgbClr val="33CB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40D20021-5308-544A-AEB3-BE8F36D6931F}"/>
              </a:ext>
            </a:extLst>
          </p:cNvPr>
          <p:cNvCxnSpPr>
            <a:cxnSpLocks/>
          </p:cNvCxnSpPr>
          <p:nvPr/>
        </p:nvCxnSpPr>
        <p:spPr>
          <a:xfrm flipH="1">
            <a:off x="8940095" y="4187492"/>
            <a:ext cx="1" cy="594360"/>
          </a:xfrm>
          <a:prstGeom prst="line">
            <a:avLst/>
          </a:prstGeom>
          <a:ln>
            <a:solidFill>
              <a:srgbClr val="32CA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B2650412-F760-7C4A-B8BD-3C2FFDAF5A3F}"/>
              </a:ext>
            </a:extLst>
          </p:cNvPr>
          <p:cNvCxnSpPr>
            <a:cxnSpLocks/>
          </p:cNvCxnSpPr>
          <p:nvPr/>
        </p:nvCxnSpPr>
        <p:spPr>
          <a:xfrm flipH="1">
            <a:off x="11152616" y="4199056"/>
            <a:ext cx="1" cy="594360"/>
          </a:xfrm>
          <a:prstGeom prst="line">
            <a:avLst/>
          </a:prstGeom>
          <a:ln>
            <a:solidFill>
              <a:srgbClr val="FE6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9" name="Graphic 178" descr="Pencil">
            <a:extLst>
              <a:ext uri="{FF2B5EF4-FFF2-40B4-BE49-F238E27FC236}">
                <a16:creationId xmlns:a16="http://schemas.microsoft.com/office/drawing/2014/main" id="{5D393F4B-238C-6145-BEF0-D28B1A47F5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93039" y="2999918"/>
            <a:ext cx="625455" cy="625455"/>
          </a:xfrm>
          <a:prstGeom prst="rect">
            <a:avLst/>
          </a:prstGeom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0" name="Group 179">
            <a:extLst>
              <a:ext uri="{FF2B5EF4-FFF2-40B4-BE49-F238E27FC236}">
                <a16:creationId xmlns:a16="http://schemas.microsoft.com/office/drawing/2014/main" id="{C5334EE7-93D3-474E-B462-958BDC22010F}"/>
              </a:ext>
            </a:extLst>
          </p:cNvPr>
          <p:cNvGrpSpPr/>
          <p:nvPr/>
        </p:nvGrpSpPr>
        <p:grpSpPr>
          <a:xfrm>
            <a:off x="5673314" y="2958847"/>
            <a:ext cx="1996670" cy="1270123"/>
            <a:chOff x="5951603" y="1798654"/>
            <a:chExt cx="1996670" cy="1270123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C5214B36-7C54-8046-A183-FE737C7D35D7}"/>
                </a:ext>
              </a:extLst>
            </p:cNvPr>
            <p:cNvGrpSpPr/>
            <p:nvPr/>
          </p:nvGrpSpPr>
          <p:grpSpPr>
            <a:xfrm>
              <a:off x="5951603" y="1798654"/>
              <a:ext cx="1996670" cy="1270123"/>
              <a:chOff x="5295156" y="1019898"/>
              <a:chExt cx="1996670" cy="1270123"/>
            </a:xfrm>
          </p:grpSpPr>
          <p:pic>
            <p:nvPicPr>
              <p:cNvPr id="183" name="Graphic 182" descr="Smart Phone">
                <a:extLst>
                  <a:ext uri="{FF2B5EF4-FFF2-40B4-BE49-F238E27FC236}">
                    <a16:creationId xmlns:a16="http://schemas.microsoft.com/office/drawing/2014/main" id="{11407922-F2D0-094C-B5C5-4A80B8A58F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542137" y="1019898"/>
                <a:ext cx="621792" cy="621792"/>
              </a:xfrm>
              <a:prstGeom prst="rect">
                <a:avLst/>
              </a:prstGeom>
              <a:effectLst>
                <a:outerShdw blurRad="1905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813AE3B5-6590-3F42-ADA8-E915F235D981}"/>
                  </a:ext>
                </a:extLst>
              </p:cNvPr>
              <p:cNvSpPr txBox="1"/>
              <p:nvPr/>
            </p:nvSpPr>
            <p:spPr>
              <a:xfrm>
                <a:off x="5295156" y="1582135"/>
                <a:ext cx="199667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2200" dirty="0">
                    <a:solidFill>
                      <a:srgbClr val="33C9C9"/>
                    </a:solidFill>
                    <a:latin typeface="Century Gothic" panose="020B0502020202020204" pitchFamily="34" charset="0"/>
                  </a:rPr>
                  <a:t>3. </a:t>
                </a:r>
                <a:r>
                  <a:rPr lang="en-IN" dirty="0">
                    <a:solidFill>
                      <a:srgbClr val="33C9C9"/>
                    </a:solidFill>
                    <a:latin typeface="Century Gothic" panose="020B0502020202020204" pitchFamily="34" charset="0"/>
                  </a:rPr>
                  <a:t>Choose</a:t>
                </a:r>
              </a:p>
              <a:p>
                <a:pPr algn="ctr"/>
                <a:r>
                  <a:rPr lang="en-IN" dirty="0">
                    <a:solidFill>
                      <a:srgbClr val="33C9C9"/>
                    </a:solidFill>
                    <a:latin typeface="Century Gothic" panose="020B0502020202020204" pitchFamily="34" charset="0"/>
                  </a:rPr>
                  <a:t> Device</a:t>
                </a:r>
              </a:p>
            </p:txBody>
          </p:sp>
        </p:grpSp>
        <p:pic>
          <p:nvPicPr>
            <p:cNvPr id="182" name="Graphic 181" descr="Tablet">
              <a:extLst>
                <a:ext uri="{FF2B5EF4-FFF2-40B4-BE49-F238E27FC236}">
                  <a16:creationId xmlns:a16="http://schemas.microsoft.com/office/drawing/2014/main" id="{BE2B8775-B360-9F42-B4D4-40D7269C7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17634" y="1827514"/>
              <a:ext cx="621792" cy="621792"/>
            </a:xfrm>
            <a:prstGeom prst="rect">
              <a:avLst/>
            </a:prstGeom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85" name="Graphic 184" descr="Wi Fi">
            <a:extLst>
              <a:ext uri="{FF2B5EF4-FFF2-40B4-BE49-F238E27FC236}">
                <a16:creationId xmlns:a16="http://schemas.microsoft.com/office/drawing/2014/main" id="{B1769360-3D53-E642-B639-A1BADB9E19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34770" y="2819625"/>
            <a:ext cx="914400" cy="9144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6" name="TextBox 185">
            <a:extLst>
              <a:ext uri="{FF2B5EF4-FFF2-40B4-BE49-F238E27FC236}">
                <a16:creationId xmlns:a16="http://schemas.microsoft.com/office/drawing/2014/main" id="{6D202383-3211-084A-8FAB-7F1F21E6BAF9}"/>
              </a:ext>
            </a:extLst>
          </p:cNvPr>
          <p:cNvSpPr txBox="1"/>
          <p:nvPr/>
        </p:nvSpPr>
        <p:spPr>
          <a:xfrm>
            <a:off x="7943699" y="3495117"/>
            <a:ext cx="1996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00" dirty="0">
                <a:solidFill>
                  <a:srgbClr val="33CC33"/>
                </a:solidFill>
                <a:latin typeface="Century Gothic" panose="020B0502020202020204" pitchFamily="34" charset="0"/>
              </a:rPr>
              <a:t>4. </a:t>
            </a:r>
            <a:r>
              <a:rPr lang="en-IN" dirty="0" err="1">
                <a:solidFill>
                  <a:srgbClr val="33CC33"/>
                </a:solidFill>
                <a:latin typeface="Century Gothic" panose="020B0502020202020204" pitchFamily="34" charset="0"/>
              </a:rPr>
              <a:t>WiFi</a:t>
            </a:r>
            <a:r>
              <a:rPr lang="en-IN" dirty="0">
                <a:solidFill>
                  <a:srgbClr val="33CC33"/>
                </a:solidFill>
                <a:latin typeface="Century Gothic" panose="020B0502020202020204" pitchFamily="34" charset="0"/>
              </a:rPr>
              <a:t> and Browse</a:t>
            </a:r>
          </a:p>
        </p:txBody>
      </p:sp>
      <p:pic>
        <p:nvPicPr>
          <p:cNvPr id="187" name="Graphic 186" descr="Computer">
            <a:extLst>
              <a:ext uri="{FF2B5EF4-FFF2-40B4-BE49-F238E27FC236}">
                <a16:creationId xmlns:a16="http://schemas.microsoft.com/office/drawing/2014/main" id="{147F1A85-7D2E-454B-81AA-FB66B9BFCB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08870" y="2855445"/>
            <a:ext cx="914400" cy="914400"/>
          </a:xfrm>
          <a:prstGeom prst="rect">
            <a:avLst/>
          </a:prstGeom>
        </p:spPr>
      </p:pic>
      <p:sp>
        <p:nvSpPr>
          <p:cNvPr id="215" name="Isosceles Triangle 10">
            <a:extLst>
              <a:ext uri="{FF2B5EF4-FFF2-40B4-BE49-F238E27FC236}">
                <a16:creationId xmlns:a16="http://schemas.microsoft.com/office/drawing/2014/main" id="{C8CE561D-35FD-0043-A773-680F4F26F739}"/>
              </a:ext>
            </a:extLst>
          </p:cNvPr>
          <p:cNvSpPr/>
          <p:nvPr/>
        </p:nvSpPr>
        <p:spPr>
          <a:xfrm rot="19260000">
            <a:off x="-429975" y="4417646"/>
            <a:ext cx="1115349" cy="1350226"/>
          </a:xfrm>
          <a:prstGeom prst="triangle">
            <a:avLst>
              <a:gd name="adj" fmla="val 100000"/>
            </a:avLst>
          </a:prstGeom>
          <a:solidFill>
            <a:srgbClr val="00A7EA"/>
          </a:soli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44776524-1D82-CF46-913F-EF1EF2103A4C}"/>
              </a:ext>
            </a:extLst>
          </p:cNvPr>
          <p:cNvSpPr txBox="1"/>
          <p:nvPr/>
        </p:nvSpPr>
        <p:spPr>
          <a:xfrm>
            <a:off x="10150756" y="3527506"/>
            <a:ext cx="1996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00" dirty="0">
                <a:solidFill>
                  <a:srgbClr val="FF6600"/>
                </a:solidFill>
                <a:latin typeface="Century Gothic" panose="020B0502020202020204" pitchFamily="34" charset="0"/>
              </a:rPr>
              <a:t>5. </a:t>
            </a:r>
            <a:r>
              <a:rPr lang="en-IN" dirty="0">
                <a:solidFill>
                  <a:srgbClr val="FF6600"/>
                </a:solidFill>
                <a:latin typeface="Century Gothic" panose="020B0502020202020204" pitchFamily="34" charset="0"/>
              </a:rPr>
              <a:t>Go to Desk #23</a:t>
            </a:r>
          </a:p>
        </p:txBody>
      </p:sp>
      <p:sp>
        <p:nvSpPr>
          <p:cNvPr id="189" name="Isosceles Triangle 10">
            <a:extLst>
              <a:ext uri="{FF2B5EF4-FFF2-40B4-BE49-F238E27FC236}">
                <a16:creationId xmlns:a16="http://schemas.microsoft.com/office/drawing/2014/main" id="{516E9A1F-C877-C041-9BBF-4D929D82395B}"/>
              </a:ext>
            </a:extLst>
          </p:cNvPr>
          <p:cNvSpPr/>
          <p:nvPr/>
        </p:nvSpPr>
        <p:spPr>
          <a:xfrm rot="18900000">
            <a:off x="9936704" y="3576470"/>
            <a:ext cx="340114" cy="34011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CC3300"/>
              </a:gs>
              <a:gs pos="0">
                <a:srgbClr val="FF6600"/>
              </a:gs>
            </a:gsLst>
            <a:lin ang="5400000" scaled="1"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04D4517D-DF44-D54C-B641-943C8B698535}"/>
              </a:ext>
            </a:extLst>
          </p:cNvPr>
          <p:cNvSpPr txBox="1"/>
          <p:nvPr/>
        </p:nvSpPr>
        <p:spPr>
          <a:xfrm rot="16200000">
            <a:off x="-902819" y="4743951"/>
            <a:ext cx="213870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9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JUDGES</a:t>
            </a:r>
          </a:p>
        </p:txBody>
      </p:sp>
      <p:sp>
        <p:nvSpPr>
          <p:cNvPr id="156" name="L-Shape 155">
            <a:extLst>
              <a:ext uri="{FF2B5EF4-FFF2-40B4-BE49-F238E27FC236}">
                <a16:creationId xmlns:a16="http://schemas.microsoft.com/office/drawing/2014/main" id="{053A32A8-4B7B-884E-B46B-B4F22AE58FD7}"/>
              </a:ext>
            </a:extLst>
          </p:cNvPr>
          <p:cNvSpPr/>
          <p:nvPr/>
        </p:nvSpPr>
        <p:spPr>
          <a:xfrm rot="5400000">
            <a:off x="1409064" y="4216253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660066"/>
              </a:gs>
              <a:gs pos="0">
                <a:srgbClr val="FF33CC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8" name="Isosceles Triangle 10">
            <a:extLst>
              <a:ext uri="{FF2B5EF4-FFF2-40B4-BE49-F238E27FC236}">
                <a16:creationId xmlns:a16="http://schemas.microsoft.com/office/drawing/2014/main" id="{3F92C55F-30B8-4E40-AE79-3902E58254E0}"/>
              </a:ext>
            </a:extLst>
          </p:cNvPr>
          <p:cNvSpPr/>
          <p:nvPr/>
        </p:nvSpPr>
        <p:spPr>
          <a:xfrm rot="19260000">
            <a:off x="-429976" y="1672777"/>
            <a:ext cx="1115349" cy="1350226"/>
          </a:xfrm>
          <a:prstGeom prst="triangle">
            <a:avLst>
              <a:gd name="adj" fmla="val 100000"/>
            </a:avLst>
          </a:prstGeom>
          <a:solidFill>
            <a:srgbClr val="00A7EA"/>
          </a:soli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D566A005-5F27-EE44-AAAD-DA388EABAC43}"/>
              </a:ext>
            </a:extLst>
          </p:cNvPr>
          <p:cNvSpPr txBox="1"/>
          <p:nvPr/>
        </p:nvSpPr>
        <p:spPr>
          <a:xfrm rot="16200000">
            <a:off x="-1195302" y="1924118"/>
            <a:ext cx="277443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9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ATTENDEES</a:t>
            </a:r>
          </a:p>
        </p:txBody>
      </p:sp>
      <p:sp>
        <p:nvSpPr>
          <p:cNvPr id="225" name="L-Shape 224">
            <a:extLst>
              <a:ext uri="{FF2B5EF4-FFF2-40B4-BE49-F238E27FC236}">
                <a16:creationId xmlns:a16="http://schemas.microsoft.com/office/drawing/2014/main" id="{5CD71034-F738-6D4C-BBE2-38BCFCC3706E}"/>
              </a:ext>
            </a:extLst>
          </p:cNvPr>
          <p:cNvSpPr/>
          <p:nvPr/>
        </p:nvSpPr>
        <p:spPr>
          <a:xfrm rot="16200000" flipV="1">
            <a:off x="3720690" y="1119582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333399"/>
              </a:gs>
              <a:gs pos="0">
                <a:srgbClr val="6666FF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7" name="L-Shape 226">
            <a:extLst>
              <a:ext uri="{FF2B5EF4-FFF2-40B4-BE49-F238E27FC236}">
                <a16:creationId xmlns:a16="http://schemas.microsoft.com/office/drawing/2014/main" id="{6CBA4191-25AB-6C45-9E5C-D08E32B4B3ED}"/>
              </a:ext>
            </a:extLst>
          </p:cNvPr>
          <p:cNvSpPr/>
          <p:nvPr/>
        </p:nvSpPr>
        <p:spPr>
          <a:xfrm rot="16200000" flipV="1">
            <a:off x="6209736" y="1127674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006666"/>
              </a:gs>
              <a:gs pos="0">
                <a:srgbClr val="33CCCC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3B1CB38F-E231-D343-9D76-646B94B5B880}"/>
              </a:ext>
            </a:extLst>
          </p:cNvPr>
          <p:cNvGrpSpPr/>
          <p:nvPr/>
        </p:nvGrpSpPr>
        <p:grpSpPr>
          <a:xfrm>
            <a:off x="962951" y="1085802"/>
            <a:ext cx="2515529" cy="1240592"/>
            <a:chOff x="509171" y="2367741"/>
            <a:chExt cx="2515529" cy="1240592"/>
          </a:xfrm>
        </p:grpSpPr>
        <p:pic>
          <p:nvPicPr>
            <p:cNvPr id="233" name="Graphic 232" descr="Television">
              <a:extLst>
                <a:ext uri="{FF2B5EF4-FFF2-40B4-BE49-F238E27FC236}">
                  <a16:creationId xmlns:a16="http://schemas.microsoft.com/office/drawing/2014/main" id="{D33D7439-1CC6-8547-A71A-AD99B4326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97218" y="2367741"/>
              <a:ext cx="625455" cy="625455"/>
            </a:xfrm>
            <a:prstGeom prst="rect">
              <a:avLst/>
            </a:prstGeom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56D28CAA-D2CD-C64F-913B-7DEAF751AAF6}"/>
                </a:ext>
              </a:extLst>
            </p:cNvPr>
            <p:cNvSpPr txBox="1"/>
            <p:nvPr/>
          </p:nvSpPr>
          <p:spPr>
            <a:xfrm>
              <a:off x="509171" y="2900447"/>
              <a:ext cx="2515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200" dirty="0">
                  <a:solidFill>
                    <a:srgbClr val="F831C7"/>
                  </a:solidFill>
                  <a:latin typeface="Century Gothic" panose="020B0502020202020204" pitchFamily="34" charset="0"/>
                </a:rPr>
                <a:t>1. </a:t>
              </a:r>
              <a:r>
                <a:rPr lang="en-IN" dirty="0">
                  <a:solidFill>
                    <a:srgbClr val="F831C7"/>
                  </a:solidFill>
                  <a:latin typeface="Century Gothic" panose="020B0502020202020204" pitchFamily="34" charset="0"/>
                </a:rPr>
                <a:t>Sign-In At CIS Registration Table </a:t>
              </a:r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6565FCB3-1FEE-5A42-B699-AF4FE89227CE}"/>
              </a:ext>
            </a:extLst>
          </p:cNvPr>
          <p:cNvSpPr txBox="1"/>
          <p:nvPr/>
        </p:nvSpPr>
        <p:spPr>
          <a:xfrm>
            <a:off x="3434881" y="1630330"/>
            <a:ext cx="251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00" dirty="0">
                <a:solidFill>
                  <a:srgbClr val="6565FC"/>
                </a:solidFill>
                <a:latin typeface="Century Gothic" panose="020B0502020202020204" pitchFamily="34" charset="0"/>
              </a:rPr>
              <a:t>2. </a:t>
            </a:r>
            <a:r>
              <a:rPr lang="en-IN" dirty="0">
                <a:solidFill>
                  <a:srgbClr val="6565FC"/>
                </a:solidFill>
                <a:latin typeface="Century Gothic" panose="020B0502020202020204" pitchFamily="34" charset="0"/>
              </a:rPr>
              <a:t> Receive Name </a:t>
            </a:r>
          </a:p>
          <a:p>
            <a:pPr algn="ctr"/>
            <a:r>
              <a:rPr lang="en-IN" dirty="0">
                <a:solidFill>
                  <a:srgbClr val="6565FC"/>
                </a:solidFill>
                <a:latin typeface="Century Gothic" panose="020B0502020202020204" pitchFamily="34" charset="0"/>
              </a:rPr>
              <a:t>Tag</a:t>
            </a:r>
            <a:endParaRPr lang="en-IN" sz="1100" dirty="0">
              <a:solidFill>
                <a:srgbClr val="6565FC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39" name="Graphic 238" descr="Pencil">
            <a:extLst>
              <a:ext uri="{FF2B5EF4-FFF2-40B4-BE49-F238E27FC236}">
                <a16:creationId xmlns:a16="http://schemas.microsoft.com/office/drawing/2014/main" id="{F0C45F33-EEF2-9441-8D79-EF81AFA505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42443" y="1090800"/>
            <a:ext cx="625455" cy="625455"/>
          </a:xfrm>
          <a:prstGeom prst="rect">
            <a:avLst/>
          </a:prstGeom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sp>
        <p:nvSpPr>
          <p:cNvPr id="244" name="TextBox 243">
            <a:extLst>
              <a:ext uri="{FF2B5EF4-FFF2-40B4-BE49-F238E27FC236}">
                <a16:creationId xmlns:a16="http://schemas.microsoft.com/office/drawing/2014/main" id="{F9F77225-DCCF-0D40-90CC-0813413D4136}"/>
              </a:ext>
            </a:extLst>
          </p:cNvPr>
          <p:cNvSpPr txBox="1"/>
          <p:nvPr/>
        </p:nvSpPr>
        <p:spPr>
          <a:xfrm>
            <a:off x="5959208" y="1633274"/>
            <a:ext cx="1996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00" dirty="0">
                <a:solidFill>
                  <a:srgbClr val="33C9C9"/>
                </a:solidFill>
                <a:latin typeface="Century Gothic" panose="020B0502020202020204" pitchFamily="34" charset="0"/>
              </a:rPr>
              <a:t>3. </a:t>
            </a:r>
            <a:r>
              <a:rPr lang="en-IN" dirty="0">
                <a:solidFill>
                  <a:srgbClr val="33C9C9"/>
                </a:solidFill>
                <a:latin typeface="Century Gothic" panose="020B0502020202020204" pitchFamily="34" charset="0"/>
              </a:rPr>
              <a:t>Enter Showcase</a:t>
            </a:r>
          </a:p>
        </p:txBody>
      </p:sp>
      <p:sp>
        <p:nvSpPr>
          <p:cNvPr id="245" name="L-Shape 244">
            <a:extLst>
              <a:ext uri="{FF2B5EF4-FFF2-40B4-BE49-F238E27FC236}">
                <a16:creationId xmlns:a16="http://schemas.microsoft.com/office/drawing/2014/main" id="{49986A89-F0B6-624E-AFD4-927613A75141}"/>
              </a:ext>
            </a:extLst>
          </p:cNvPr>
          <p:cNvSpPr/>
          <p:nvPr/>
        </p:nvSpPr>
        <p:spPr>
          <a:xfrm rot="16200000" flipV="1">
            <a:off x="1438095" y="1122510"/>
            <a:ext cx="1199937" cy="1996669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100000">
                <a:srgbClr val="660066"/>
              </a:gs>
              <a:gs pos="0">
                <a:srgbClr val="FF33CC"/>
              </a:gs>
            </a:gsLst>
            <a:lin ang="5400000" scaled="1"/>
          </a:gradFill>
          <a:ln>
            <a:noFill/>
          </a:ln>
          <a:effectLst>
            <a:outerShdw blurRad="381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9" name="Graphic 18" descr="Theatre">
            <a:extLst>
              <a:ext uri="{FF2B5EF4-FFF2-40B4-BE49-F238E27FC236}">
                <a16:creationId xmlns:a16="http://schemas.microsoft.com/office/drawing/2014/main" id="{98CFEA32-D49C-D74A-B19E-86CD13B078C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594484" y="9568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07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245">
            <a:extLst>
              <a:ext uri="{FF2B5EF4-FFF2-40B4-BE49-F238E27FC236}">
                <a16:creationId xmlns:a16="http://schemas.microsoft.com/office/drawing/2014/main" id="{49561B62-12D3-0C46-92A8-EA833FFDE419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71000"/>
                </a:schemeClr>
              </a:gs>
              <a:gs pos="100000">
                <a:schemeClr val="tx2">
                  <a:lumMod val="40000"/>
                  <a:lumOff val="60000"/>
                  <a:alpha val="9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843076FC-AD74-934A-9C34-4D4FE9B77CB6}"/>
              </a:ext>
            </a:extLst>
          </p:cNvPr>
          <p:cNvSpPr/>
          <p:nvPr/>
        </p:nvSpPr>
        <p:spPr>
          <a:xfrm>
            <a:off x="0" y="-58859"/>
            <a:ext cx="12192000" cy="1004132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">
                <a:schemeClr val="bg1">
                  <a:lumMod val="6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5261B56-E87D-DE49-9AE2-82FEEDAF84E3}"/>
              </a:ext>
            </a:extLst>
          </p:cNvPr>
          <p:cNvSpPr txBox="1"/>
          <p:nvPr/>
        </p:nvSpPr>
        <p:spPr>
          <a:xfrm>
            <a:off x="2461859" y="158513"/>
            <a:ext cx="726827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1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CONNECT TO </a:t>
            </a:r>
            <a:r>
              <a:rPr lang="en-IN" sz="3100" b="1" spc="600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WiFi</a:t>
            </a:r>
            <a:endParaRPr lang="en-IN" sz="3100" b="1" spc="6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40D20021-5308-544A-AEB3-BE8F36D6931F}"/>
              </a:ext>
            </a:extLst>
          </p:cNvPr>
          <p:cNvCxnSpPr>
            <a:cxnSpLocks/>
          </p:cNvCxnSpPr>
          <p:nvPr/>
        </p:nvCxnSpPr>
        <p:spPr>
          <a:xfrm flipH="1">
            <a:off x="8940095" y="4187492"/>
            <a:ext cx="1" cy="594360"/>
          </a:xfrm>
          <a:prstGeom prst="line">
            <a:avLst/>
          </a:prstGeom>
          <a:ln>
            <a:solidFill>
              <a:srgbClr val="32CA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Isosceles Triangle 10">
            <a:extLst>
              <a:ext uri="{FF2B5EF4-FFF2-40B4-BE49-F238E27FC236}">
                <a16:creationId xmlns:a16="http://schemas.microsoft.com/office/drawing/2014/main" id="{F87ABAB2-964C-5541-A7C1-D14D059254CE}"/>
              </a:ext>
            </a:extLst>
          </p:cNvPr>
          <p:cNvSpPr/>
          <p:nvPr/>
        </p:nvSpPr>
        <p:spPr>
          <a:xfrm rot="19260000">
            <a:off x="-429975" y="4417646"/>
            <a:ext cx="1115349" cy="1350226"/>
          </a:xfrm>
          <a:prstGeom prst="triangle">
            <a:avLst>
              <a:gd name="adj" fmla="val 100000"/>
            </a:avLst>
          </a:prstGeom>
          <a:solidFill>
            <a:srgbClr val="00A7EA"/>
          </a:soli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F3C911-2766-E244-9166-72BCB7203638}"/>
              </a:ext>
            </a:extLst>
          </p:cNvPr>
          <p:cNvSpPr txBox="1"/>
          <p:nvPr/>
        </p:nvSpPr>
        <p:spPr>
          <a:xfrm rot="16200000">
            <a:off x="-954753" y="4729670"/>
            <a:ext cx="244811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9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FIUSTAFF</a:t>
            </a:r>
          </a:p>
        </p:txBody>
      </p:sp>
      <p:sp>
        <p:nvSpPr>
          <p:cNvPr id="57" name="Isosceles Triangle 10">
            <a:extLst>
              <a:ext uri="{FF2B5EF4-FFF2-40B4-BE49-F238E27FC236}">
                <a16:creationId xmlns:a16="http://schemas.microsoft.com/office/drawing/2014/main" id="{A565D089-245C-3941-9FF7-1A3168F9C742}"/>
              </a:ext>
            </a:extLst>
          </p:cNvPr>
          <p:cNvSpPr/>
          <p:nvPr/>
        </p:nvSpPr>
        <p:spPr>
          <a:xfrm rot="19260000">
            <a:off x="-429976" y="1672777"/>
            <a:ext cx="1115349" cy="1350226"/>
          </a:xfrm>
          <a:prstGeom prst="triangle">
            <a:avLst>
              <a:gd name="adj" fmla="val 100000"/>
            </a:avLst>
          </a:prstGeom>
          <a:solidFill>
            <a:srgbClr val="00A7EA"/>
          </a:soli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A6C3650-17BC-D440-B1E0-AC5FF419C919}"/>
              </a:ext>
            </a:extLst>
          </p:cNvPr>
          <p:cNvSpPr txBox="1"/>
          <p:nvPr/>
        </p:nvSpPr>
        <p:spPr>
          <a:xfrm rot="16200000">
            <a:off x="-1157550" y="1845673"/>
            <a:ext cx="277443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9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GUESTS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57C8302-2CD4-1248-89E7-A56732C16B6A}"/>
              </a:ext>
            </a:extLst>
          </p:cNvPr>
          <p:cNvSpPr txBox="1"/>
          <p:nvPr/>
        </p:nvSpPr>
        <p:spPr>
          <a:xfrm>
            <a:off x="1664848" y="4389051"/>
            <a:ext cx="614900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Connect using </a:t>
            </a:r>
          </a:p>
          <a:p>
            <a:r>
              <a:rPr lang="en-US" sz="3200" dirty="0" err="1">
                <a:solidFill>
                  <a:srgbClr val="656DF7"/>
                </a:solidFill>
                <a:latin typeface="Century Gothic" panose="020B0502020202020204" pitchFamily="34" charset="0"/>
              </a:rPr>
              <a:t>WiFi</a:t>
            </a:r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 : </a:t>
            </a:r>
            <a:r>
              <a:rPr lang="en-US" sz="3200" dirty="0" err="1">
                <a:solidFill>
                  <a:srgbClr val="656DF7"/>
                </a:solidFill>
                <a:latin typeface="Century Gothic" panose="020B0502020202020204" pitchFamily="34" charset="0"/>
              </a:rPr>
              <a:t>FIU_SECUREWiFi</a:t>
            </a:r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 </a:t>
            </a:r>
          </a:p>
          <a:p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and your credentials </a:t>
            </a:r>
          </a:p>
          <a:p>
            <a:endParaRPr lang="en-US" dirty="0">
              <a:solidFill>
                <a:srgbClr val="656DF7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215589D-80B4-D34F-8EF1-0548F29EF2EF}"/>
              </a:ext>
            </a:extLst>
          </p:cNvPr>
          <p:cNvSpPr txBox="1"/>
          <p:nvPr/>
        </p:nvSpPr>
        <p:spPr>
          <a:xfrm>
            <a:off x="1928724" y="1904098"/>
            <a:ext cx="35806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Connect using</a:t>
            </a:r>
          </a:p>
          <a:p>
            <a:r>
              <a:rPr lang="en-US" sz="3200" dirty="0">
                <a:solidFill>
                  <a:srgbClr val="656DF7"/>
                </a:solidFill>
                <a:latin typeface="Century Gothic" panose="020B0502020202020204" pitchFamily="34" charset="0"/>
              </a:rPr>
              <a:t> WiFi : FIU_WiFi</a:t>
            </a:r>
          </a:p>
          <a:p>
            <a:endParaRPr lang="en-US" dirty="0">
              <a:solidFill>
                <a:srgbClr val="656DF7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" name="Picture 60" descr="A screenshot of a cell phone&#10;&#10;Description automatically generated">
            <a:extLst>
              <a:ext uri="{FF2B5EF4-FFF2-40B4-BE49-F238E27FC236}">
                <a16:creationId xmlns:a16="http://schemas.microsoft.com/office/drawing/2014/main" id="{07BCD6B4-DDD2-6644-81B3-B1468CB77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101" y="4389051"/>
            <a:ext cx="4587379" cy="2061004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pic>
        <p:nvPicPr>
          <p:cNvPr id="62" name="Picture 61" descr="A screenshot of a cell phone&#10;&#10;Description automatically generated">
            <a:extLst>
              <a:ext uri="{FF2B5EF4-FFF2-40B4-BE49-F238E27FC236}">
                <a16:creationId xmlns:a16="http://schemas.microsoft.com/office/drawing/2014/main" id="{248796E5-90A7-E04F-A6C6-7ABFCD6546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102" y="1643184"/>
            <a:ext cx="4587378" cy="1972351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9945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245">
            <a:extLst>
              <a:ext uri="{FF2B5EF4-FFF2-40B4-BE49-F238E27FC236}">
                <a16:creationId xmlns:a16="http://schemas.microsoft.com/office/drawing/2014/main" id="{49561B62-12D3-0C46-92A8-EA833FFDE419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71000"/>
                </a:schemeClr>
              </a:gs>
              <a:gs pos="100000">
                <a:schemeClr val="tx2">
                  <a:lumMod val="40000"/>
                  <a:lumOff val="60000"/>
                  <a:alpha val="9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843076FC-AD74-934A-9C34-4D4FE9B77CB6}"/>
              </a:ext>
            </a:extLst>
          </p:cNvPr>
          <p:cNvSpPr/>
          <p:nvPr/>
        </p:nvSpPr>
        <p:spPr>
          <a:xfrm>
            <a:off x="0" y="-58859"/>
            <a:ext cx="12192000" cy="1004132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">
                <a:schemeClr val="bg1">
                  <a:lumMod val="6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5261B56-E87D-DE49-9AE2-82FEEDAF84E3}"/>
              </a:ext>
            </a:extLst>
          </p:cNvPr>
          <p:cNvSpPr txBox="1"/>
          <p:nvPr/>
        </p:nvSpPr>
        <p:spPr>
          <a:xfrm>
            <a:off x="2461859" y="158513"/>
            <a:ext cx="726827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1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CHECK-IN FORM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E278A3AF-AF3E-2642-8E32-DDBBF1B5F48F}"/>
              </a:ext>
            </a:extLst>
          </p:cNvPr>
          <p:cNvSpPr/>
          <p:nvPr/>
        </p:nvSpPr>
        <p:spPr>
          <a:xfrm rot="5400000">
            <a:off x="-30730" y="2837986"/>
            <a:ext cx="3355264" cy="2556385"/>
          </a:xfrm>
          <a:custGeom>
            <a:avLst/>
            <a:gdLst>
              <a:gd name="connsiteX0" fmla="*/ 0 w 4011561"/>
              <a:gd name="connsiteY0" fmla="*/ 0 h 3406878"/>
              <a:gd name="connsiteX1" fmla="*/ 2308122 w 4011561"/>
              <a:gd name="connsiteY1" fmla="*/ 0 h 3406878"/>
              <a:gd name="connsiteX2" fmla="*/ 4011561 w 4011561"/>
              <a:gd name="connsiteY2" fmla="*/ 1703439 h 3406878"/>
              <a:gd name="connsiteX3" fmla="*/ 2308122 w 4011561"/>
              <a:gd name="connsiteY3" fmla="*/ 3406878 h 3406878"/>
              <a:gd name="connsiteX4" fmla="*/ 0 w 4011561"/>
              <a:gd name="connsiteY4" fmla="*/ 3406878 h 3406878"/>
              <a:gd name="connsiteX5" fmla="*/ 0 w 4011561"/>
              <a:gd name="connsiteY5" fmla="*/ 0 h 3406878"/>
              <a:gd name="connsiteX0" fmla="*/ 0 w 3082413"/>
              <a:gd name="connsiteY0" fmla="*/ 0 h 3406878"/>
              <a:gd name="connsiteX1" fmla="*/ 2308122 w 3082413"/>
              <a:gd name="connsiteY1" fmla="*/ 0 h 3406878"/>
              <a:gd name="connsiteX2" fmla="*/ 3082413 w 3082413"/>
              <a:gd name="connsiteY2" fmla="*/ 1747684 h 3406878"/>
              <a:gd name="connsiteX3" fmla="*/ 2308122 w 3082413"/>
              <a:gd name="connsiteY3" fmla="*/ 3406878 h 3406878"/>
              <a:gd name="connsiteX4" fmla="*/ 0 w 3082413"/>
              <a:gd name="connsiteY4" fmla="*/ 3406878 h 3406878"/>
              <a:gd name="connsiteX5" fmla="*/ 0 w 3082413"/>
              <a:gd name="connsiteY5" fmla="*/ 0 h 3406878"/>
              <a:gd name="connsiteX0" fmla="*/ 0 w 2671427"/>
              <a:gd name="connsiteY0" fmla="*/ 0 h 3406878"/>
              <a:gd name="connsiteX1" fmla="*/ 2308122 w 2671427"/>
              <a:gd name="connsiteY1" fmla="*/ 0 h 3406878"/>
              <a:gd name="connsiteX2" fmla="*/ 2671427 w 2671427"/>
              <a:gd name="connsiteY2" fmla="*/ 1764889 h 3406878"/>
              <a:gd name="connsiteX3" fmla="*/ 2308122 w 2671427"/>
              <a:gd name="connsiteY3" fmla="*/ 3406878 h 3406878"/>
              <a:gd name="connsiteX4" fmla="*/ 0 w 2671427"/>
              <a:gd name="connsiteY4" fmla="*/ 3406878 h 3406878"/>
              <a:gd name="connsiteX5" fmla="*/ 0 w 2671427"/>
              <a:gd name="connsiteY5" fmla="*/ 0 h 34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1427" h="3406878">
                <a:moveTo>
                  <a:pt x="0" y="0"/>
                </a:moveTo>
                <a:lnTo>
                  <a:pt x="2308122" y="0"/>
                </a:lnTo>
                <a:lnTo>
                  <a:pt x="2671427" y="1764889"/>
                </a:lnTo>
                <a:lnTo>
                  <a:pt x="2308122" y="3406878"/>
                </a:lnTo>
                <a:lnTo>
                  <a:pt x="0" y="340687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660066"/>
              </a:gs>
              <a:gs pos="0">
                <a:srgbClr val="FF33CC"/>
              </a:gs>
            </a:gsLst>
            <a:lin ang="54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dirty="0"/>
          </a:p>
        </p:txBody>
      </p:sp>
      <p:sp>
        <p:nvSpPr>
          <p:cNvPr id="13" name="Pentagon 4">
            <a:extLst>
              <a:ext uri="{FF2B5EF4-FFF2-40B4-BE49-F238E27FC236}">
                <a16:creationId xmlns:a16="http://schemas.microsoft.com/office/drawing/2014/main" id="{FA464DD0-ECA0-2142-B687-6686CA6D3A9D}"/>
              </a:ext>
            </a:extLst>
          </p:cNvPr>
          <p:cNvSpPr/>
          <p:nvPr/>
        </p:nvSpPr>
        <p:spPr>
          <a:xfrm rot="5400000">
            <a:off x="2894364" y="2837987"/>
            <a:ext cx="3355264" cy="2556385"/>
          </a:xfrm>
          <a:custGeom>
            <a:avLst/>
            <a:gdLst>
              <a:gd name="connsiteX0" fmla="*/ 0 w 4011561"/>
              <a:gd name="connsiteY0" fmla="*/ 0 h 3406878"/>
              <a:gd name="connsiteX1" fmla="*/ 2308122 w 4011561"/>
              <a:gd name="connsiteY1" fmla="*/ 0 h 3406878"/>
              <a:gd name="connsiteX2" fmla="*/ 4011561 w 4011561"/>
              <a:gd name="connsiteY2" fmla="*/ 1703439 h 3406878"/>
              <a:gd name="connsiteX3" fmla="*/ 2308122 w 4011561"/>
              <a:gd name="connsiteY3" fmla="*/ 3406878 h 3406878"/>
              <a:gd name="connsiteX4" fmla="*/ 0 w 4011561"/>
              <a:gd name="connsiteY4" fmla="*/ 3406878 h 3406878"/>
              <a:gd name="connsiteX5" fmla="*/ 0 w 4011561"/>
              <a:gd name="connsiteY5" fmla="*/ 0 h 3406878"/>
              <a:gd name="connsiteX0" fmla="*/ 0 w 3082413"/>
              <a:gd name="connsiteY0" fmla="*/ 0 h 3406878"/>
              <a:gd name="connsiteX1" fmla="*/ 2308122 w 3082413"/>
              <a:gd name="connsiteY1" fmla="*/ 0 h 3406878"/>
              <a:gd name="connsiteX2" fmla="*/ 3082413 w 3082413"/>
              <a:gd name="connsiteY2" fmla="*/ 1747684 h 3406878"/>
              <a:gd name="connsiteX3" fmla="*/ 2308122 w 3082413"/>
              <a:gd name="connsiteY3" fmla="*/ 3406878 h 3406878"/>
              <a:gd name="connsiteX4" fmla="*/ 0 w 3082413"/>
              <a:gd name="connsiteY4" fmla="*/ 3406878 h 3406878"/>
              <a:gd name="connsiteX5" fmla="*/ 0 w 3082413"/>
              <a:gd name="connsiteY5" fmla="*/ 0 h 3406878"/>
              <a:gd name="connsiteX0" fmla="*/ 0 w 2671427"/>
              <a:gd name="connsiteY0" fmla="*/ 0 h 3406878"/>
              <a:gd name="connsiteX1" fmla="*/ 2308122 w 2671427"/>
              <a:gd name="connsiteY1" fmla="*/ 0 h 3406878"/>
              <a:gd name="connsiteX2" fmla="*/ 2671427 w 2671427"/>
              <a:gd name="connsiteY2" fmla="*/ 1764889 h 3406878"/>
              <a:gd name="connsiteX3" fmla="*/ 2308122 w 2671427"/>
              <a:gd name="connsiteY3" fmla="*/ 3406878 h 3406878"/>
              <a:gd name="connsiteX4" fmla="*/ 0 w 2671427"/>
              <a:gd name="connsiteY4" fmla="*/ 3406878 h 3406878"/>
              <a:gd name="connsiteX5" fmla="*/ 0 w 2671427"/>
              <a:gd name="connsiteY5" fmla="*/ 0 h 34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1427" h="3406878">
                <a:moveTo>
                  <a:pt x="0" y="0"/>
                </a:moveTo>
                <a:lnTo>
                  <a:pt x="2308122" y="0"/>
                </a:lnTo>
                <a:lnTo>
                  <a:pt x="2671427" y="1764889"/>
                </a:lnTo>
                <a:lnTo>
                  <a:pt x="2308122" y="3406878"/>
                </a:lnTo>
                <a:lnTo>
                  <a:pt x="0" y="340687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333399"/>
              </a:gs>
              <a:gs pos="0">
                <a:srgbClr val="6666FF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4">
            <a:extLst>
              <a:ext uri="{FF2B5EF4-FFF2-40B4-BE49-F238E27FC236}">
                <a16:creationId xmlns:a16="http://schemas.microsoft.com/office/drawing/2014/main" id="{17FD8A28-B85F-7740-8951-A1CA729EC696}"/>
              </a:ext>
            </a:extLst>
          </p:cNvPr>
          <p:cNvSpPr/>
          <p:nvPr/>
        </p:nvSpPr>
        <p:spPr>
          <a:xfrm rot="5400000">
            <a:off x="5877331" y="2837986"/>
            <a:ext cx="3355264" cy="2556385"/>
          </a:xfrm>
          <a:custGeom>
            <a:avLst/>
            <a:gdLst>
              <a:gd name="connsiteX0" fmla="*/ 0 w 4011561"/>
              <a:gd name="connsiteY0" fmla="*/ 0 h 3406878"/>
              <a:gd name="connsiteX1" fmla="*/ 2308122 w 4011561"/>
              <a:gd name="connsiteY1" fmla="*/ 0 h 3406878"/>
              <a:gd name="connsiteX2" fmla="*/ 4011561 w 4011561"/>
              <a:gd name="connsiteY2" fmla="*/ 1703439 h 3406878"/>
              <a:gd name="connsiteX3" fmla="*/ 2308122 w 4011561"/>
              <a:gd name="connsiteY3" fmla="*/ 3406878 h 3406878"/>
              <a:gd name="connsiteX4" fmla="*/ 0 w 4011561"/>
              <a:gd name="connsiteY4" fmla="*/ 3406878 h 3406878"/>
              <a:gd name="connsiteX5" fmla="*/ 0 w 4011561"/>
              <a:gd name="connsiteY5" fmla="*/ 0 h 3406878"/>
              <a:gd name="connsiteX0" fmla="*/ 0 w 3082413"/>
              <a:gd name="connsiteY0" fmla="*/ 0 h 3406878"/>
              <a:gd name="connsiteX1" fmla="*/ 2308122 w 3082413"/>
              <a:gd name="connsiteY1" fmla="*/ 0 h 3406878"/>
              <a:gd name="connsiteX2" fmla="*/ 3082413 w 3082413"/>
              <a:gd name="connsiteY2" fmla="*/ 1747684 h 3406878"/>
              <a:gd name="connsiteX3" fmla="*/ 2308122 w 3082413"/>
              <a:gd name="connsiteY3" fmla="*/ 3406878 h 3406878"/>
              <a:gd name="connsiteX4" fmla="*/ 0 w 3082413"/>
              <a:gd name="connsiteY4" fmla="*/ 3406878 h 3406878"/>
              <a:gd name="connsiteX5" fmla="*/ 0 w 3082413"/>
              <a:gd name="connsiteY5" fmla="*/ 0 h 3406878"/>
              <a:gd name="connsiteX0" fmla="*/ 0 w 2671427"/>
              <a:gd name="connsiteY0" fmla="*/ 0 h 3406878"/>
              <a:gd name="connsiteX1" fmla="*/ 2308122 w 2671427"/>
              <a:gd name="connsiteY1" fmla="*/ 0 h 3406878"/>
              <a:gd name="connsiteX2" fmla="*/ 2671427 w 2671427"/>
              <a:gd name="connsiteY2" fmla="*/ 1764889 h 3406878"/>
              <a:gd name="connsiteX3" fmla="*/ 2308122 w 2671427"/>
              <a:gd name="connsiteY3" fmla="*/ 3406878 h 3406878"/>
              <a:gd name="connsiteX4" fmla="*/ 0 w 2671427"/>
              <a:gd name="connsiteY4" fmla="*/ 3406878 h 3406878"/>
              <a:gd name="connsiteX5" fmla="*/ 0 w 2671427"/>
              <a:gd name="connsiteY5" fmla="*/ 0 h 34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1427" h="3406878">
                <a:moveTo>
                  <a:pt x="0" y="0"/>
                </a:moveTo>
                <a:lnTo>
                  <a:pt x="2308122" y="0"/>
                </a:lnTo>
                <a:lnTo>
                  <a:pt x="2671427" y="1764889"/>
                </a:lnTo>
                <a:lnTo>
                  <a:pt x="2308122" y="3406878"/>
                </a:lnTo>
                <a:lnTo>
                  <a:pt x="0" y="340687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06666"/>
              </a:gs>
              <a:gs pos="0">
                <a:srgbClr val="33CCCC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4">
            <a:extLst>
              <a:ext uri="{FF2B5EF4-FFF2-40B4-BE49-F238E27FC236}">
                <a16:creationId xmlns:a16="http://schemas.microsoft.com/office/drawing/2014/main" id="{6D94AA16-BB0F-6F4E-AFC2-86B8B95C17FB}"/>
              </a:ext>
            </a:extLst>
          </p:cNvPr>
          <p:cNvSpPr/>
          <p:nvPr/>
        </p:nvSpPr>
        <p:spPr>
          <a:xfrm rot="5400000">
            <a:off x="8867468" y="2837986"/>
            <a:ext cx="3355264" cy="2556385"/>
          </a:xfrm>
          <a:custGeom>
            <a:avLst/>
            <a:gdLst>
              <a:gd name="connsiteX0" fmla="*/ 0 w 4011561"/>
              <a:gd name="connsiteY0" fmla="*/ 0 h 3406878"/>
              <a:gd name="connsiteX1" fmla="*/ 2308122 w 4011561"/>
              <a:gd name="connsiteY1" fmla="*/ 0 h 3406878"/>
              <a:gd name="connsiteX2" fmla="*/ 4011561 w 4011561"/>
              <a:gd name="connsiteY2" fmla="*/ 1703439 h 3406878"/>
              <a:gd name="connsiteX3" fmla="*/ 2308122 w 4011561"/>
              <a:gd name="connsiteY3" fmla="*/ 3406878 h 3406878"/>
              <a:gd name="connsiteX4" fmla="*/ 0 w 4011561"/>
              <a:gd name="connsiteY4" fmla="*/ 3406878 h 3406878"/>
              <a:gd name="connsiteX5" fmla="*/ 0 w 4011561"/>
              <a:gd name="connsiteY5" fmla="*/ 0 h 3406878"/>
              <a:gd name="connsiteX0" fmla="*/ 0 w 3082413"/>
              <a:gd name="connsiteY0" fmla="*/ 0 h 3406878"/>
              <a:gd name="connsiteX1" fmla="*/ 2308122 w 3082413"/>
              <a:gd name="connsiteY1" fmla="*/ 0 h 3406878"/>
              <a:gd name="connsiteX2" fmla="*/ 3082413 w 3082413"/>
              <a:gd name="connsiteY2" fmla="*/ 1747684 h 3406878"/>
              <a:gd name="connsiteX3" fmla="*/ 2308122 w 3082413"/>
              <a:gd name="connsiteY3" fmla="*/ 3406878 h 3406878"/>
              <a:gd name="connsiteX4" fmla="*/ 0 w 3082413"/>
              <a:gd name="connsiteY4" fmla="*/ 3406878 h 3406878"/>
              <a:gd name="connsiteX5" fmla="*/ 0 w 3082413"/>
              <a:gd name="connsiteY5" fmla="*/ 0 h 3406878"/>
              <a:gd name="connsiteX0" fmla="*/ 0 w 2671427"/>
              <a:gd name="connsiteY0" fmla="*/ 0 h 3406878"/>
              <a:gd name="connsiteX1" fmla="*/ 2308122 w 2671427"/>
              <a:gd name="connsiteY1" fmla="*/ 0 h 3406878"/>
              <a:gd name="connsiteX2" fmla="*/ 2671427 w 2671427"/>
              <a:gd name="connsiteY2" fmla="*/ 1764889 h 3406878"/>
              <a:gd name="connsiteX3" fmla="*/ 2308122 w 2671427"/>
              <a:gd name="connsiteY3" fmla="*/ 3406878 h 3406878"/>
              <a:gd name="connsiteX4" fmla="*/ 0 w 2671427"/>
              <a:gd name="connsiteY4" fmla="*/ 3406878 h 3406878"/>
              <a:gd name="connsiteX5" fmla="*/ 0 w 2671427"/>
              <a:gd name="connsiteY5" fmla="*/ 0 h 34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1427" h="3406878">
                <a:moveTo>
                  <a:pt x="0" y="0"/>
                </a:moveTo>
                <a:lnTo>
                  <a:pt x="2308122" y="0"/>
                </a:lnTo>
                <a:lnTo>
                  <a:pt x="2671427" y="1764889"/>
                </a:lnTo>
                <a:lnTo>
                  <a:pt x="2308122" y="3406878"/>
                </a:lnTo>
                <a:lnTo>
                  <a:pt x="0" y="340687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06600"/>
              </a:gs>
              <a:gs pos="0">
                <a:srgbClr val="33CC33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8E41CF-DF5A-F84D-B4C2-B61DBD05EE9A}"/>
              </a:ext>
            </a:extLst>
          </p:cNvPr>
          <p:cNvSpPr/>
          <p:nvPr/>
        </p:nvSpPr>
        <p:spPr>
          <a:xfrm>
            <a:off x="1379040" y="1374357"/>
            <a:ext cx="5357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630C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28472E-150D-F449-8B1C-41CC9DCCCA8F}"/>
              </a:ext>
            </a:extLst>
          </p:cNvPr>
          <p:cNvSpPr/>
          <p:nvPr/>
        </p:nvSpPr>
        <p:spPr>
          <a:xfrm>
            <a:off x="4135017" y="1374357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66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66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890C35-1E8B-CF45-9183-DE6AF960982F}"/>
              </a:ext>
            </a:extLst>
          </p:cNvPr>
          <p:cNvSpPr/>
          <p:nvPr/>
        </p:nvSpPr>
        <p:spPr>
          <a:xfrm>
            <a:off x="7117984" y="1436343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CCCC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3CCCC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2A278A-1A73-B844-9E58-FDB17C00921F}"/>
              </a:ext>
            </a:extLst>
          </p:cNvPr>
          <p:cNvSpPr/>
          <p:nvPr/>
        </p:nvSpPr>
        <p:spPr>
          <a:xfrm>
            <a:off x="10108121" y="1374357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CC3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3CC3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01D313-C35D-704E-BB9F-127536795C23}"/>
              </a:ext>
            </a:extLst>
          </p:cNvPr>
          <p:cNvSpPr txBox="1"/>
          <p:nvPr/>
        </p:nvSpPr>
        <p:spPr>
          <a:xfrm>
            <a:off x="202649" y="2944017"/>
            <a:ext cx="2888506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Navigate to </a:t>
            </a:r>
            <a:r>
              <a:rPr lang="en-US" sz="2200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seniorproject.cis</a:t>
            </a:r>
            <a:endParaRPr lang="en-US" sz="22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r>
              <a:rPr lang="en-US" sz="2200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fiu.edu</a:t>
            </a:r>
            <a:endParaRPr lang="en-US" sz="22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 descr="A close up of a sign&#10;&#10;Description automatically generated">
            <a:extLst>
              <a:ext uri="{FF2B5EF4-FFF2-40B4-BE49-F238E27FC236}">
                <a16:creationId xmlns:a16="http://schemas.microsoft.com/office/drawing/2014/main" id="{555DDF36-580F-6641-8896-93BB67C26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02" y="4941261"/>
            <a:ext cx="2549217" cy="31629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B156D42-80FD-904F-BAA6-A1E032624D17}"/>
              </a:ext>
            </a:extLst>
          </p:cNvPr>
          <p:cNvSpPr txBox="1"/>
          <p:nvPr/>
        </p:nvSpPr>
        <p:spPr>
          <a:xfrm>
            <a:off x="3174186" y="3006003"/>
            <a:ext cx="290710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Click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“Judge Resources” 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A49550-46AE-F846-B8D7-F790BD333D56}"/>
              </a:ext>
            </a:extLst>
          </p:cNvPr>
          <p:cNvSpPr txBox="1"/>
          <p:nvPr/>
        </p:nvSpPr>
        <p:spPr>
          <a:xfrm>
            <a:off x="6193739" y="2976066"/>
            <a:ext cx="27224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Click the Check-In google forms link 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CEC486-707D-3E47-88FF-9219495CD279}"/>
              </a:ext>
            </a:extLst>
          </p:cNvPr>
          <p:cNvSpPr/>
          <p:nvPr/>
        </p:nvSpPr>
        <p:spPr>
          <a:xfrm>
            <a:off x="6279374" y="4941261"/>
            <a:ext cx="2551176" cy="34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AC91B1E-8E62-A646-97C4-802C47FFA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940" y="4995341"/>
            <a:ext cx="2551176" cy="216436"/>
          </a:xfrm>
          <a:prstGeom prst="rect">
            <a:avLst/>
          </a:prstGeom>
        </p:spPr>
      </p:pic>
      <p:pic>
        <p:nvPicPr>
          <p:cNvPr id="36" name="Picture 35" descr="A picture containing table&#10;&#10;Description automatically generated">
            <a:extLst>
              <a:ext uri="{FF2B5EF4-FFF2-40B4-BE49-F238E27FC236}">
                <a16:creationId xmlns:a16="http://schemas.microsoft.com/office/drawing/2014/main" id="{FE820BFA-1E9C-B647-A5F5-4A36A5E71F5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07" y="4951083"/>
            <a:ext cx="2581545" cy="31629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3FAD41-7A35-7D43-BEE0-053EA641D9AD}"/>
              </a:ext>
            </a:extLst>
          </p:cNvPr>
          <p:cNvSpPr txBox="1"/>
          <p:nvPr/>
        </p:nvSpPr>
        <p:spPr>
          <a:xfrm>
            <a:off x="9180292" y="2974075"/>
            <a:ext cx="27224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Fill out the form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and click Submit</a:t>
            </a:r>
          </a:p>
        </p:txBody>
      </p:sp>
      <p:pic>
        <p:nvPicPr>
          <p:cNvPr id="43" name="Picture 42" descr="A picture containing monitor, sign, sitting, set&#10;&#10;Description automatically generated">
            <a:extLst>
              <a:ext uri="{FF2B5EF4-FFF2-40B4-BE49-F238E27FC236}">
                <a16:creationId xmlns:a16="http://schemas.microsoft.com/office/drawing/2014/main" id="{E667AF14-F7DE-7B49-8EDA-AB674B3E4E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524" y="4721907"/>
            <a:ext cx="1690132" cy="77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15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245">
            <a:extLst>
              <a:ext uri="{FF2B5EF4-FFF2-40B4-BE49-F238E27FC236}">
                <a16:creationId xmlns:a16="http://schemas.microsoft.com/office/drawing/2014/main" id="{49561B62-12D3-0C46-92A8-EA833FFDE419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71000"/>
                </a:schemeClr>
              </a:gs>
              <a:gs pos="100000">
                <a:schemeClr val="tx2">
                  <a:lumMod val="40000"/>
                  <a:lumOff val="60000"/>
                  <a:alpha val="9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843076FC-AD74-934A-9C34-4D4FE9B77CB6}"/>
              </a:ext>
            </a:extLst>
          </p:cNvPr>
          <p:cNvSpPr/>
          <p:nvPr/>
        </p:nvSpPr>
        <p:spPr>
          <a:xfrm>
            <a:off x="0" y="-58859"/>
            <a:ext cx="12192000" cy="1004132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">
                <a:schemeClr val="bg1">
                  <a:lumMod val="6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810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5261B56-E87D-DE49-9AE2-82FEEDAF84E3}"/>
              </a:ext>
            </a:extLst>
          </p:cNvPr>
          <p:cNvSpPr txBox="1"/>
          <p:nvPr/>
        </p:nvSpPr>
        <p:spPr>
          <a:xfrm>
            <a:off x="2461859" y="158513"/>
            <a:ext cx="726827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100" b="1" spc="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ASSESSMENT FORM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40D20021-5308-544A-AEB3-BE8F36D6931F}"/>
              </a:ext>
            </a:extLst>
          </p:cNvPr>
          <p:cNvCxnSpPr>
            <a:cxnSpLocks/>
          </p:cNvCxnSpPr>
          <p:nvPr/>
        </p:nvCxnSpPr>
        <p:spPr>
          <a:xfrm flipH="1">
            <a:off x="8940095" y="4187492"/>
            <a:ext cx="1" cy="594360"/>
          </a:xfrm>
          <a:prstGeom prst="line">
            <a:avLst/>
          </a:prstGeom>
          <a:ln>
            <a:solidFill>
              <a:srgbClr val="32CA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A0B0EA8-2402-9741-AC68-E71C231ED4F0}"/>
              </a:ext>
            </a:extLst>
          </p:cNvPr>
          <p:cNvGrpSpPr/>
          <p:nvPr/>
        </p:nvGrpSpPr>
        <p:grpSpPr>
          <a:xfrm>
            <a:off x="-203063" y="2229889"/>
            <a:ext cx="12598122" cy="4736797"/>
            <a:chOff x="1718567" y="3185168"/>
            <a:chExt cx="8750808" cy="3099524"/>
          </a:xfrm>
        </p:grpSpPr>
        <p:sp>
          <p:nvSpPr>
            <p:cNvPr id="84" name="Freeform: Shape 123">
              <a:extLst>
                <a:ext uri="{FF2B5EF4-FFF2-40B4-BE49-F238E27FC236}">
                  <a16:creationId xmlns:a16="http://schemas.microsoft.com/office/drawing/2014/main" id="{64945367-B43D-F046-8255-62EDB8D71884}"/>
                </a:ext>
              </a:extLst>
            </p:cNvPr>
            <p:cNvSpPr/>
            <p:nvPr/>
          </p:nvSpPr>
          <p:spPr>
            <a:xfrm>
              <a:off x="3054472" y="3185168"/>
              <a:ext cx="6079001" cy="3039501"/>
            </a:xfrm>
            <a:custGeom>
              <a:avLst/>
              <a:gdLst>
                <a:gd name="connsiteX0" fmla="*/ 3234455 w 6468910"/>
                <a:gd name="connsiteY0" fmla="*/ 0 h 3234456"/>
                <a:gd name="connsiteX1" fmla="*/ 6468910 w 6468910"/>
                <a:gd name="connsiteY1" fmla="*/ 3234455 h 3234456"/>
                <a:gd name="connsiteX2" fmla="*/ 6468910 w 6468910"/>
                <a:gd name="connsiteY2" fmla="*/ 3234456 h 3234456"/>
                <a:gd name="connsiteX3" fmla="*/ 5296549 w 6468910"/>
                <a:gd name="connsiteY3" fmla="*/ 3234456 h 3234456"/>
                <a:gd name="connsiteX4" fmla="*/ 3234456 w 6468910"/>
                <a:gd name="connsiteY4" fmla="*/ 1172363 h 3234456"/>
                <a:gd name="connsiteX5" fmla="*/ 1172363 w 6468910"/>
                <a:gd name="connsiteY5" fmla="*/ 3234456 h 3234456"/>
                <a:gd name="connsiteX6" fmla="*/ 0 w 6468910"/>
                <a:gd name="connsiteY6" fmla="*/ 3234456 h 3234456"/>
                <a:gd name="connsiteX7" fmla="*/ 0 w 6468910"/>
                <a:gd name="connsiteY7" fmla="*/ 3234455 h 3234456"/>
                <a:gd name="connsiteX8" fmla="*/ 3234455 w 6468910"/>
                <a:gd name="connsiteY8" fmla="*/ 0 h 323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8910" h="3234456">
                  <a:moveTo>
                    <a:pt x="3234455" y="0"/>
                  </a:moveTo>
                  <a:cubicBezTo>
                    <a:pt x="5020795" y="0"/>
                    <a:pt x="6468910" y="1448115"/>
                    <a:pt x="6468910" y="3234455"/>
                  </a:cubicBezTo>
                  <a:lnTo>
                    <a:pt x="6468910" y="3234456"/>
                  </a:lnTo>
                  <a:lnTo>
                    <a:pt x="5296549" y="3234456"/>
                  </a:lnTo>
                  <a:cubicBezTo>
                    <a:pt x="5296549" y="2095593"/>
                    <a:pt x="4373319" y="1172363"/>
                    <a:pt x="3234456" y="1172363"/>
                  </a:cubicBezTo>
                  <a:cubicBezTo>
                    <a:pt x="2095593" y="1172363"/>
                    <a:pt x="1172363" y="2095593"/>
                    <a:pt x="1172363" y="3234456"/>
                  </a:cubicBezTo>
                  <a:lnTo>
                    <a:pt x="0" y="3234456"/>
                  </a:lnTo>
                  <a:lnTo>
                    <a:pt x="0" y="3234455"/>
                  </a:lnTo>
                  <a:cubicBezTo>
                    <a:pt x="0" y="1448115"/>
                    <a:pt x="1448115" y="0"/>
                    <a:pt x="3234455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9C9118D8-6962-104C-9D6B-52EB37AD0176}"/>
                </a:ext>
              </a:extLst>
            </p:cNvPr>
            <p:cNvGrpSpPr/>
            <p:nvPr/>
          </p:nvGrpSpPr>
          <p:grpSpPr>
            <a:xfrm>
              <a:off x="3275188" y="3369336"/>
              <a:ext cx="5637567" cy="2855333"/>
              <a:chOff x="3097213" y="398463"/>
              <a:chExt cx="5999163" cy="3038475"/>
            </a:xfrm>
          </p:grpSpPr>
          <p:sp>
            <p:nvSpPr>
              <p:cNvPr id="142" name="Freeform 5">
                <a:extLst>
                  <a:ext uri="{FF2B5EF4-FFF2-40B4-BE49-F238E27FC236}">
                    <a16:creationId xmlns:a16="http://schemas.microsoft.com/office/drawing/2014/main" id="{C11512D1-08D5-5D40-A858-1FEBCEFF0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7476" y="501650"/>
                <a:ext cx="1504950" cy="1638300"/>
              </a:xfrm>
              <a:custGeom>
                <a:avLst/>
                <a:gdLst>
                  <a:gd name="T0" fmla="*/ 487 w 2415"/>
                  <a:gd name="T1" fmla="*/ 0 h 2624"/>
                  <a:gd name="T2" fmla="*/ 2415 w 2415"/>
                  <a:gd name="T3" fmla="*/ 934 h 2624"/>
                  <a:gd name="T4" fmla="*/ 1060 w 2415"/>
                  <a:gd name="T5" fmla="*/ 2624 h 2624"/>
                  <a:gd name="T6" fmla="*/ 0 w 2415"/>
                  <a:gd name="T7" fmla="*/ 2111 h 2624"/>
                  <a:gd name="T8" fmla="*/ 487 w 2415"/>
                  <a:gd name="T9" fmla="*/ 0 h 2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5" h="2624">
                    <a:moveTo>
                      <a:pt x="487" y="0"/>
                    </a:moveTo>
                    <a:cubicBezTo>
                      <a:pt x="1192" y="163"/>
                      <a:pt x="1851" y="482"/>
                      <a:pt x="2415" y="934"/>
                    </a:cubicBezTo>
                    <a:lnTo>
                      <a:pt x="1060" y="2624"/>
                    </a:lnTo>
                    <a:cubicBezTo>
                      <a:pt x="750" y="2376"/>
                      <a:pt x="388" y="2200"/>
                      <a:pt x="0" y="2111"/>
                    </a:cubicBezTo>
                    <a:lnTo>
                      <a:pt x="487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CD3200"/>
                  </a:gs>
                  <a:gs pos="58000">
                    <a:srgbClr val="FF66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6">
                <a:extLst>
                  <a:ext uri="{FF2B5EF4-FFF2-40B4-BE49-F238E27FC236}">
                    <a16:creationId xmlns:a16="http://schemas.microsoft.com/office/drawing/2014/main" id="{EC18D792-59AA-E445-868C-F8FCB29AB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6" y="1084263"/>
                <a:ext cx="1673225" cy="1631950"/>
              </a:xfrm>
              <a:custGeom>
                <a:avLst/>
                <a:gdLst>
                  <a:gd name="T0" fmla="*/ 1355 w 2687"/>
                  <a:gd name="T1" fmla="*/ 0 h 2613"/>
                  <a:gd name="T2" fmla="*/ 2687 w 2687"/>
                  <a:gd name="T3" fmla="*/ 1678 h 2613"/>
                  <a:gd name="T4" fmla="*/ 733 w 2687"/>
                  <a:gd name="T5" fmla="*/ 2613 h 2613"/>
                  <a:gd name="T6" fmla="*/ 0 w 2687"/>
                  <a:gd name="T7" fmla="*/ 1690 h 2613"/>
                  <a:gd name="T8" fmla="*/ 1355 w 2687"/>
                  <a:gd name="T9" fmla="*/ 0 h 2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7" h="2613">
                    <a:moveTo>
                      <a:pt x="1355" y="0"/>
                    </a:moveTo>
                    <a:cubicBezTo>
                      <a:pt x="1919" y="453"/>
                      <a:pt x="2374" y="1026"/>
                      <a:pt x="2687" y="1678"/>
                    </a:cubicBezTo>
                    <a:lnTo>
                      <a:pt x="733" y="2613"/>
                    </a:lnTo>
                    <a:cubicBezTo>
                      <a:pt x="561" y="2255"/>
                      <a:pt x="311" y="1939"/>
                      <a:pt x="0" y="1690"/>
                    </a:cubicBezTo>
                    <a:lnTo>
                      <a:pt x="1355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F2BD0B"/>
                  </a:gs>
                  <a:gs pos="25000">
                    <a:srgbClr val="FEF001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7">
                <a:extLst>
                  <a:ext uri="{FF2B5EF4-FFF2-40B4-BE49-F238E27FC236}">
                    <a16:creationId xmlns:a16="http://schemas.microsoft.com/office/drawing/2014/main" id="{EBE44A66-1B57-0D4B-82AB-C0BFF9A35C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6" y="2132013"/>
                <a:ext cx="1511300" cy="1304925"/>
              </a:xfrm>
              <a:custGeom>
                <a:avLst/>
                <a:gdLst>
                  <a:gd name="T0" fmla="*/ 1954 w 2427"/>
                  <a:gd name="T1" fmla="*/ 0 h 2090"/>
                  <a:gd name="T2" fmla="*/ 2425 w 2427"/>
                  <a:gd name="T3" fmla="*/ 2090 h 2090"/>
                  <a:gd name="T4" fmla="*/ 259 w 2427"/>
                  <a:gd name="T5" fmla="*/ 2085 h 2090"/>
                  <a:gd name="T6" fmla="*/ 0 w 2427"/>
                  <a:gd name="T7" fmla="*/ 935 h 2090"/>
                  <a:gd name="T8" fmla="*/ 1954 w 2427"/>
                  <a:gd name="T9" fmla="*/ 0 h 2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7" h="2090">
                    <a:moveTo>
                      <a:pt x="1954" y="0"/>
                    </a:moveTo>
                    <a:cubicBezTo>
                      <a:pt x="2266" y="653"/>
                      <a:pt x="2427" y="1367"/>
                      <a:pt x="2425" y="2090"/>
                    </a:cubicBezTo>
                    <a:lnTo>
                      <a:pt x="259" y="2085"/>
                    </a:lnTo>
                    <a:cubicBezTo>
                      <a:pt x="260" y="1687"/>
                      <a:pt x="171" y="1294"/>
                      <a:pt x="0" y="935"/>
                    </a:cubicBezTo>
                    <a:lnTo>
                      <a:pt x="1954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A2716"/>
                  </a:gs>
                  <a:gs pos="38000">
                    <a:srgbClr val="FF00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5">
                <a:extLst>
                  <a:ext uri="{FF2B5EF4-FFF2-40B4-BE49-F238E27FC236}">
                    <a16:creationId xmlns:a16="http://schemas.microsoft.com/office/drawing/2014/main" id="{530EF945-7F37-1843-80BF-5C3EF2AF4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213" y="2119313"/>
                <a:ext cx="1514475" cy="1306513"/>
              </a:xfrm>
              <a:custGeom>
                <a:avLst/>
                <a:gdLst>
                  <a:gd name="T0" fmla="*/ 0 w 2431"/>
                  <a:gd name="T1" fmla="*/ 2087 h 2093"/>
                  <a:gd name="T2" fmla="*/ 482 w 2431"/>
                  <a:gd name="T3" fmla="*/ 0 h 2093"/>
                  <a:gd name="T4" fmla="*/ 2431 w 2431"/>
                  <a:gd name="T5" fmla="*/ 945 h 2093"/>
                  <a:gd name="T6" fmla="*/ 2166 w 2431"/>
                  <a:gd name="T7" fmla="*/ 2093 h 2093"/>
                  <a:gd name="T8" fmla="*/ 0 w 2431"/>
                  <a:gd name="T9" fmla="*/ 2087 h 2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1" h="2093">
                    <a:moveTo>
                      <a:pt x="0" y="2087"/>
                    </a:moveTo>
                    <a:cubicBezTo>
                      <a:pt x="2" y="1364"/>
                      <a:pt x="166" y="651"/>
                      <a:pt x="482" y="0"/>
                    </a:cubicBezTo>
                    <a:lnTo>
                      <a:pt x="2431" y="945"/>
                    </a:lnTo>
                    <a:cubicBezTo>
                      <a:pt x="2258" y="1302"/>
                      <a:pt x="2167" y="1695"/>
                      <a:pt x="2166" y="2093"/>
                    </a:cubicBezTo>
                    <a:lnTo>
                      <a:pt x="0" y="2087"/>
                    </a:lnTo>
                    <a:close/>
                  </a:path>
                </a:pathLst>
              </a:custGeom>
              <a:gradFill>
                <a:gsLst>
                  <a:gs pos="100000">
                    <a:srgbClr val="660066"/>
                  </a:gs>
                  <a:gs pos="0">
                    <a:srgbClr val="FF33CC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Freeform 16">
                <a:extLst>
                  <a:ext uri="{FF2B5EF4-FFF2-40B4-BE49-F238E27FC236}">
                    <a16:creationId xmlns:a16="http://schemas.microsoft.com/office/drawing/2014/main" id="{31E4D37A-B880-CF4D-8BF7-D185D1288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1" y="1074738"/>
                <a:ext cx="1674813" cy="1635125"/>
              </a:xfrm>
              <a:custGeom>
                <a:avLst/>
                <a:gdLst>
                  <a:gd name="T0" fmla="*/ 0 w 2686"/>
                  <a:gd name="T1" fmla="*/ 1672 h 2617"/>
                  <a:gd name="T2" fmla="*/ 1340 w 2686"/>
                  <a:gd name="T3" fmla="*/ 0 h 2617"/>
                  <a:gd name="T4" fmla="*/ 2686 w 2686"/>
                  <a:gd name="T5" fmla="*/ 1697 h 2617"/>
                  <a:gd name="T6" fmla="*/ 1949 w 2686"/>
                  <a:gd name="T7" fmla="*/ 2617 h 2617"/>
                  <a:gd name="T8" fmla="*/ 0 w 2686"/>
                  <a:gd name="T9" fmla="*/ 1672 h 2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6" h="2617">
                    <a:moveTo>
                      <a:pt x="0" y="1672"/>
                    </a:moveTo>
                    <a:cubicBezTo>
                      <a:pt x="315" y="1021"/>
                      <a:pt x="773" y="450"/>
                      <a:pt x="1340" y="0"/>
                    </a:cubicBezTo>
                    <a:lnTo>
                      <a:pt x="2686" y="1697"/>
                    </a:lnTo>
                    <a:cubicBezTo>
                      <a:pt x="2374" y="1944"/>
                      <a:pt x="2123" y="2259"/>
                      <a:pt x="1949" y="2617"/>
                    </a:cubicBezTo>
                    <a:lnTo>
                      <a:pt x="0" y="1672"/>
                    </a:lnTo>
                    <a:close/>
                  </a:path>
                </a:pathLst>
              </a:custGeom>
              <a:gradFill>
                <a:gsLst>
                  <a:gs pos="100000">
                    <a:srgbClr val="333399"/>
                  </a:gs>
                  <a:gs pos="59000">
                    <a:srgbClr val="6666FF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7">
                <a:extLst>
                  <a:ext uri="{FF2B5EF4-FFF2-40B4-BE49-F238E27FC236}">
                    <a16:creationId xmlns:a16="http://schemas.microsoft.com/office/drawing/2014/main" id="{785BD12D-9A3F-9945-A626-4F0288EC8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2276" y="498475"/>
                <a:ext cx="1501775" cy="1636713"/>
              </a:xfrm>
              <a:custGeom>
                <a:avLst/>
                <a:gdLst>
                  <a:gd name="T0" fmla="*/ 0 w 2409"/>
                  <a:gd name="T1" fmla="*/ 924 h 2621"/>
                  <a:gd name="T2" fmla="*/ 1932 w 2409"/>
                  <a:gd name="T3" fmla="*/ 0 h 2621"/>
                  <a:gd name="T4" fmla="*/ 2409 w 2409"/>
                  <a:gd name="T5" fmla="*/ 2113 h 2621"/>
                  <a:gd name="T6" fmla="*/ 1346 w 2409"/>
                  <a:gd name="T7" fmla="*/ 2621 h 2621"/>
                  <a:gd name="T8" fmla="*/ 0 w 2409"/>
                  <a:gd name="T9" fmla="*/ 924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9" h="2621">
                    <a:moveTo>
                      <a:pt x="0" y="924"/>
                    </a:moveTo>
                    <a:cubicBezTo>
                      <a:pt x="566" y="475"/>
                      <a:pt x="1227" y="159"/>
                      <a:pt x="1932" y="0"/>
                    </a:cubicBezTo>
                    <a:lnTo>
                      <a:pt x="2409" y="2113"/>
                    </a:lnTo>
                    <a:cubicBezTo>
                      <a:pt x="2021" y="2200"/>
                      <a:pt x="1658" y="2374"/>
                      <a:pt x="1346" y="2621"/>
                    </a:cubicBezTo>
                    <a:lnTo>
                      <a:pt x="0" y="924"/>
                    </a:lnTo>
                    <a:close/>
                  </a:path>
                </a:pathLst>
              </a:custGeom>
              <a:gradFill>
                <a:gsLst>
                  <a:gs pos="100000">
                    <a:srgbClr val="006666"/>
                  </a:gs>
                  <a:gs pos="59000">
                    <a:srgbClr val="33CCCC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8">
                <a:extLst>
                  <a:ext uri="{FF2B5EF4-FFF2-40B4-BE49-F238E27FC236}">
                    <a16:creationId xmlns:a16="http://schemas.microsoft.com/office/drawing/2014/main" id="{244C3698-5EB8-1F4E-97BD-71F1612F5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5601" y="398463"/>
                <a:ext cx="1335088" cy="1420813"/>
              </a:xfrm>
              <a:custGeom>
                <a:avLst/>
                <a:gdLst>
                  <a:gd name="T0" fmla="*/ 0 w 2142"/>
                  <a:gd name="T1" fmla="*/ 160 h 2276"/>
                  <a:gd name="T2" fmla="*/ 2142 w 2142"/>
                  <a:gd name="T3" fmla="*/ 165 h 2276"/>
                  <a:gd name="T4" fmla="*/ 1655 w 2142"/>
                  <a:gd name="T5" fmla="*/ 2276 h 2276"/>
                  <a:gd name="T6" fmla="*/ 477 w 2142"/>
                  <a:gd name="T7" fmla="*/ 2273 h 2276"/>
                  <a:gd name="T8" fmla="*/ 0 w 2142"/>
                  <a:gd name="T9" fmla="*/ 160 h 2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276">
                    <a:moveTo>
                      <a:pt x="0" y="160"/>
                    </a:moveTo>
                    <a:cubicBezTo>
                      <a:pt x="705" y="0"/>
                      <a:pt x="1438" y="2"/>
                      <a:pt x="2142" y="165"/>
                    </a:cubicBezTo>
                    <a:lnTo>
                      <a:pt x="1655" y="2276"/>
                    </a:lnTo>
                    <a:cubicBezTo>
                      <a:pt x="1267" y="2186"/>
                      <a:pt x="865" y="2185"/>
                      <a:pt x="477" y="2273"/>
                    </a:cubicBezTo>
                    <a:lnTo>
                      <a:pt x="0" y="160"/>
                    </a:lnTo>
                    <a:close/>
                  </a:path>
                </a:pathLst>
              </a:custGeom>
              <a:gradFill>
                <a:gsLst>
                  <a:gs pos="100000">
                    <a:srgbClr val="006666"/>
                  </a:gs>
                  <a:gs pos="59000">
                    <a:srgbClr val="33CC33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6" name="Freeform: Shape 125">
              <a:extLst>
                <a:ext uri="{FF2B5EF4-FFF2-40B4-BE49-F238E27FC236}">
                  <a16:creationId xmlns:a16="http://schemas.microsoft.com/office/drawing/2014/main" id="{4BAFFF00-28E3-994A-8A48-2085F216177D}"/>
                </a:ext>
              </a:extLst>
            </p:cNvPr>
            <p:cNvSpPr/>
            <p:nvPr/>
          </p:nvSpPr>
          <p:spPr>
            <a:xfrm>
              <a:off x="4156170" y="4286867"/>
              <a:ext cx="3875603" cy="1937801"/>
            </a:xfrm>
            <a:custGeom>
              <a:avLst/>
              <a:gdLst>
                <a:gd name="connsiteX0" fmla="*/ 2062093 w 4124186"/>
                <a:gd name="connsiteY0" fmla="*/ 0 h 2062093"/>
                <a:gd name="connsiteX1" fmla="*/ 4124186 w 4124186"/>
                <a:gd name="connsiteY1" fmla="*/ 2062093 h 2062093"/>
                <a:gd name="connsiteX2" fmla="*/ 3711660 w 4124186"/>
                <a:gd name="connsiteY2" fmla="*/ 2062093 h 2062093"/>
                <a:gd name="connsiteX3" fmla="*/ 3228905 w 4124186"/>
                <a:gd name="connsiteY3" fmla="*/ 893977 h 2062093"/>
                <a:gd name="connsiteX4" fmla="*/ 3229087 w 4124186"/>
                <a:gd name="connsiteY4" fmla="*/ 893693 h 2062093"/>
                <a:gd name="connsiteX5" fmla="*/ 2062093 w 4124186"/>
                <a:gd name="connsiteY5" fmla="*/ 410102 h 2062093"/>
                <a:gd name="connsiteX6" fmla="*/ 896253 w 4124186"/>
                <a:gd name="connsiteY6" fmla="*/ 893693 h 2062093"/>
                <a:gd name="connsiteX7" fmla="*/ 895280 w 4124186"/>
                <a:gd name="connsiteY7" fmla="*/ 893977 h 2062093"/>
                <a:gd name="connsiteX8" fmla="*/ 412525 w 4124186"/>
                <a:gd name="connsiteY8" fmla="*/ 2062093 h 2062093"/>
                <a:gd name="connsiteX9" fmla="*/ 0 w 4124186"/>
                <a:gd name="connsiteY9" fmla="*/ 2062093 h 2062093"/>
                <a:gd name="connsiteX10" fmla="*/ 2062093 w 4124186"/>
                <a:gd name="connsiteY10" fmla="*/ 0 h 206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4186" h="2062093">
                  <a:moveTo>
                    <a:pt x="2062093" y="0"/>
                  </a:moveTo>
                  <a:cubicBezTo>
                    <a:pt x="3200956" y="0"/>
                    <a:pt x="4124186" y="923230"/>
                    <a:pt x="4124186" y="2062093"/>
                  </a:cubicBezTo>
                  <a:lnTo>
                    <a:pt x="3711660" y="2062093"/>
                  </a:lnTo>
                  <a:cubicBezTo>
                    <a:pt x="3711660" y="1624050"/>
                    <a:pt x="3537868" y="1204102"/>
                    <a:pt x="3228905" y="893977"/>
                  </a:cubicBezTo>
                  <a:lnTo>
                    <a:pt x="3229087" y="893693"/>
                  </a:lnTo>
                  <a:cubicBezTo>
                    <a:pt x="2919425" y="584195"/>
                    <a:pt x="2500105" y="410102"/>
                    <a:pt x="2062093" y="410102"/>
                  </a:cubicBezTo>
                  <a:cubicBezTo>
                    <a:pt x="1624903" y="410102"/>
                    <a:pt x="1205773" y="584195"/>
                    <a:pt x="896253" y="893693"/>
                  </a:cubicBezTo>
                  <a:lnTo>
                    <a:pt x="895280" y="893977"/>
                  </a:lnTo>
                  <a:cubicBezTo>
                    <a:pt x="586317" y="1204102"/>
                    <a:pt x="412525" y="1624050"/>
                    <a:pt x="412525" y="2062093"/>
                  </a:cubicBezTo>
                  <a:lnTo>
                    <a:pt x="0" y="2062093"/>
                  </a:lnTo>
                  <a:cubicBezTo>
                    <a:pt x="0" y="923230"/>
                    <a:pt x="923230" y="0"/>
                    <a:pt x="2062093" y="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B18657DB-7611-A844-853B-5EDFFEBC0F41}"/>
                </a:ext>
              </a:extLst>
            </p:cNvPr>
            <p:cNvSpPr/>
            <p:nvPr/>
          </p:nvSpPr>
          <p:spPr>
            <a:xfrm>
              <a:off x="1718567" y="6164645"/>
              <a:ext cx="8750808" cy="1200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E51ED966-5E7B-194C-991E-59A80AC7588A}"/>
                </a:ext>
              </a:extLst>
            </p:cNvPr>
            <p:cNvSpPr/>
            <p:nvPr/>
          </p:nvSpPr>
          <p:spPr>
            <a:xfrm>
              <a:off x="5560649" y="5327738"/>
              <a:ext cx="1061009" cy="944791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 HOW TO</a:t>
              </a:r>
            </a:p>
            <a:p>
              <a:pPr algn="ctr"/>
              <a:r>
                <a:rPr lang="en-US" sz="20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JUDGE</a:t>
              </a:r>
            </a:p>
          </p:txBody>
        </p: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9F60739A-15FA-6A4F-8871-AE752D39C83E}"/>
              </a:ext>
            </a:extLst>
          </p:cNvPr>
          <p:cNvSpPr/>
          <p:nvPr/>
        </p:nvSpPr>
        <p:spPr>
          <a:xfrm>
            <a:off x="2589009" y="5129827"/>
            <a:ext cx="5357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630C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D2375C0-499D-D645-8523-85F873C6D618}"/>
              </a:ext>
            </a:extLst>
          </p:cNvPr>
          <p:cNvSpPr/>
          <p:nvPr/>
        </p:nvSpPr>
        <p:spPr>
          <a:xfrm>
            <a:off x="3051795" y="3699842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66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66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CF4A525E-5A24-E445-A4A3-22EB4CC0F592}"/>
              </a:ext>
            </a:extLst>
          </p:cNvPr>
          <p:cNvSpPr/>
          <p:nvPr/>
        </p:nvSpPr>
        <p:spPr>
          <a:xfrm>
            <a:off x="4237688" y="2754409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CCCC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3CCCC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00E02E5D-D3E5-5A48-A00F-68B8C4E94C74}"/>
              </a:ext>
            </a:extLst>
          </p:cNvPr>
          <p:cNvSpPr/>
          <p:nvPr/>
        </p:nvSpPr>
        <p:spPr>
          <a:xfrm>
            <a:off x="5632775" y="2420402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CC3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3CC3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E3CDA3E8-FAF0-3A4A-B3A8-70735C39C0F9}"/>
              </a:ext>
            </a:extLst>
          </p:cNvPr>
          <p:cNvSpPr/>
          <p:nvPr/>
        </p:nvSpPr>
        <p:spPr>
          <a:xfrm>
            <a:off x="7153633" y="2754409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650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98BF4E4E-3F0A-0048-B689-39F0943592A7}"/>
              </a:ext>
            </a:extLst>
          </p:cNvPr>
          <p:cNvSpPr/>
          <p:nvPr/>
        </p:nvSpPr>
        <p:spPr>
          <a:xfrm>
            <a:off x="8378078" y="3791223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4A420040-AD0A-5844-8BB2-B899BFB7368A}"/>
              </a:ext>
            </a:extLst>
          </p:cNvPr>
          <p:cNvSpPr/>
          <p:nvPr/>
        </p:nvSpPr>
        <p:spPr>
          <a:xfrm>
            <a:off x="8927599" y="5222686"/>
            <a:ext cx="873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2E521395-5504-4645-B293-C64D2F94B6A9}"/>
              </a:ext>
            </a:extLst>
          </p:cNvPr>
          <p:cNvSpPr txBox="1"/>
          <p:nvPr/>
        </p:nvSpPr>
        <p:spPr>
          <a:xfrm>
            <a:off x="-24931" y="5303305"/>
            <a:ext cx="2265818" cy="11079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F730C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Navigate to </a:t>
            </a:r>
            <a:r>
              <a:rPr lang="en-US" sz="2200" dirty="0" err="1">
                <a:solidFill>
                  <a:srgbClr val="F730C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seniorproject</a:t>
            </a:r>
            <a:endParaRPr lang="en-US" sz="2200" dirty="0">
              <a:solidFill>
                <a:srgbClr val="F730C6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solidFill>
                  <a:srgbClr val="F730C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r>
              <a:rPr lang="en-US" sz="2200" dirty="0" err="1">
                <a:solidFill>
                  <a:srgbClr val="F730C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cis.fiu.edu</a:t>
            </a:r>
            <a:endParaRPr lang="en-US" sz="2200" dirty="0">
              <a:solidFill>
                <a:srgbClr val="F730C6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50CB6F7-CEF7-7944-8D24-06387805E26F}"/>
              </a:ext>
            </a:extLst>
          </p:cNvPr>
          <p:cNvSpPr txBox="1"/>
          <p:nvPr/>
        </p:nvSpPr>
        <p:spPr>
          <a:xfrm>
            <a:off x="2871" y="3697407"/>
            <a:ext cx="2907107" cy="769441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6666F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Click </a:t>
            </a:r>
          </a:p>
          <a:p>
            <a:pPr algn="ctr"/>
            <a:r>
              <a:rPr lang="en-US" sz="2200" dirty="0">
                <a:solidFill>
                  <a:srgbClr val="6666F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“Judge Resources” 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8415FE3C-327B-C445-A38C-01FBF2C56D3D}"/>
              </a:ext>
            </a:extLst>
          </p:cNvPr>
          <p:cNvSpPr txBox="1"/>
          <p:nvPr/>
        </p:nvSpPr>
        <p:spPr>
          <a:xfrm>
            <a:off x="1492788" y="2023727"/>
            <a:ext cx="2722446" cy="11079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33CCCC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Click the Assessment google forms link. 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211E9EF0-0E30-AD43-999E-BA6B6D75AD30}"/>
              </a:ext>
            </a:extLst>
          </p:cNvPr>
          <p:cNvSpPr txBox="1"/>
          <p:nvPr/>
        </p:nvSpPr>
        <p:spPr>
          <a:xfrm>
            <a:off x="4698465" y="1150467"/>
            <a:ext cx="2722446" cy="14465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33CC33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Insert email and Judge Assignment Number at the bottom of form.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8494FCCA-DD38-2E49-8E50-C4ECD5566A6E}"/>
              </a:ext>
            </a:extLst>
          </p:cNvPr>
          <p:cNvSpPr txBox="1"/>
          <p:nvPr/>
        </p:nvSpPr>
        <p:spPr>
          <a:xfrm>
            <a:off x="7615492" y="1564602"/>
            <a:ext cx="2722446" cy="14465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FF650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Navigate to student’s station number using Floor Plan Map.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5B14463C-9110-B64A-BAE3-DAE6DDEA1F04}"/>
              </a:ext>
            </a:extLst>
          </p:cNvPr>
          <p:cNvSpPr txBox="1"/>
          <p:nvPr/>
        </p:nvSpPr>
        <p:spPr>
          <a:xfrm>
            <a:off x="9272789" y="3359545"/>
            <a:ext cx="2722446" cy="11079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F9E70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Begin judging by answering form’s questions.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25234C9-0155-8F42-9DAE-93885C0F440F}"/>
              </a:ext>
            </a:extLst>
          </p:cNvPr>
          <p:cNvSpPr txBox="1"/>
          <p:nvPr/>
        </p:nvSpPr>
        <p:spPr>
          <a:xfrm>
            <a:off x="9875468" y="5116634"/>
            <a:ext cx="2316532" cy="14465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200" dirty="0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Click Next and repeat steps 5-6. Click Submit button to finish.</a:t>
            </a:r>
          </a:p>
        </p:txBody>
      </p:sp>
    </p:spTree>
    <p:extLst>
      <p:ext uri="{BB962C8B-B14F-4D97-AF65-F5344CB8AC3E}">
        <p14:creationId xmlns:p14="http://schemas.microsoft.com/office/powerpoint/2010/main" val="2539303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229</Words>
  <Application>Microsoft Macintosh PowerPoint</Application>
  <PresentationFormat>Widescreen</PresentationFormat>
  <Paragraphs>64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Agency FB</vt:lpstr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Pankaj Sharma</dc:creator>
  <cp:lastModifiedBy>Dean-Anna Gayle</cp:lastModifiedBy>
  <cp:revision>80</cp:revision>
  <dcterms:created xsi:type="dcterms:W3CDTF">2017-09-19T15:38:59Z</dcterms:created>
  <dcterms:modified xsi:type="dcterms:W3CDTF">2019-12-05T19:16:03Z</dcterms:modified>
</cp:coreProperties>
</file>