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69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43" r:id="rId3"/>
    <p:sldId id="344" r:id="rId4"/>
    <p:sldId id="345" r:id="rId5"/>
    <p:sldId id="346" r:id="rId6"/>
    <p:sldId id="358" r:id="rId7"/>
    <p:sldId id="349" r:id="rId8"/>
    <p:sldId id="350" r:id="rId9"/>
    <p:sldId id="351" r:id="rId10"/>
    <p:sldId id="353" r:id="rId11"/>
    <p:sldId id="35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0000"/>
    <a:srgbClr val="001D4D"/>
    <a:srgbClr val="B27A00"/>
    <a:srgbClr val="AC8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5" autoAdjust="0"/>
    <p:restoredTop sz="82357" autoAdjust="0"/>
  </p:normalViewPr>
  <p:slideViewPr>
    <p:cSldViewPr snapToObjects="1">
      <p:cViewPr varScale="1">
        <p:scale>
          <a:sx n="103" d="100"/>
          <a:sy n="103" d="100"/>
        </p:scale>
        <p:origin x="13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89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774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4191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1714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8308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5706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7615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91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5761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338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913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19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393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21417-C2DD-4C9C-9B7F-24A4905C0EAD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662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7101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904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344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0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34238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  <p:sldLayoutId id="2147484708" r:id="rId10"/>
    <p:sldLayoutId id="2147484709" r:id="rId11"/>
    <p:sldLayoutId id="2147484710" r:id="rId12"/>
    <p:sldLayoutId id="2147484711" r:id="rId13"/>
    <p:sldLayoutId id="2147484712" r:id="rId14"/>
    <p:sldLayoutId id="2147484713" r:id="rId15"/>
    <p:sldLayoutId id="2147484714" r:id="rId16"/>
    <p:sldLayoutId id="214748471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jques020@fiu.ed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>
                <a:ea typeface="ＭＳ Ｐゴシック" pitchFamily="34" charset="-128"/>
              </a:rPr>
              <a:t>Online Graduation Ceremony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Team Members: Jose </a:t>
            </a:r>
            <a:r>
              <a:rPr lang="en-US" altLang="en-US" sz="2800" dirty="0" err="1">
                <a:ea typeface="ＭＳ Ｐゴシック" pitchFamily="34" charset="-128"/>
              </a:rPr>
              <a:t>andres</a:t>
            </a:r>
            <a:r>
              <a:rPr lang="en-US" altLang="en-US" sz="2800" dirty="0">
                <a:ea typeface="ＭＳ Ｐゴシック" pitchFamily="34" charset="-128"/>
              </a:rPr>
              <a:t> Quesada, Ricardo </a:t>
            </a:r>
            <a:r>
              <a:rPr lang="en-US" altLang="en-US" sz="2800" dirty="0" err="1">
                <a:ea typeface="ＭＳ Ｐゴシック" pitchFamily="34" charset="-128"/>
              </a:rPr>
              <a:t>AParicio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Product Owners: </a:t>
            </a:r>
            <a:r>
              <a:rPr lang="en-US" sz="2800" dirty="0" err="1"/>
              <a:t>Mandayam</a:t>
            </a:r>
            <a:r>
              <a:rPr lang="en-US" sz="2800" dirty="0"/>
              <a:t> </a:t>
            </a:r>
            <a:r>
              <a:rPr lang="en-US" sz="2800" dirty="0" err="1"/>
              <a:t>Thirunarayanan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Professor: Masoud </a:t>
            </a:r>
            <a:r>
              <a:rPr lang="en-US" altLang="en-US" sz="2800" dirty="0" err="1">
                <a:ea typeface="ＭＳ Ｐゴシック" pitchFamily="34" charset="-128"/>
              </a:rPr>
              <a:t>Sadjadi</a:t>
            </a:r>
            <a:br>
              <a:rPr lang="en-US" altLang="en-US" sz="2800" dirty="0">
                <a:ea typeface="ＭＳ Ｐゴシック" pitchFamily="34" charset="-128"/>
              </a:rPr>
            </a:br>
            <a:br>
              <a:rPr lang="en-US" altLang="en-US" dirty="0">
                <a:ea typeface="ＭＳ Ｐゴシック" pitchFamily="34" charset="-128"/>
              </a:rPr>
            </a:b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Florida International University 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solidFill>
                  <a:schemeClr val="tx1"/>
                </a:solidFill>
                <a:ea typeface="ＭＳ Ｐゴシック" pitchFamily="34" charset="-128"/>
              </a:rPr>
              <a:t>December 6, 2019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 pitchFamily="34" charset="-128"/>
              </a:rPr>
              <a:t>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Fall</a:t>
            </a:r>
            <a:r>
              <a:rPr lang="en-US" altLang="en-US" dirty="0">
                <a:ea typeface="ＭＳ Ｐゴシック" pitchFamily="34" charset="-128"/>
              </a:rPr>
              <a:t> </a:t>
            </a:r>
            <a:r>
              <a:rPr lang="en-US" altLang="en-US" sz="2800" dirty="0">
                <a:ea typeface="ＭＳ Ｐゴシック" pitchFamily="34" charset="-128"/>
              </a:rPr>
              <a:t>2019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algorithm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6F5B78-FB2C-4A84-A868-FECC3BA6F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5473700"/>
            <a:ext cx="2362200" cy="838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92E9D1-369F-4EF1-B694-06676C987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296987"/>
            <a:ext cx="6783651" cy="38919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49F6F8-926A-4521-AAEE-BE98CC2E22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799" y="5334000"/>
            <a:ext cx="4343401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828800"/>
            <a:ext cx="7829550" cy="16001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     We created a Graduation Ceremony divided in 3 parts:</a:t>
            </a:r>
          </a:p>
          <a:p>
            <a:pPr lvl="1"/>
            <a:r>
              <a:rPr lang="en-US" sz="2400" dirty="0"/>
              <a:t>Main Menu</a:t>
            </a:r>
          </a:p>
          <a:p>
            <a:pPr lvl="1"/>
            <a:r>
              <a:rPr lang="en-US" sz="2400" dirty="0"/>
              <a:t>User interactive scene</a:t>
            </a:r>
          </a:p>
          <a:p>
            <a:pPr lvl="1"/>
            <a:r>
              <a:rPr lang="en-US" sz="2400" dirty="0"/>
              <a:t>Automated scene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B695AE-566F-4AA2-A848-A124AC51E37B}"/>
              </a:ext>
            </a:extLst>
          </p:cNvPr>
          <p:cNvSpPr txBox="1"/>
          <p:nvPr/>
        </p:nvSpPr>
        <p:spPr>
          <a:xfrm>
            <a:off x="457200" y="4505345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Ricardo Aparicio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rapar006@fiu.edu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954-297-9307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876022-A7EE-45B7-8310-DFD200CB06D7}"/>
              </a:ext>
            </a:extLst>
          </p:cNvPr>
          <p:cNvSpPr txBox="1"/>
          <p:nvPr/>
        </p:nvSpPr>
        <p:spPr>
          <a:xfrm>
            <a:off x="5024120" y="4505345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Jose Andres Quesada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jques020@fiu.edu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786-252-6925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800" dirty="0"/>
              <a:t>Whole Project:</a:t>
            </a:r>
          </a:p>
          <a:p>
            <a:pPr lvl="1">
              <a:defRPr/>
            </a:pPr>
            <a:r>
              <a:rPr lang="is-IS" sz="1600" dirty="0"/>
              <a:t>Create an Online Graduation Ceremony so that students who gradute from fully online programs can also experience the joy of celebrating their graduation</a:t>
            </a:r>
          </a:p>
          <a:p>
            <a:pPr>
              <a:defRPr/>
            </a:pPr>
            <a:r>
              <a:rPr lang="is-IS" sz="1800" dirty="0"/>
              <a:t>Both teammates worked together:</a:t>
            </a:r>
          </a:p>
          <a:p>
            <a:pPr lvl="1">
              <a:defRPr/>
            </a:pPr>
            <a:r>
              <a:rPr lang="is-IS" sz="1600" dirty="0"/>
              <a:t>Avatar editing and animations</a:t>
            </a:r>
          </a:p>
          <a:p>
            <a:pPr lvl="1">
              <a:defRPr/>
            </a:pPr>
            <a:r>
              <a:rPr lang="is-IS" sz="1600" dirty="0"/>
              <a:t>Scripting</a:t>
            </a:r>
          </a:p>
          <a:p>
            <a:pPr lvl="1">
              <a:defRPr/>
            </a:pPr>
            <a:r>
              <a:rPr lang="is-IS" sz="1600" dirty="0"/>
              <a:t>Auditorium design</a:t>
            </a:r>
          </a:p>
          <a:p>
            <a:pPr lvl="1">
              <a:defRPr/>
            </a:pPr>
            <a:r>
              <a:rPr lang="is-IS" sz="1600" dirty="0"/>
              <a:t>User controls</a:t>
            </a:r>
          </a:p>
          <a:p>
            <a:pPr lvl="1">
              <a:defRPr/>
            </a:pPr>
            <a:r>
              <a:rPr lang="is-IS" sz="1600" dirty="0"/>
              <a:t>Event triggers</a:t>
            </a:r>
          </a:p>
          <a:p>
            <a:pPr lvl="1">
              <a:defRPr/>
            </a:pPr>
            <a:r>
              <a:rPr lang="is-IS" sz="1600" dirty="0"/>
              <a:t>Ceremony automation</a:t>
            </a:r>
          </a:p>
          <a:p>
            <a:pPr lvl="1">
              <a:defRPr/>
            </a:pPr>
            <a:endParaRPr lang="is-IS" sz="1600" dirty="0"/>
          </a:p>
          <a:p>
            <a:pPr lvl="1">
              <a:defRPr/>
            </a:pPr>
            <a:endParaRPr lang="is-IS" sz="1600" dirty="0"/>
          </a:p>
          <a:p>
            <a:pPr lvl="1">
              <a:defRPr/>
            </a:pP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D03026-86E3-4BF8-AA82-1457AFCFD03B}"/>
              </a:ext>
            </a:extLst>
          </p:cNvPr>
          <p:cNvSpPr/>
          <p:nvPr/>
        </p:nvSpPr>
        <p:spPr>
          <a:xfrm>
            <a:off x="568403" y="1976361"/>
            <a:ext cx="8263493" cy="375602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E1CAB-0428-4B38-B712-B1579A01ADBE}"/>
              </a:ext>
            </a:extLst>
          </p:cNvPr>
          <p:cNvSpPr/>
          <p:nvPr/>
        </p:nvSpPr>
        <p:spPr>
          <a:xfrm>
            <a:off x="912098" y="2732012"/>
            <a:ext cx="7620000" cy="600709"/>
          </a:xfrm>
          <a:prstGeom prst="rect">
            <a:avLst/>
          </a:prstGeom>
          <a:gradFill flip="none" rotWithShape="1">
            <a:gsLst>
              <a:gs pos="0">
                <a:srgbClr val="FF6600">
                  <a:shade val="30000"/>
                  <a:satMod val="115000"/>
                </a:srgbClr>
              </a:gs>
              <a:gs pos="50000">
                <a:srgbClr val="FF6600">
                  <a:shade val="67500"/>
                  <a:satMod val="115000"/>
                </a:srgbClr>
              </a:gs>
              <a:gs pos="100000">
                <a:srgbClr val="FF660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rgbClr val="001D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 Sept                   | Oct                     | Nov                       | Dec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E3DE2807-88D6-4E8C-834F-7F7B37983002}"/>
              </a:ext>
            </a:extLst>
          </p:cNvPr>
          <p:cNvSpPr/>
          <p:nvPr/>
        </p:nvSpPr>
        <p:spPr>
          <a:xfrm rot="10800000">
            <a:off x="1369297" y="2430387"/>
            <a:ext cx="304800" cy="30480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A779B3-89DB-4AB3-AB2B-A3A107AB60F6}"/>
              </a:ext>
            </a:extLst>
          </p:cNvPr>
          <p:cNvSpPr txBox="1"/>
          <p:nvPr/>
        </p:nvSpPr>
        <p:spPr>
          <a:xfrm>
            <a:off x="667703" y="2006533"/>
            <a:ext cx="169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Project Planning September 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7E70332B-1ACC-462E-8371-878E191DE6EC}"/>
              </a:ext>
            </a:extLst>
          </p:cNvPr>
          <p:cNvSpPr/>
          <p:nvPr/>
        </p:nvSpPr>
        <p:spPr>
          <a:xfrm rot="10800000">
            <a:off x="7915672" y="2430387"/>
            <a:ext cx="304800" cy="30162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4E74D9-C879-4489-AF84-7B1049E70141}"/>
              </a:ext>
            </a:extLst>
          </p:cNvPr>
          <p:cNvSpPr txBox="1"/>
          <p:nvPr/>
        </p:nvSpPr>
        <p:spPr>
          <a:xfrm>
            <a:off x="7098347" y="2034098"/>
            <a:ext cx="1733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Project Showcase </a:t>
            </a:r>
          </a:p>
          <a:p>
            <a:r>
              <a:rPr lang="en-US" sz="1400" dirty="0"/>
              <a:t>December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23C3DD-AADE-4FBB-8B49-AE2166671E75}"/>
              </a:ext>
            </a:extLst>
          </p:cNvPr>
          <p:cNvSpPr txBox="1"/>
          <p:nvPr/>
        </p:nvSpPr>
        <p:spPr>
          <a:xfrm>
            <a:off x="593804" y="354514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Sprint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74F2C3-AB25-422D-BD20-8E3D31AC6DD4}"/>
              </a:ext>
            </a:extLst>
          </p:cNvPr>
          <p:cNvSpPr txBox="1"/>
          <p:nvPr/>
        </p:nvSpPr>
        <p:spPr>
          <a:xfrm>
            <a:off x="593804" y="3885686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Sprint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A409F5-0BC7-4325-A14A-E69F26DBF467}"/>
              </a:ext>
            </a:extLst>
          </p:cNvPr>
          <p:cNvSpPr txBox="1"/>
          <p:nvPr/>
        </p:nvSpPr>
        <p:spPr>
          <a:xfrm>
            <a:off x="590470" y="4224667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Sprint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095F89-202A-4E01-830C-447E943B766F}"/>
              </a:ext>
            </a:extLst>
          </p:cNvPr>
          <p:cNvSpPr txBox="1"/>
          <p:nvPr/>
        </p:nvSpPr>
        <p:spPr>
          <a:xfrm>
            <a:off x="593804" y="4561173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Sprint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0C9952-6021-485F-8BB5-32C5ED7B6858}"/>
              </a:ext>
            </a:extLst>
          </p:cNvPr>
          <p:cNvSpPr txBox="1"/>
          <p:nvPr/>
        </p:nvSpPr>
        <p:spPr>
          <a:xfrm>
            <a:off x="593804" y="4928128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Sprint 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CB5797-B5B4-44B5-AA8B-6DC8AD2AB28A}"/>
              </a:ext>
            </a:extLst>
          </p:cNvPr>
          <p:cNvSpPr txBox="1"/>
          <p:nvPr/>
        </p:nvSpPr>
        <p:spPr>
          <a:xfrm>
            <a:off x="583644" y="5298312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Sprint 6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62C9647-ECC3-4678-B64E-C27B5850B937}"/>
              </a:ext>
            </a:extLst>
          </p:cNvPr>
          <p:cNvCxnSpPr>
            <a:cxnSpLocks/>
          </p:cNvCxnSpPr>
          <p:nvPr/>
        </p:nvCxnSpPr>
        <p:spPr>
          <a:xfrm>
            <a:off x="1369296" y="3697671"/>
            <a:ext cx="533402" cy="0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3AA53D-9EC2-4BE1-BA46-552D6790A9A2}"/>
              </a:ext>
            </a:extLst>
          </p:cNvPr>
          <p:cNvCxnSpPr>
            <a:cxnSpLocks/>
          </p:cNvCxnSpPr>
          <p:nvPr/>
        </p:nvCxnSpPr>
        <p:spPr>
          <a:xfrm>
            <a:off x="1374375" y="4039574"/>
            <a:ext cx="1107520" cy="5375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E69DFA-E82A-44FD-9B08-9B1B0702829F}"/>
              </a:ext>
            </a:extLst>
          </p:cNvPr>
          <p:cNvCxnSpPr>
            <a:cxnSpLocks/>
          </p:cNvCxnSpPr>
          <p:nvPr/>
        </p:nvCxnSpPr>
        <p:spPr>
          <a:xfrm>
            <a:off x="1369296" y="4375841"/>
            <a:ext cx="1676402" cy="2714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DB8E7E3-6F9E-4A54-B0E8-992C7F86ABFE}"/>
              </a:ext>
            </a:extLst>
          </p:cNvPr>
          <p:cNvCxnSpPr>
            <a:cxnSpLocks/>
          </p:cNvCxnSpPr>
          <p:nvPr/>
        </p:nvCxnSpPr>
        <p:spPr>
          <a:xfrm>
            <a:off x="1369296" y="4722507"/>
            <a:ext cx="1981202" cy="0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B034A40-CD04-4C42-AFED-5C9A6DB0566D}"/>
              </a:ext>
            </a:extLst>
          </p:cNvPr>
          <p:cNvCxnSpPr>
            <a:cxnSpLocks/>
          </p:cNvCxnSpPr>
          <p:nvPr/>
        </p:nvCxnSpPr>
        <p:spPr>
          <a:xfrm>
            <a:off x="1369296" y="5082016"/>
            <a:ext cx="2331722" cy="0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2B37A23-F345-4D48-AAB5-8D1659FB62E9}"/>
              </a:ext>
            </a:extLst>
          </p:cNvPr>
          <p:cNvCxnSpPr>
            <a:cxnSpLocks/>
          </p:cNvCxnSpPr>
          <p:nvPr/>
        </p:nvCxnSpPr>
        <p:spPr>
          <a:xfrm>
            <a:off x="1369296" y="5452200"/>
            <a:ext cx="2765268" cy="0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C27F57F5-BEE8-41A9-85E1-B1E912EE724F}"/>
              </a:ext>
            </a:extLst>
          </p:cNvPr>
          <p:cNvSpPr/>
          <p:nvPr/>
        </p:nvSpPr>
        <p:spPr>
          <a:xfrm>
            <a:off x="1902698" y="3565264"/>
            <a:ext cx="1828800" cy="28092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initial environment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4EFA39A-59F1-4FF4-8A2D-F676019BA369}"/>
              </a:ext>
            </a:extLst>
          </p:cNvPr>
          <p:cNvSpPr txBox="1"/>
          <p:nvPr/>
        </p:nvSpPr>
        <p:spPr>
          <a:xfrm>
            <a:off x="3701018" y="3559171"/>
            <a:ext cx="1243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09/10- 09/21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76D3CBE-B51D-44DF-9719-EC808362A993}"/>
              </a:ext>
            </a:extLst>
          </p:cNvPr>
          <p:cNvSpPr txBox="1"/>
          <p:nvPr/>
        </p:nvSpPr>
        <p:spPr>
          <a:xfrm>
            <a:off x="3847621" y="3906449"/>
            <a:ext cx="1243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12/06 – 10/05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DD16EC9-026A-43A1-AC04-1D1B653E79D5}"/>
              </a:ext>
            </a:extLst>
          </p:cNvPr>
          <p:cNvSpPr/>
          <p:nvPr/>
        </p:nvSpPr>
        <p:spPr>
          <a:xfrm>
            <a:off x="3045698" y="4257223"/>
            <a:ext cx="1447800" cy="28092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environment details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ABF5F14-50AC-4D2B-A358-A828A500FBF9}"/>
              </a:ext>
            </a:extLst>
          </p:cNvPr>
          <p:cNvSpPr/>
          <p:nvPr/>
        </p:nvSpPr>
        <p:spPr>
          <a:xfrm>
            <a:off x="3703280" y="4940075"/>
            <a:ext cx="1887500" cy="28092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Automate Ceremony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1F86CAB-A5B0-4D78-8E56-DA1A3469485F}"/>
              </a:ext>
            </a:extLst>
          </p:cNvPr>
          <p:cNvSpPr/>
          <p:nvPr/>
        </p:nvSpPr>
        <p:spPr>
          <a:xfrm>
            <a:off x="4134564" y="5311739"/>
            <a:ext cx="2362200" cy="28092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Automate Ceremony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D11CF83-856E-4072-8A55-097205012E68}"/>
              </a:ext>
            </a:extLst>
          </p:cNvPr>
          <p:cNvSpPr txBox="1"/>
          <p:nvPr/>
        </p:nvSpPr>
        <p:spPr>
          <a:xfrm>
            <a:off x="4433014" y="4261145"/>
            <a:ext cx="1243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10/08 – 10/19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4195AC-F7CE-4ED6-A021-C1B60FC1FB19}"/>
              </a:ext>
            </a:extLst>
          </p:cNvPr>
          <p:cNvSpPr txBox="1"/>
          <p:nvPr/>
        </p:nvSpPr>
        <p:spPr>
          <a:xfrm>
            <a:off x="4899104" y="4604531"/>
            <a:ext cx="1243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10/22 – 11/02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0095797-FE06-4D2C-94F1-11BD04D037D5}"/>
              </a:ext>
            </a:extLst>
          </p:cNvPr>
          <p:cNvSpPr txBox="1"/>
          <p:nvPr/>
        </p:nvSpPr>
        <p:spPr>
          <a:xfrm>
            <a:off x="5590780" y="4940075"/>
            <a:ext cx="1320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11/05 – 11/16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A9DE815-A02A-4E17-9073-5DD6C884B3FE}"/>
              </a:ext>
            </a:extLst>
          </p:cNvPr>
          <p:cNvSpPr txBox="1"/>
          <p:nvPr/>
        </p:nvSpPr>
        <p:spPr>
          <a:xfrm>
            <a:off x="6496764" y="5315831"/>
            <a:ext cx="1320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11/19 – 11/30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EB2DCBD-F49A-43C4-B70D-40219FB10B3C}"/>
              </a:ext>
            </a:extLst>
          </p:cNvPr>
          <p:cNvSpPr/>
          <p:nvPr/>
        </p:nvSpPr>
        <p:spPr>
          <a:xfrm>
            <a:off x="2065805" y="3910000"/>
            <a:ext cx="1828800" cy="28092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initial environment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CA7F136-E9C7-4F2F-8E6D-F173AA54937D}"/>
              </a:ext>
            </a:extLst>
          </p:cNvPr>
          <p:cNvSpPr/>
          <p:nvPr/>
        </p:nvSpPr>
        <p:spPr>
          <a:xfrm>
            <a:off x="3348639" y="4588029"/>
            <a:ext cx="1447800" cy="28092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environment details</a:t>
            </a:r>
          </a:p>
        </p:txBody>
      </p:sp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-3274"/>
            <a:ext cx="7429499" cy="1478570"/>
          </a:xfrm>
        </p:spPr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945" y="1143000"/>
            <a:ext cx="4343400" cy="4901120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sz="1600" dirty="0"/>
              <a:t>User Story #1- Set up repository using Git</a:t>
            </a:r>
          </a:p>
          <a:p>
            <a:pPr lvl="1"/>
            <a:r>
              <a:rPr lang="en-US" sz="1600" dirty="0"/>
              <a:t>User Story #2- Implement CI/CD</a:t>
            </a:r>
          </a:p>
          <a:p>
            <a:pPr lvl="1"/>
            <a:r>
              <a:rPr lang="en-US" sz="1600" dirty="0"/>
              <a:t>User Story #3- Make avatar sit on a chair</a:t>
            </a:r>
          </a:p>
          <a:p>
            <a:pPr lvl="1"/>
            <a:r>
              <a:rPr lang="en-US" sz="1600" dirty="0"/>
              <a:t>User Story #4- Create base project: Room and avatar</a:t>
            </a:r>
          </a:p>
          <a:p>
            <a:pPr lvl="1"/>
            <a:r>
              <a:rPr lang="en-US" sz="1600" dirty="0"/>
              <a:t>User Story #5- Familiarize with Unity</a:t>
            </a:r>
          </a:p>
          <a:p>
            <a:pPr lvl="1"/>
            <a:r>
              <a:rPr lang="en-US" sz="1600" dirty="0"/>
              <a:t>User Story #6- Create an Avatar</a:t>
            </a:r>
          </a:p>
          <a:p>
            <a:pPr lvl="1"/>
            <a:r>
              <a:rPr lang="en-US" sz="1600" dirty="0"/>
              <a:t>User Story #7- Set up basic animations</a:t>
            </a:r>
          </a:p>
          <a:p>
            <a:pPr lvl="1"/>
            <a:r>
              <a:rPr lang="en-US" sz="1600" dirty="0"/>
              <a:t>User Story #8- Display a video in-game</a:t>
            </a:r>
          </a:p>
          <a:p>
            <a:pPr lvl="1"/>
            <a:r>
              <a:rPr lang="en-US" sz="1600" dirty="0"/>
              <a:t>User Story #9- Setup the main menu User Story #10- Play background music</a:t>
            </a:r>
          </a:p>
          <a:p>
            <a:pPr lvl="1"/>
            <a:r>
              <a:rPr lang="en-US" sz="1600" dirty="0"/>
              <a:t>User Story #11- Avatar controls</a:t>
            </a:r>
          </a:p>
          <a:p>
            <a:pPr lvl="1"/>
            <a:r>
              <a:rPr lang="en-US" sz="1600" dirty="0"/>
              <a:t>User Story #12- Make avatar walk up the ramp</a:t>
            </a:r>
          </a:p>
          <a:p>
            <a:pPr lvl="1"/>
            <a:r>
              <a:rPr lang="en-US" sz="1600" dirty="0"/>
              <a:t>User Story #13-Set up a basic stage </a:t>
            </a:r>
          </a:p>
          <a:p>
            <a:pPr lvl="1"/>
            <a:r>
              <a:rPr lang="en-US" sz="1600" dirty="0"/>
              <a:t>User Story #14 - Add tiles to the auditorium </a:t>
            </a:r>
          </a:p>
          <a:p>
            <a:pPr lvl="1"/>
            <a:r>
              <a:rPr lang="en-US" sz="1600" dirty="0"/>
              <a:t>User Story #15- Create a podium</a:t>
            </a:r>
          </a:p>
          <a:p>
            <a:pPr lvl="1"/>
            <a:r>
              <a:rPr lang="en-US" sz="1600" dirty="0"/>
              <a:t>User Story #16-  File auditorium with chairs</a:t>
            </a:r>
          </a:p>
          <a:p>
            <a:pPr lvl="1"/>
            <a:r>
              <a:rPr lang="en-US" sz="1600" dirty="0"/>
              <a:t>User Story #17- Divide auditorium into areas </a:t>
            </a:r>
          </a:p>
          <a:p>
            <a:pPr lvl="1"/>
            <a:r>
              <a:rPr lang="en-US" sz="1600" dirty="0"/>
              <a:t>User Story #18- Set up rails to separate areas</a:t>
            </a:r>
          </a:p>
          <a:p>
            <a:pPr lvl="1"/>
            <a:r>
              <a:rPr lang="en-US" sz="1600" dirty="0"/>
              <a:t>User Story #20- Institution-branded banners models</a:t>
            </a:r>
          </a:p>
          <a:p>
            <a:pPr lvl="1"/>
            <a:r>
              <a:rPr lang="en-US" sz="1600" dirty="0"/>
              <a:t>User Story #21- Plants models</a:t>
            </a:r>
          </a:p>
          <a:p>
            <a:pPr lvl="1"/>
            <a:r>
              <a:rPr lang="en-US" sz="1600" dirty="0"/>
              <a:t>User Story #22- Realistic Lighting 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E59216-3705-4326-9C8A-B745FDC01EED}"/>
              </a:ext>
            </a:extLst>
          </p:cNvPr>
          <p:cNvSpPr txBox="1">
            <a:spLocks/>
          </p:cNvSpPr>
          <p:nvPr/>
        </p:nvSpPr>
        <p:spPr>
          <a:xfrm>
            <a:off x="4317627" y="1143000"/>
            <a:ext cx="4407272" cy="51979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dirty="0"/>
              <a:t>User Story #23- Emergency exit door models</a:t>
            </a:r>
          </a:p>
          <a:p>
            <a:pPr lvl="1"/>
            <a:r>
              <a:rPr lang="en-US" sz="1600" dirty="0"/>
              <a:t>User Story #24- Speakers, Monitors models</a:t>
            </a:r>
          </a:p>
          <a:p>
            <a:pPr lvl="1"/>
            <a:r>
              <a:rPr lang="en-US" sz="1600" dirty="0"/>
              <a:t>User Story #25- Free movement area boundaries</a:t>
            </a:r>
          </a:p>
          <a:p>
            <a:pPr lvl="1"/>
            <a:r>
              <a:rPr lang="en-US" sz="1600" dirty="0"/>
              <a:t>User Story #26- Faculty Members Models</a:t>
            </a:r>
          </a:p>
          <a:p>
            <a:pPr lvl="1"/>
            <a:r>
              <a:rPr lang="en-US" sz="1600" dirty="0"/>
              <a:t>User Story #27- Family Members Models</a:t>
            </a:r>
          </a:p>
          <a:p>
            <a:pPr lvl="1"/>
            <a:r>
              <a:rPr lang="en-US" sz="1600" dirty="0"/>
              <a:t>User Story #28- Faculty Members Animations</a:t>
            </a:r>
          </a:p>
          <a:p>
            <a:pPr lvl="1"/>
            <a:r>
              <a:rPr lang="en-US" sz="1600" dirty="0"/>
              <a:t>User Story #29- Family Members Animations</a:t>
            </a:r>
          </a:p>
          <a:p>
            <a:pPr lvl="1"/>
            <a:r>
              <a:rPr lang="en-US" sz="1600" dirty="0"/>
              <a:t>User Story #30- Main scene timer</a:t>
            </a:r>
          </a:p>
          <a:p>
            <a:pPr lvl="1"/>
            <a:r>
              <a:rPr lang="en-US" sz="1600" dirty="0"/>
              <a:t>User Story #31- Automation Research</a:t>
            </a:r>
          </a:p>
          <a:p>
            <a:pPr lvl="1"/>
            <a:r>
              <a:rPr lang="en-US" sz="1600" dirty="0"/>
              <a:t>User Story #32- Transitional Scene(before ceremony)</a:t>
            </a:r>
          </a:p>
          <a:p>
            <a:pPr lvl="1"/>
            <a:r>
              <a:rPr lang="en-US" sz="1600" dirty="0"/>
              <a:t>User Story #33- President’s introductory speech</a:t>
            </a:r>
          </a:p>
          <a:p>
            <a:pPr lvl="1"/>
            <a:r>
              <a:rPr lang="en-US" sz="1600" dirty="0"/>
              <a:t>User Story #34- President prepares to shake hands. </a:t>
            </a:r>
          </a:p>
          <a:p>
            <a:pPr lvl="1"/>
            <a:r>
              <a:rPr lang="en-US" sz="1600" dirty="0"/>
              <a:t>User Story #35- Automated camera movement</a:t>
            </a:r>
          </a:p>
          <a:p>
            <a:pPr lvl="1"/>
            <a:r>
              <a:rPr lang="en-US" sz="1600" dirty="0"/>
              <a:t>User Story #36- President walks back to podium</a:t>
            </a:r>
          </a:p>
          <a:p>
            <a:pPr lvl="1"/>
            <a:r>
              <a:rPr lang="en-US" sz="1600" dirty="0"/>
              <a:t>User Story #37- All students walk up to stage</a:t>
            </a:r>
          </a:p>
          <a:p>
            <a:pPr lvl="1"/>
            <a:r>
              <a:rPr lang="en-US" sz="1600" dirty="0"/>
              <a:t>User Story #38- President handshake with all students</a:t>
            </a:r>
          </a:p>
          <a:p>
            <a:pPr lvl="1"/>
            <a:r>
              <a:rPr lang="en-US" sz="1600" dirty="0"/>
              <a:t>User Story #39- Clapping faculty file path all students</a:t>
            </a:r>
          </a:p>
          <a:p>
            <a:pPr lvl="1"/>
            <a:r>
              <a:rPr lang="en-US" sz="1600" dirty="0"/>
              <a:t>User Story #40- Confetti Congratulations</a:t>
            </a:r>
          </a:p>
          <a:p>
            <a:pPr lvl="1"/>
            <a:r>
              <a:rPr lang="en-US" sz="1600" dirty="0"/>
              <a:t>User Story #41- Clapping Sound</a:t>
            </a:r>
          </a:p>
          <a:p>
            <a:pPr lvl="1"/>
            <a:r>
              <a:rPr lang="en-US" sz="1600" dirty="0"/>
              <a:t>User Story #42- Online Deployment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Diagram</a:t>
            </a:r>
          </a:p>
        </p:txBody>
      </p:sp>
      <p:pic>
        <p:nvPicPr>
          <p:cNvPr id="1026" name="Picture 2" descr="https://lh4.googleusercontent.com/FlodplWhNmWGI5uF1xn0U68wqtDlqhQqpOPECh0mWDvuoWVbpTYJQCMd1h0OP7gpakEU-h5e-KtQO9K5x0DuisO5TN6OgoFHMKyjahY1ukiDOjTaodLAZOC414qQUg">
            <a:extLst>
              <a:ext uri="{FF2B5EF4-FFF2-40B4-BE49-F238E27FC236}">
                <a16:creationId xmlns:a16="http://schemas.microsoft.com/office/drawing/2014/main" id="{3670BED0-3099-47BD-B161-2BFB35ACF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13" y="1600200"/>
            <a:ext cx="6859191" cy="484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/>
              <a:t>Sequence Diagram</a:t>
            </a:r>
          </a:p>
        </p:txBody>
      </p:sp>
      <p:pic>
        <p:nvPicPr>
          <p:cNvPr id="2050" name="Picture 2" descr="https://lh6.googleusercontent.com/Aie6gWiO76ASEoHrAwweCicQM-gk2-UxPdYyNnjCdua5kHwWM27dYeDmsHdfSFxKp1bSs5zTGoq1LQSgtgQyxu0LXYt-7P7p2yLHd2Cu8QFSodqQSPG2A0AlK2oYkQ">
            <a:extLst>
              <a:ext uri="{FF2B5EF4-FFF2-40B4-BE49-F238E27FC236}">
                <a16:creationId xmlns:a16="http://schemas.microsoft.com/office/drawing/2014/main" id="{EEFE78AA-5C31-44EC-B51A-005CC7BC1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12" y="1438275"/>
            <a:ext cx="76629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313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097088"/>
            <a:ext cx="7828359" cy="4724399"/>
          </a:xfrm>
        </p:spPr>
        <p:txBody>
          <a:bodyPr>
            <a:normAutofit/>
          </a:bodyPr>
          <a:lstStyle/>
          <a:p>
            <a:r>
              <a:rPr lang="en-US" b="1" dirty="0"/>
              <a:t>Component based architecture</a:t>
            </a:r>
          </a:p>
          <a:p>
            <a:r>
              <a:rPr lang="en-US" b="1" dirty="0"/>
              <a:t>Event driven architecture</a:t>
            </a:r>
            <a:r>
              <a:rPr lang="en-US" dirty="0"/>
              <a:t>. </a:t>
            </a:r>
          </a:p>
          <a:p>
            <a:r>
              <a:rPr lang="en-US" b="1" dirty="0"/>
              <a:t>Client to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Hardware and Software Resources </a:t>
            </a:r>
            <a:endParaRPr 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256EA01-F84D-40E8-8E74-E62FAC503D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914400" y="2600116"/>
            <a:ext cx="647700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  <a:cs typeface="Times New Roman" panose="02020603050405020304" pitchFamily="18" charset="0"/>
              </a:rPr>
              <a:t>OS: Windows 8, 10, 64-bit versions only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  <a:latin typeface="Tw Cen MT (Body)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  <a:cs typeface="Times New Roman" panose="02020603050405020304" pitchFamily="18" charset="0"/>
              </a:rPr>
              <a:t>CPU: Intel® Core™ i7-9700K Processor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  <a:latin typeface="Tw Cen MT (Body)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  <a:cs typeface="Times New Roman" panose="02020603050405020304" pitchFamily="18" charset="0"/>
              </a:rPr>
              <a:t>GPU: Graphics card with DX11 capabilities. NVIDIA RTX 2070 Super.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  <a:latin typeface="Tw Cen MT (Body)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Tw Cen MT (Body)"/>
                <a:cs typeface="Times New Roman" panose="02020603050405020304" pitchFamily="18" charset="0"/>
              </a:rPr>
              <a:t>Software: Unity, Visual Studio 2019 with C++ Tools,  Adobe Fuse,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effectLst/>
                <a:latin typeface="Tw Cen MT (Body)"/>
                <a:cs typeface="Times New Roman" panose="02020603050405020304" pitchFamily="18" charset="0"/>
              </a:rPr>
              <a:t>Mixamo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  <a:latin typeface="Tw Cen MT (Body)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</a:t>
            </a:r>
          </a:p>
        </p:txBody>
      </p:sp>
      <p:pic>
        <p:nvPicPr>
          <p:cNvPr id="4098" name="Picture 2" descr="https://lh4.googleusercontent.com/MK5ypDz7GftOxt8KYBwKlskTBHavXoROWLaUlfviEJvzNF1iPBhVZv8q3dAdERfzODh1PYhyOzTtej_XSKUc3RJCTL2PCkxg4XIkxcy1_aBUoKTCNJal265trTOsMw">
            <a:extLst>
              <a:ext uri="{FF2B5EF4-FFF2-40B4-BE49-F238E27FC236}">
                <a16:creationId xmlns:a16="http://schemas.microsoft.com/office/drawing/2014/main" id="{CB4F2954-DBFF-49E5-BD7D-34F4BBCC5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362200"/>
            <a:ext cx="5943600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TM02836342[[fn=Ion]]</Template>
  <TotalTime>6628</TotalTime>
  <Words>1015</Words>
  <Application>Microsoft Office PowerPoint</Application>
  <PresentationFormat>On-screen Show (4:3)</PresentationFormat>
  <Paragraphs>157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Tw Cen MT</vt:lpstr>
      <vt:lpstr>Tw Cen MT (Body)</vt:lpstr>
      <vt:lpstr>Circuit</vt:lpstr>
      <vt:lpstr>Online Graduation Ceremony Team Members: Jose andres Quesada, Ricardo AParicio Product Owners: Mandayam Thirunarayanan Professor: Masoud Sadjadi   Florida International University  school of Computing and Information Sciences </vt:lpstr>
      <vt:lpstr>Problem definition</vt:lpstr>
      <vt:lpstr>Project Management</vt:lpstr>
      <vt:lpstr>User Stories </vt:lpstr>
      <vt:lpstr>Use Case Diagram</vt:lpstr>
      <vt:lpstr>Sequence Diagram</vt:lpstr>
      <vt:lpstr>System Design: Architecture</vt:lpstr>
      <vt:lpstr>Hardware and Software Resources </vt:lpstr>
      <vt:lpstr>System Design</vt:lpstr>
      <vt:lpstr>Main algorithm 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Ricardo Aparicio</cp:lastModifiedBy>
  <cp:revision>128</cp:revision>
  <cp:lastPrinted>2008-09-19T17:51:48Z</cp:lastPrinted>
  <dcterms:created xsi:type="dcterms:W3CDTF">2013-04-25T14:14:17Z</dcterms:created>
  <dcterms:modified xsi:type="dcterms:W3CDTF">2019-12-06T06:57:38Z</dcterms:modified>
</cp:coreProperties>
</file>