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6" r:id="rId1"/>
  </p:sldMasterIdLst>
  <p:sldIdLst>
    <p:sldId id="256" r:id="rId2"/>
    <p:sldId id="257" r:id="rId3"/>
    <p:sldId id="260" r:id="rId4"/>
    <p:sldId id="264" r:id="rId5"/>
    <p:sldId id="258" r:id="rId6"/>
    <p:sldId id="262" r:id="rId7"/>
    <p:sldId id="259" r:id="rId8"/>
    <p:sldId id="261" r:id="rId9"/>
    <p:sldId id="263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70"/>
    <p:restoredTop sz="95455"/>
  </p:normalViewPr>
  <p:slideViewPr>
    <p:cSldViewPr snapToGrid="0" snapToObjects="1">
      <p:cViewPr>
        <p:scale>
          <a:sx n="84" d="100"/>
          <a:sy n="84" d="100"/>
        </p:scale>
        <p:origin x="85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0817-A112-4847-8014-A94B7D2A4EA3}" type="datetime1">
              <a:rPr lang="en-US" smtClean="0"/>
              <a:t>12/4/19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3581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12/4/19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406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12/4/19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892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12/4/19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35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646AA-F36E-4540-911D-FFFC0A0EF24A}" type="datetime1">
              <a:rPr lang="en-US" smtClean="0"/>
              <a:t>12/4/19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3662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12/4/19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73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12/4/19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38206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12/4/19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925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12/4/19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237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D12A6-918A-48BD-8CB9-CA713993B0EA}" type="datetime1">
              <a:rPr lang="en-US" smtClean="0"/>
              <a:t>12/4/19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912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12/4/19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61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12/4/19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89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>
            <a:extLst>
              <a:ext uri="{FF2B5EF4-FFF2-40B4-BE49-F238E27FC236}">
                <a16:creationId xmlns:a16="http://schemas.microsoft.com/office/drawing/2014/main" id="{BEE1A302-46D9-4B56-9CD5-1BBB5959E8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5000"/>
          </a:blip>
          <a:srcRect t="9456" b="1888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4A5511-2785-584D-B366-F2084A165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9531" y="1847987"/>
            <a:ext cx="8652938" cy="2017385"/>
          </a:xfrm>
        </p:spPr>
        <p:txBody>
          <a:bodyPr>
            <a:normAutofit/>
          </a:bodyPr>
          <a:lstStyle/>
          <a:p>
            <a:r>
              <a:rPr lang="en-US" sz="4400" dirty="0"/>
              <a:t>Robotics Academy </a:t>
            </a:r>
            <a:br>
              <a:rPr lang="en-US" sz="4000" dirty="0"/>
            </a:br>
            <a:r>
              <a:rPr lang="en-US" sz="3600" dirty="0"/>
              <a:t>Fall 2019</a:t>
            </a:r>
            <a:endParaRPr lang="en-US" sz="4000" dirty="0"/>
          </a:p>
        </p:txBody>
      </p:sp>
      <p:sp>
        <p:nvSpPr>
          <p:cNvPr id="23" name="Google Shape;280;p13">
            <a:extLst>
              <a:ext uri="{FF2B5EF4-FFF2-40B4-BE49-F238E27FC236}">
                <a16:creationId xmlns:a16="http://schemas.microsoft.com/office/drawing/2014/main" id="{04F7B37E-AE4D-BF42-B780-2A32EB27A38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769531" y="3997659"/>
            <a:ext cx="22329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28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Team Members</a:t>
            </a:r>
            <a:endParaRPr sz="2800" dirty="0">
              <a:solidFill>
                <a:schemeClr val="bg1"/>
              </a:solidFill>
              <a:latin typeface="Abadi MT Condensed Light" panose="020B0306030101010103" pitchFamily="34" charset="77"/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sz="900" dirty="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 sz="2000" dirty="0">
                <a:solidFill>
                  <a:schemeClr val="tx1"/>
                </a:solidFill>
              </a:rPr>
              <a:t>Alejandro Perez</a:t>
            </a: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 sz="2000" dirty="0">
                <a:solidFill>
                  <a:schemeClr val="tx1"/>
                </a:solidFill>
              </a:rPr>
              <a:t>Pablo Diaz Amor</a:t>
            </a:r>
            <a:endParaRPr sz="2000" dirty="0">
              <a:solidFill>
                <a:schemeClr val="tx1"/>
              </a:solidFill>
            </a:endParaRPr>
          </a:p>
        </p:txBody>
      </p:sp>
      <p:sp>
        <p:nvSpPr>
          <p:cNvPr id="25" name="Google Shape;280;p13">
            <a:extLst>
              <a:ext uri="{FF2B5EF4-FFF2-40B4-BE49-F238E27FC236}">
                <a16:creationId xmlns:a16="http://schemas.microsoft.com/office/drawing/2014/main" id="{D3FF794C-1DB4-1245-AF5D-172D3A14C6AD}"/>
              </a:ext>
            </a:extLst>
          </p:cNvPr>
          <p:cNvSpPr txBox="1">
            <a:spLocks/>
          </p:cNvSpPr>
          <p:nvPr/>
        </p:nvSpPr>
        <p:spPr>
          <a:xfrm>
            <a:off x="4800159" y="3994800"/>
            <a:ext cx="2591682" cy="695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800" kern="1200" spc="8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ts val="1600"/>
            </a:pPr>
            <a:r>
              <a:rPr lang="en-US" sz="28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Product Owner</a:t>
            </a:r>
          </a:p>
          <a:p>
            <a:pPr>
              <a:buSzPts val="1600"/>
            </a:pPr>
            <a:endParaRPr lang="en-US" sz="900" dirty="0"/>
          </a:p>
          <a:p>
            <a:pPr>
              <a:buSzPts val="1600"/>
            </a:pPr>
            <a:r>
              <a:rPr lang="en-US" sz="2000" dirty="0">
                <a:solidFill>
                  <a:schemeClr val="tx1"/>
                </a:solidFill>
              </a:rPr>
              <a:t>Dr. Shahin Vassigh</a:t>
            </a:r>
          </a:p>
        </p:txBody>
      </p:sp>
      <p:sp>
        <p:nvSpPr>
          <p:cNvPr id="27" name="Google Shape;280;p13">
            <a:extLst>
              <a:ext uri="{FF2B5EF4-FFF2-40B4-BE49-F238E27FC236}">
                <a16:creationId xmlns:a16="http://schemas.microsoft.com/office/drawing/2014/main" id="{170F0B19-E990-3643-AFD5-9F8CBC9427B5}"/>
              </a:ext>
            </a:extLst>
          </p:cNvPr>
          <p:cNvSpPr txBox="1">
            <a:spLocks/>
          </p:cNvSpPr>
          <p:nvPr/>
        </p:nvSpPr>
        <p:spPr>
          <a:xfrm>
            <a:off x="8189569" y="3994800"/>
            <a:ext cx="2385972" cy="695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800" kern="1200" spc="8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ts val="1600"/>
            </a:pPr>
            <a:r>
              <a:rPr lang="en-US" sz="2800" dirty="0">
                <a:solidFill>
                  <a:schemeClr val="bg1"/>
                </a:solidFill>
                <a:latin typeface="Abadi MT Condensed Light" panose="020B0306030101010103" pitchFamily="34" charset="77"/>
              </a:rPr>
              <a:t>Instructor</a:t>
            </a:r>
            <a:endParaRPr lang="en-US" sz="2000" dirty="0">
              <a:solidFill>
                <a:schemeClr val="bg1"/>
              </a:solidFill>
              <a:latin typeface="Abadi MT Condensed Light" panose="020B0306030101010103" pitchFamily="34" charset="77"/>
            </a:endParaRPr>
          </a:p>
          <a:p>
            <a:pPr>
              <a:buSzPts val="1600"/>
            </a:pPr>
            <a:endParaRPr lang="en-US" sz="900" dirty="0"/>
          </a:p>
          <a:p>
            <a:pPr>
              <a:buSzPts val="1600"/>
            </a:pPr>
            <a:r>
              <a:rPr lang="en-US" sz="2000" dirty="0">
                <a:solidFill>
                  <a:schemeClr val="tx1"/>
                </a:solidFill>
              </a:rPr>
              <a:t>Dr. Masoud Sadjadi</a:t>
            </a:r>
          </a:p>
        </p:txBody>
      </p:sp>
    </p:spTree>
    <p:extLst>
      <p:ext uri="{BB962C8B-B14F-4D97-AF65-F5344CB8AC3E}">
        <p14:creationId xmlns:p14="http://schemas.microsoft.com/office/powerpoint/2010/main" val="3409384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18">
            <a:extLst>
              <a:ext uri="{FF2B5EF4-FFF2-40B4-BE49-F238E27FC236}">
                <a16:creationId xmlns:a16="http://schemas.microsoft.com/office/drawing/2014/main" id="{EC7FF834-B204-4967-8D47-8BB36EAF0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0">
            <a:extLst>
              <a:ext uri="{FF2B5EF4-FFF2-40B4-BE49-F238E27FC236}">
                <a16:creationId xmlns:a16="http://schemas.microsoft.com/office/drawing/2014/main" id="{F780A22D-61EA-43E3-BD94-3E39CF902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918509"/>
            <a:ext cx="12192000" cy="19394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13B-8D86-BE46-81C5-B460CFC9F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4269282"/>
            <a:ext cx="8991600" cy="126476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r>
              <a:rPr lang="en-US" sz="3200"/>
              <a:t>Questions</a:t>
            </a:r>
          </a:p>
        </p:txBody>
      </p:sp>
      <p:pic>
        <p:nvPicPr>
          <p:cNvPr id="25" name="Graphic 15" descr="Help">
            <a:extLst>
              <a:ext uri="{FF2B5EF4-FFF2-40B4-BE49-F238E27FC236}">
                <a16:creationId xmlns:a16="http://schemas.microsoft.com/office/drawing/2014/main" id="{A1F14ABE-C1A1-4353-9062-C063844C2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45346" y="640078"/>
            <a:ext cx="3301307" cy="330130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38E4B8E-64EF-8B49-AC33-FC400DFE91F8}"/>
              </a:ext>
            </a:extLst>
          </p:cNvPr>
          <p:cNvSpPr txBox="1"/>
          <p:nvPr/>
        </p:nvSpPr>
        <p:spPr>
          <a:xfrm>
            <a:off x="1706062" y="2291262"/>
            <a:ext cx="8779512" cy="287925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>
              <a:spcAft>
                <a:spcPts val="600"/>
              </a:spcAft>
            </a:pPr>
            <a:endParaRPr lang="en-US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01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>
            <a:extLst>
              <a:ext uri="{FF2B5EF4-FFF2-40B4-BE49-F238E27FC236}">
                <a16:creationId xmlns:a16="http://schemas.microsoft.com/office/drawing/2014/main" id="{2AEFFFF2-9EB4-4B6C-B9F8-2BA3EF89A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307017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9">
            <a:extLst>
              <a:ext uri="{FF2B5EF4-FFF2-40B4-BE49-F238E27FC236}">
                <a16:creationId xmlns:a16="http://schemas.microsoft.com/office/drawing/2014/main" id="{0D65299F-028F-4AFC-B46A-8DB33E20F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70172" y="0"/>
            <a:ext cx="912182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1">
            <a:extLst>
              <a:ext uri="{FF2B5EF4-FFF2-40B4-BE49-F238E27FC236}">
                <a16:creationId xmlns:a16="http://schemas.microsoft.com/office/drawing/2014/main" id="{BAC87F6E-526A-49B5-995D-42DB65659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7423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BF468E-8488-384C-873E-E07A62E80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873" y="1586484"/>
            <a:ext cx="3685032" cy="368503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Problem</a:t>
            </a:r>
            <a:endParaRPr lang="en-US" sz="3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54F74-90FC-7D48-80CB-CB782979A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1695" y="1402080"/>
            <a:ext cx="5320696" cy="405384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404040"/>
                </a:solidFill>
              </a:rPr>
              <a:t>A team of researchers from Florida International University (FIU) were awarded a $1 million grant by the National Science Foundation to assess the employment impacts of adopting automation and robotic technologies in the building industry, evaluate how businesses can prepare for a robotic-driven future, and develop a training program to prepare the workforce for the adoption of advanced technologies.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Dr. Shahin Vassigh and her team, needed a web portal to serve as mediatory between the public and the Robotics Academy project.  </a:t>
            </a:r>
          </a:p>
        </p:txBody>
      </p:sp>
    </p:spTree>
    <p:extLst>
      <p:ext uri="{BB962C8B-B14F-4D97-AF65-F5344CB8AC3E}">
        <p14:creationId xmlns:p14="http://schemas.microsoft.com/office/powerpoint/2010/main" val="2865803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530FE0-C542-45A1-BCD8-935787009C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351" y="640080"/>
            <a:ext cx="8924024" cy="5200996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0543" y="825096"/>
            <a:ext cx="8549640" cy="48309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91E24-F377-AD4A-96E9-DFCD4C802D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6984" y="1283546"/>
            <a:ext cx="5715917" cy="3914063"/>
          </a:xfrm>
        </p:spPr>
        <p:txBody>
          <a:bodyPr anchor="ctr">
            <a:normAutofit fontScale="32500" lnSpcReduction="20000"/>
          </a:bodyPr>
          <a:lstStyle/>
          <a:p>
            <a:pPr marL="571500" indent="-571500">
              <a:defRPr/>
            </a:pPr>
            <a:endParaRPr lang="en-US" sz="4000" dirty="0"/>
          </a:p>
          <a:p>
            <a:pPr marL="571500" indent="-571500">
              <a:defRPr/>
            </a:pPr>
            <a:endParaRPr lang="en-US" sz="4000" dirty="0"/>
          </a:p>
          <a:p>
            <a:pPr marL="571500" indent="-571500">
              <a:defRPr/>
            </a:pPr>
            <a:endParaRPr lang="en-US" sz="4000" dirty="0"/>
          </a:p>
          <a:p>
            <a:pPr marL="571500" indent="-571500">
              <a:defRPr/>
            </a:pPr>
            <a:r>
              <a:rPr lang="en-US" sz="5500" dirty="0"/>
              <a:t>Display the program’s purpose and objectives</a:t>
            </a:r>
          </a:p>
          <a:p>
            <a:pPr marL="571500" indent="-571500">
              <a:defRPr/>
            </a:pPr>
            <a:r>
              <a:rPr lang="en-US" sz="5500" dirty="0"/>
              <a:t>Display the program’s latest news, collaborators, and team members</a:t>
            </a:r>
          </a:p>
          <a:p>
            <a:pPr marL="571500" indent="-571500">
              <a:defRPr/>
            </a:pPr>
            <a:r>
              <a:rPr lang="en-US" sz="5500" dirty="0"/>
              <a:t>Display the program’s milestones, events, achievements, and gallery</a:t>
            </a:r>
          </a:p>
          <a:p>
            <a:pPr marL="571500" indent="-571500">
              <a:defRPr/>
            </a:pPr>
            <a:r>
              <a:rPr lang="en-US" sz="5500" dirty="0"/>
              <a:t>Display the program’s Summit event with its registration form, live stream webcast,  information, schedule, speakers, and list of attendees</a:t>
            </a:r>
          </a:p>
          <a:p>
            <a:pPr marL="571500" indent="-571500">
              <a:defRPr/>
            </a:pPr>
            <a:r>
              <a:rPr lang="en-US" sz="5500" dirty="0"/>
              <a:t>Display the courses offered by the program, and registration forms</a:t>
            </a:r>
          </a:p>
          <a:p>
            <a:pPr marL="571500" indent="-571500">
              <a:defRPr/>
            </a:pPr>
            <a:endParaRPr lang="en-US" sz="4000" dirty="0"/>
          </a:p>
          <a:p>
            <a:pPr marL="390525" lvl="1" indent="0">
              <a:buNone/>
              <a:defRPr/>
            </a:pPr>
            <a:endParaRPr lang="en-US" sz="4000" dirty="0"/>
          </a:p>
          <a:p>
            <a:pPr marL="0" indent="0">
              <a:buNone/>
            </a:pPr>
            <a:endParaRPr lang="en-US" dirty="0">
              <a:solidFill>
                <a:srgbClr val="404040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AC87F6E-526A-49B5-995D-42DB65659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76718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479FFB-C9BC-0046-8FFB-E3AACAA79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0168" y="1586484"/>
            <a:ext cx="3685032" cy="3685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2100" dirty="0">
                <a:solidFill>
                  <a:srgbClr val="FFFFFF"/>
                </a:solidFill>
              </a:rPr>
              <a:t>Requirements</a:t>
            </a:r>
          </a:p>
        </p:txBody>
      </p:sp>
    </p:spTree>
    <p:extLst>
      <p:ext uri="{BB962C8B-B14F-4D97-AF65-F5344CB8AC3E}">
        <p14:creationId xmlns:p14="http://schemas.microsoft.com/office/powerpoint/2010/main" val="826408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13B-8D86-BE46-81C5-B460CFC9F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/>
              <a:t>Technologies</a:t>
            </a:r>
          </a:p>
        </p:txBody>
      </p:sp>
      <p:pic>
        <p:nvPicPr>
          <p:cNvPr id="24" name="Picture 23" descr="A picture containing drawing&#10;&#10;Description automatically generated">
            <a:extLst>
              <a:ext uri="{FF2B5EF4-FFF2-40B4-BE49-F238E27FC236}">
                <a16:creationId xmlns:a16="http://schemas.microsoft.com/office/drawing/2014/main" id="{047E2E07-153B-5F4B-BF07-B3C91114B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285" y="2061966"/>
            <a:ext cx="1570535" cy="1570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 descr="A picture containing drawing&#10;&#10;Description automatically generated">
            <a:extLst>
              <a:ext uri="{FF2B5EF4-FFF2-40B4-BE49-F238E27FC236}">
                <a16:creationId xmlns:a16="http://schemas.microsoft.com/office/drawing/2014/main" id="{4560EA94-54AC-7440-940F-637802A5D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253" y="3979780"/>
            <a:ext cx="1282784" cy="128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A picture containing drawing, table&#10;&#10;Description automatically generated">
            <a:extLst>
              <a:ext uri="{FF2B5EF4-FFF2-40B4-BE49-F238E27FC236}">
                <a16:creationId xmlns:a16="http://schemas.microsoft.com/office/drawing/2014/main" id="{002A27ED-E548-3B4C-9A22-8AC25B079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33" y="3898488"/>
            <a:ext cx="1478088" cy="1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 descr="A picture containing mask&#10;&#10;Description automatically generated">
            <a:extLst>
              <a:ext uri="{FF2B5EF4-FFF2-40B4-BE49-F238E27FC236}">
                <a16:creationId xmlns:a16="http://schemas.microsoft.com/office/drawing/2014/main" id="{CC852ACF-F84F-D14C-A08D-769DE9D8C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517" y="4146202"/>
            <a:ext cx="1478087" cy="88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 descr="A picture containing building&#10;&#10;Description automatically generated">
            <a:extLst>
              <a:ext uri="{FF2B5EF4-FFF2-40B4-BE49-F238E27FC236}">
                <a16:creationId xmlns:a16="http://schemas.microsoft.com/office/drawing/2014/main" id="{9DAC5244-906C-3947-8196-A6E3B7F8D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041" y="2169839"/>
            <a:ext cx="1217040" cy="118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81A381-102B-E248-9C09-BA90A3AFCF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3328" y="2224908"/>
            <a:ext cx="1407593" cy="140759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5FF3D6F-B48B-3D4E-9AD8-44E684E59A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63784" y="1876448"/>
            <a:ext cx="1141771" cy="202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719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EFFFF2-9EB4-4B6C-B9F8-2BA3EF89A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307017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D65299F-028F-4AFC-B46A-8DB33E20F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70172" y="0"/>
            <a:ext cx="912182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AC87F6E-526A-49B5-995D-42DB65659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7423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A0EF22-B968-1B4C-AE68-800E37A76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873" y="1586484"/>
            <a:ext cx="3685032" cy="368503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1900" dirty="0">
                <a:solidFill>
                  <a:srgbClr val="FFFFFF"/>
                </a:solidFill>
              </a:rPr>
              <a:t>Architectural</a:t>
            </a:r>
            <a:r>
              <a:rPr lang="en-US" sz="2100" dirty="0">
                <a:solidFill>
                  <a:srgbClr val="FFFFFF"/>
                </a:solidFill>
              </a:rPr>
              <a:t> </a:t>
            </a:r>
            <a:r>
              <a:rPr lang="en-US" sz="1900" dirty="0">
                <a:solidFill>
                  <a:srgbClr val="FFFFFF"/>
                </a:solidFill>
              </a:rPr>
              <a:t>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2CE68-4B92-9847-99F2-26C6AFCCC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1695" y="1402080"/>
            <a:ext cx="5320696" cy="405384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dirty="0"/>
              <a:t>Product owners needed a working version as soon as possible, we decided to implement the traditional Browser/Server model.</a:t>
            </a:r>
          </a:p>
          <a:p>
            <a:r>
              <a:rPr lang="en-US" dirty="0"/>
              <a:t>The ability to improve and change with future requirements to suit the needs of the project.</a:t>
            </a:r>
          </a:p>
          <a:p>
            <a:r>
              <a:rPr lang="en-US" dirty="0"/>
              <a:t>Make maintenance easier and the project more resilient.</a:t>
            </a:r>
          </a:p>
          <a:p>
            <a:r>
              <a:rPr lang="en-US" dirty="0"/>
              <a:t>The web application that was fully generated on the server-side and sent to the browser.</a:t>
            </a:r>
          </a:p>
        </p:txBody>
      </p:sp>
    </p:spTree>
    <p:extLst>
      <p:ext uri="{BB962C8B-B14F-4D97-AF65-F5344CB8AC3E}">
        <p14:creationId xmlns:p14="http://schemas.microsoft.com/office/powerpoint/2010/main" val="3909386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530FE0-C542-45A1-BCD8-935787009C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351" y="640080"/>
            <a:ext cx="8924024" cy="5200996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0543" y="825096"/>
            <a:ext cx="8549640" cy="48309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91E24-F377-AD4A-96E9-DFCD4C802D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6984" y="1283546"/>
            <a:ext cx="5715917" cy="3914063"/>
          </a:xfrm>
        </p:spPr>
        <p:txBody>
          <a:bodyPr anchor="ctr">
            <a:noAutofit/>
          </a:bodyPr>
          <a:lstStyle/>
          <a:p>
            <a:pPr marL="571500" indent="-571500">
              <a:lnSpc>
                <a:spcPct val="90000"/>
              </a:lnSpc>
              <a:defRPr/>
            </a:pPr>
            <a:endParaRPr lang="en-US" sz="1900" dirty="0">
              <a:solidFill>
                <a:srgbClr val="404040"/>
              </a:solidFill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endParaRPr lang="en-US" sz="1900" dirty="0">
              <a:solidFill>
                <a:srgbClr val="404040"/>
              </a:solidFill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en-US" sz="1900" b="1" dirty="0">
                <a:solidFill>
                  <a:srgbClr val="404040"/>
                </a:solidFill>
              </a:rPr>
              <a:t>MVC: </a:t>
            </a:r>
            <a:r>
              <a:rPr lang="en-US" sz="1900" dirty="0">
                <a:solidFill>
                  <a:srgbClr val="404040"/>
                </a:solidFill>
              </a:rPr>
              <a:t>We used a PHP Framework called Laravel, which uses the Model-View-Controller design pattern. In our specific case, we only used the Controller-View logic since we are not connecting the website to any data-source.</a:t>
            </a:r>
          </a:p>
          <a:p>
            <a:pPr marL="571500" indent="-571500">
              <a:lnSpc>
                <a:spcPct val="90000"/>
              </a:lnSpc>
              <a:defRPr/>
            </a:pPr>
            <a:endParaRPr lang="en-US" sz="1900" dirty="0">
              <a:solidFill>
                <a:srgbClr val="404040"/>
              </a:solidFill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en-US" sz="1900" b="1" dirty="0">
                <a:solidFill>
                  <a:srgbClr val="404040"/>
                </a:solidFill>
              </a:rPr>
              <a:t>Front Controller: </a:t>
            </a:r>
            <a:r>
              <a:rPr lang="en-US" sz="1900" dirty="0">
                <a:solidFill>
                  <a:srgbClr val="404040"/>
                </a:solidFill>
              </a:rPr>
              <a:t>This pattern provides a centralized request handling mechanism so that all requests will be handled by a single handler. This handler can do the authentication/ authorization/ logging or tracking of requests and then pass the requests to corresponding handlers. </a:t>
            </a:r>
          </a:p>
          <a:p>
            <a:pPr marL="0" indent="0">
              <a:lnSpc>
                <a:spcPct val="90000"/>
              </a:lnSpc>
              <a:buNone/>
            </a:pPr>
            <a:endParaRPr lang="en-US" sz="1900" dirty="0">
              <a:solidFill>
                <a:srgbClr val="404040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AC87F6E-526A-49B5-995D-42DB65659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76718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479FFB-C9BC-0046-8FFB-E3AACAA79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0168" y="1586484"/>
            <a:ext cx="3685032" cy="3685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Design Patterns</a:t>
            </a:r>
          </a:p>
        </p:txBody>
      </p:sp>
    </p:spTree>
    <p:extLst>
      <p:ext uri="{BB962C8B-B14F-4D97-AF65-F5344CB8AC3E}">
        <p14:creationId xmlns:p14="http://schemas.microsoft.com/office/powerpoint/2010/main" val="1228716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13B-8D86-BE46-81C5-B460CFC9F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/>
              <a:t>System Design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34B2B98A-BD58-FD49-A937-DCAA076020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39640" y="2276223"/>
            <a:ext cx="6202680" cy="259201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EF35DD-648E-F742-8544-5B0F51879F41}"/>
              </a:ext>
            </a:extLst>
          </p:cNvPr>
          <p:cNvSpPr txBox="1"/>
          <p:nvPr/>
        </p:nvSpPr>
        <p:spPr>
          <a:xfrm>
            <a:off x="1661160" y="1859339"/>
            <a:ext cx="32461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system where the website is running is just a simple virtual machine running on Ubuntu 18.04. It has Apache 2 listening on port 80 with the PHP module enabled so every time a new request comes in through port 80 Apache passes it to PHP, which then using the Fronted</a:t>
            </a:r>
          </a:p>
          <a:p>
            <a:r>
              <a:rPr lang="en-US" dirty="0"/>
              <a:t>Controller design pattern executes Laravel.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A4E677-D321-5B4B-B74F-58537DD5059A}"/>
              </a:ext>
            </a:extLst>
          </p:cNvPr>
          <p:cNvSpPr txBox="1"/>
          <p:nvPr/>
        </p:nvSpPr>
        <p:spPr>
          <a:xfrm>
            <a:off x="7269480" y="214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307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3976D1-3430-450C-A978-87A9A6E8E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6AAC78-7D86-415A-ADC1-2B4748079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9680" y="1248156"/>
            <a:ext cx="9692640" cy="4361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658D9-F185-44F1-BA33-D50320D1D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2228" y="1060704"/>
            <a:ext cx="10067544" cy="4736592"/>
          </a:xfrm>
          <a:prstGeom prst="rect">
            <a:avLst/>
          </a:prstGeom>
          <a:noFill/>
          <a:ln w="317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13B-8D86-BE46-81C5-B460CFC9F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467418"/>
            <a:ext cx="7729728" cy="1188720"/>
          </a:xfrm>
          <a:solidFill>
            <a:srgbClr val="FFFFFF"/>
          </a:solidFill>
        </p:spPr>
        <p:txBody>
          <a:bodyPr>
            <a:normAutofit/>
          </a:bodyPr>
          <a:lstStyle/>
          <a:p>
            <a:r>
              <a:rPr lang="en-US" dirty="0"/>
              <a:t>Sequence Diagram</a:t>
            </a:r>
          </a:p>
        </p:txBody>
      </p:sp>
      <p:pic>
        <p:nvPicPr>
          <p:cNvPr id="5" name="Content Placeholder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31768715-A860-0348-BB49-C025B823FD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6208" y="1723506"/>
            <a:ext cx="7339583" cy="3818970"/>
          </a:xfrm>
        </p:spPr>
      </p:pic>
    </p:spTree>
    <p:extLst>
      <p:ext uri="{BB962C8B-B14F-4D97-AF65-F5344CB8AC3E}">
        <p14:creationId xmlns:p14="http://schemas.microsoft.com/office/powerpoint/2010/main" val="472970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EFFFF2-9EB4-4B6C-B9F8-2BA3EF89A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307017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D65299F-028F-4AFC-B46A-8DB33E20F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70172" y="0"/>
            <a:ext cx="912182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AC87F6E-526A-49B5-995D-42DB65659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7423" y="1443035"/>
            <a:ext cx="3971932" cy="3971930"/>
          </a:xfrm>
          <a:prstGeom prst="ellipse">
            <a:avLst/>
          </a:prstGeom>
          <a:solidFill>
            <a:srgbClr val="FFFFFF"/>
          </a:solidFill>
          <a:ln w="317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A0EF22-B968-1B4C-AE68-800E37A76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873" y="1586484"/>
            <a:ext cx="3685032" cy="368503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Test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2CE68-4B92-9847-99F2-26C6AFCCC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1695" y="1402080"/>
            <a:ext cx="5320696" cy="405384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dirty="0"/>
              <a:t>In our case, as no logic is being handled, but all pages contain static content, we only implemented one test case (specifically a feature test), where it makes sure that all the URIs of the website work.</a:t>
            </a:r>
          </a:p>
          <a:p>
            <a:r>
              <a:rPr lang="en-US" dirty="0"/>
              <a:t>Description: Verify that all the URIs of the website are reachable</a:t>
            </a:r>
          </a:p>
          <a:p>
            <a:r>
              <a:rPr lang="en-US" dirty="0"/>
              <a:t>Pre-condition: N/A</a:t>
            </a:r>
          </a:p>
          <a:p>
            <a:r>
              <a:rPr lang="en-US" dirty="0"/>
              <a:t>Expected Results: All the URIs of the website when accessed individually should return an HTTP status code 200</a:t>
            </a:r>
          </a:p>
          <a:p>
            <a:r>
              <a:rPr lang="en-US" dirty="0"/>
              <a:t>Actual Results: Results were as expected</a:t>
            </a:r>
          </a:p>
          <a:p>
            <a:r>
              <a:rPr lang="en-US" dirty="0"/>
              <a:t>Status (Fail/Pass): Pass</a:t>
            </a:r>
          </a:p>
        </p:txBody>
      </p:sp>
    </p:spTree>
    <p:extLst>
      <p:ext uri="{BB962C8B-B14F-4D97-AF65-F5344CB8AC3E}">
        <p14:creationId xmlns:p14="http://schemas.microsoft.com/office/powerpoint/2010/main" val="531920717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{F5C4A5A5-997B-BD43-9E31-7255F46236FD}tf10001120</Template>
  <TotalTime>1</TotalTime>
  <Words>491</Words>
  <Application>Microsoft Macintosh PowerPoint</Application>
  <PresentationFormat>Widescreen</PresentationFormat>
  <Paragraphs>49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Abadi MT Condensed Light</vt:lpstr>
      <vt:lpstr>Arial</vt:lpstr>
      <vt:lpstr>Garamond</vt:lpstr>
      <vt:lpstr>Gill Sans MT</vt:lpstr>
      <vt:lpstr>Parcel</vt:lpstr>
      <vt:lpstr>Robotics Academy  Fall 2019</vt:lpstr>
      <vt:lpstr>Problem</vt:lpstr>
      <vt:lpstr>Requirements</vt:lpstr>
      <vt:lpstr>Technologies</vt:lpstr>
      <vt:lpstr>Architectural Patterns</vt:lpstr>
      <vt:lpstr>Design Patterns</vt:lpstr>
      <vt:lpstr>System Design</vt:lpstr>
      <vt:lpstr>Sequence Diagram</vt:lpstr>
      <vt:lpstr>Test Cases</vt:lpstr>
      <vt:lpstr>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Robotics Academy  Fall 2019</dc:title>
  <dc:creator>diamor11mac@outlook.com</dc:creator>
  <cp:lastModifiedBy>diamor11mac@outlook.com</cp:lastModifiedBy>
  <cp:revision>1</cp:revision>
  <dcterms:created xsi:type="dcterms:W3CDTF">2019-12-05T00:29:40Z</dcterms:created>
  <dcterms:modified xsi:type="dcterms:W3CDTF">2019-12-05T00:30:49Z</dcterms:modified>
</cp:coreProperties>
</file>