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5"/>
  </p:notesMasterIdLst>
  <p:sldIdLst>
    <p:sldId id="256" r:id="rId4"/>
  </p:sldIdLst>
  <p:sldSz cx="32918400" cy="438912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B686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A7AF71-668E-4BA1-89BD-F73B6C420E47}" v="6" dt="2019-12-04T13:42:14.2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09"/>
    <p:restoredTop sz="94674"/>
  </p:normalViewPr>
  <p:slideViewPr>
    <p:cSldViewPr>
      <p:cViewPr>
        <p:scale>
          <a:sx n="40" d="100"/>
          <a:sy n="40" d="100"/>
        </p:scale>
        <p:origin x="1424" y="344"/>
      </p:cViewPr>
      <p:guideLst>
        <p:guide orient="horz" pos="1382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15EC69F-CE74-4C36-9925-7D68AF6416E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FC6375-B6F1-419D-B585-05899AB5D12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C315EEFC-F9F0-4958-9081-3B95A6731FD5}" type="datetime1">
              <a:rPr lang="en-US" altLang="en-US"/>
              <a:pPr>
                <a:defRPr/>
              </a:pPr>
              <a:t>12/4/2019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0E53C61D-4764-4C36-859B-9E82EBF14A0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070762B-FF37-45B4-9ABD-71597209A5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C3E65B-F6E8-4D06-B5F5-CBF2DA0CED5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2B7CA2-C941-4B46-B5DE-4D54C2652A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E5D4011-996F-463A-9EFB-5F634819BE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F2FB9901-3ECA-49C5-8669-508A53DA080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5CF4DCA4-E017-41CC-B98E-5F73E5ADF21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77897F51-F91A-49BB-8794-7304BAC0D2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63F9CAC-2707-4455-ACF0-E5BFDD9FB290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9358" y="13635321"/>
            <a:ext cx="27979687" cy="9408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523" y="24872579"/>
            <a:ext cx="23043356" cy="1121484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68B7D0A-C884-4EB5-9608-3CF0978D94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5613B2E-519F-48A5-8A8D-94C071D633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6BEE4AF-8133-415E-B428-00E12F90A0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96AE6-72E0-4463-BD52-86F72E598D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5656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FCFDDDF-EED5-4212-B76D-9E76831D37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F806560-644A-492B-9D89-EEA84F4E0D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2E391B6-BEE1-4ABD-9AF1-6E22485809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02517-0CF4-4FD4-AF59-8241099BD3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7394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6079" y="1757084"/>
            <a:ext cx="7406878" cy="374500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446" y="1757084"/>
            <a:ext cx="22106335" cy="374500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ADDEE58-A330-49A3-944C-33AAF92885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30317C4-486E-4B6D-A528-91B6482C1B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DDDAF05-68B1-4464-940D-7958CEC5C6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5D07EB-ABB7-4976-B673-A8DBA66954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3651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A02DF45-083E-48A3-AE1F-A00E557C25C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2BF1719-980E-4E8D-88D0-9F8816646F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577CC08-6F61-4245-BBD0-0C7A902691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E1FC6-D114-4970-963F-CF68FFBDE5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2898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28205210"/>
            <a:ext cx="27980878" cy="87159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18604007"/>
            <a:ext cx="27980878" cy="96012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D2C930D-CA35-44E4-823F-8A0E82689E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B1A8B82-0EC8-4119-90E4-A68246A756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56D139F-FBD3-4915-B338-E0C24C39E2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729626-A06A-4C95-822F-5E599D44A9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6339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445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16352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8FC193-B189-4BF9-997A-EEC91515C0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F58422-C75D-444D-8240-023CCA9973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18A520F-107B-4E59-988D-0D3BCC91FA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91AAC-916E-49FC-84B2-0F06BEB776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0210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444" y="9825318"/>
            <a:ext cx="14544676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444" y="13919949"/>
            <a:ext cx="14544676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328" y="9825318"/>
            <a:ext cx="14550628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328" y="13919949"/>
            <a:ext cx="14550628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CF4B16D-AADE-4ABC-8928-DE216FF47D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FCFB5FD-2E53-49C6-9E0D-1AFCE2EC4F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3E9C36B-23E9-4465-9A8B-BBE96B7EC45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50334-FC00-4615-9939-EFEFC047B0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8185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50F32F3-79A2-4558-B5B6-E5EFD09C2B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D934545-6706-446D-A789-6A3D3EF86D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D762875-E4D4-42EB-A08B-01F2131E5C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F9A56-4722-4209-BED6-6E2BD38DCB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0951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42AAB1B-5FFE-4D76-8207-1E128BC15D6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5146F68-8062-4C5C-835B-3EE8F608D5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B3A5EC4-8151-4034-8013-25F61F16DC6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023BD-03D7-4052-8E7B-CD9C9D879E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3225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445" y="1748118"/>
            <a:ext cx="10829926" cy="743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656" y="1748118"/>
            <a:ext cx="18402300" cy="374590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445" y="9184341"/>
            <a:ext cx="10829926" cy="300228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7B65CE5-B343-4E48-B9DF-F390ABEC23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68409B-F67D-4304-B7D7-C3D7091008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1EA1760-555E-42BE-B3A3-55624E886D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10E7A-B8FF-4844-B879-0FB1FADEFD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844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999" y="30724289"/>
            <a:ext cx="19751278" cy="362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1999" y="3922059"/>
            <a:ext cx="19751278" cy="263338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1999" y="34350512"/>
            <a:ext cx="19751278" cy="5152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7D7ADC-8EC8-4126-A0C1-7E51D2344E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2704EA-ED4D-4D1D-B03A-158480CF180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F13C9C3-483C-45CB-A003-C3A0F6C69F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CAA48-6D1F-4CF3-A2BC-84440229AC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1424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F137CAED-53B2-4CB3-856C-FD9C4C9719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3F23579-0529-45A2-9AF9-091A5980F0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7A27417-4431-45CB-A1D8-66FFE200AB2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4650" y="39968488"/>
            <a:ext cx="76819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9711431-F9C0-4AC7-B4E3-2FECC19A565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47438" y="39968488"/>
            <a:ext cx="104251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91729865-85A8-47AA-98A4-917D1274D3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591838" y="39968488"/>
            <a:ext cx="76819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6600"/>
            </a:lvl1pPr>
          </a:lstStyle>
          <a:p>
            <a:pPr>
              <a:defRPr/>
            </a:pPr>
            <a:fld id="{A1FE7CA3-26BB-4DB4-AB95-4F56E31B43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6pPr>
      <a:lvl7pPr marL="9144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7pPr>
      <a:lvl8pPr marL="13716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8pPr>
      <a:lvl9pPr marL="18288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9pPr>
    </p:titleStyle>
    <p:bodyStyle>
      <a:lvl1pPr marL="1606550" indent="-1606550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50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481388" indent="-1339850" algn="l" defTabSz="4284663" rtl="0" eaLnBrk="0" fontAlgn="base" hangingPunct="0">
        <a:spcBef>
          <a:spcPct val="20000"/>
        </a:spcBef>
        <a:spcAft>
          <a:spcPct val="0"/>
        </a:spcAft>
        <a:buChar char="–"/>
        <a:defRPr sz="13100">
          <a:solidFill>
            <a:schemeClr val="tx1"/>
          </a:solidFill>
          <a:latin typeface="+mn-lt"/>
          <a:ea typeface="ＭＳ Ｐゴシック" charset="-128"/>
        </a:defRPr>
      </a:lvl2pPr>
      <a:lvl3pPr marL="5356225" indent="-1071563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</a:defRPr>
      </a:lvl3pPr>
      <a:lvl4pPr marL="7497763" indent="-1071563" algn="l" defTabSz="4284663" rtl="0" eaLnBrk="0" fontAlgn="base" hangingPunct="0">
        <a:spcBef>
          <a:spcPct val="20000"/>
        </a:spcBef>
        <a:spcAft>
          <a:spcPct val="0"/>
        </a:spcAft>
        <a:buChar char="–"/>
        <a:defRPr sz="9400">
          <a:solidFill>
            <a:schemeClr val="tx1"/>
          </a:solidFill>
          <a:latin typeface="+mn-lt"/>
          <a:ea typeface="ＭＳ Ｐゴシック" charset="-128"/>
        </a:defRPr>
      </a:lvl4pPr>
      <a:lvl5pPr marL="9640888" indent="-1071563" algn="l" defTabSz="4284663" rtl="0" eaLnBrk="0" fontAlgn="base" hangingPunct="0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  <a:ea typeface="ＭＳ Ｐゴシック" charset="-128"/>
        </a:defRPr>
      </a:lvl5pPr>
      <a:lvl6pPr marL="100980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6pPr>
      <a:lvl7pPr marL="105552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7pPr>
      <a:lvl8pPr marL="110124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8pPr>
      <a:lvl9pPr marL="114696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2">
            <a:extLst>
              <a:ext uri="{FF2B5EF4-FFF2-40B4-BE49-F238E27FC236}">
                <a16:creationId xmlns:a16="http://schemas.microsoft.com/office/drawing/2014/main" id="{5F316F34-2142-4E86-BE31-6D843D0D4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3337" y="4309649"/>
            <a:ext cx="32918400" cy="3254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rgbClr val="081E3F"/>
                </a:solidFill>
              </a:rPr>
              <a:t>Robotics Academy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rgbClr val="081E3F"/>
                </a:solidFill>
              </a:rPr>
              <a:t>Student: </a:t>
            </a:r>
            <a:r>
              <a:rPr lang="en-US" altLang="en-US" sz="3500" dirty="0">
                <a:solidFill>
                  <a:srgbClr val="081E3F"/>
                </a:solidFill>
              </a:rPr>
              <a:t>Alejandro Perez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rgbClr val="081E3F"/>
                </a:solidFill>
              </a:rPr>
              <a:t>Mentor:</a:t>
            </a:r>
            <a:r>
              <a:rPr lang="en-US" altLang="en-US" sz="3500" b="1" i="1" dirty="0">
                <a:solidFill>
                  <a:srgbClr val="081E3F"/>
                </a:solidFill>
              </a:rPr>
              <a:t> </a:t>
            </a:r>
            <a:r>
              <a:rPr lang="en-US" altLang="en-US" sz="3500" i="1" dirty="0">
                <a:solidFill>
                  <a:srgbClr val="081E3F"/>
                </a:solidFill>
              </a:rPr>
              <a:t>Dr. Shahin </a:t>
            </a:r>
            <a:r>
              <a:rPr lang="en-US" altLang="en-US" sz="3500" i="1" dirty="0" err="1">
                <a:solidFill>
                  <a:srgbClr val="081E3F"/>
                </a:solidFill>
              </a:rPr>
              <a:t>Vassigh</a:t>
            </a:r>
            <a:r>
              <a:rPr lang="en-US" altLang="ja-JP" sz="3500" dirty="0">
                <a:solidFill>
                  <a:srgbClr val="081E3F"/>
                </a:solidFill>
              </a:rPr>
              <a:t>,</a:t>
            </a:r>
            <a:r>
              <a:rPr lang="en-US" altLang="ja-JP" sz="3500" i="1" dirty="0">
                <a:solidFill>
                  <a:srgbClr val="081E3F"/>
                </a:solidFill>
              </a:rPr>
              <a:t> Principal Investigator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rgbClr val="081E3F"/>
                </a:solidFill>
              </a:rPr>
              <a:t>Instructor/Faculty:</a:t>
            </a:r>
            <a:r>
              <a:rPr lang="en-US" altLang="en-US" sz="3500" b="1" i="1" dirty="0">
                <a:solidFill>
                  <a:srgbClr val="081E3F"/>
                </a:solidFill>
              </a:rPr>
              <a:t> </a:t>
            </a:r>
            <a:r>
              <a:rPr lang="en-US" altLang="en-US" sz="3500" i="1" dirty="0">
                <a:solidFill>
                  <a:srgbClr val="081E3F"/>
                </a:solidFill>
              </a:rPr>
              <a:t>Dr. Masoud </a:t>
            </a:r>
            <a:r>
              <a:rPr lang="en-US" altLang="en-US" sz="3500" i="1" dirty="0" err="1">
                <a:solidFill>
                  <a:srgbClr val="081E3F"/>
                </a:solidFill>
              </a:rPr>
              <a:t>Sadjadi</a:t>
            </a:r>
            <a:r>
              <a:rPr lang="en-US" altLang="en-US" sz="3500" i="1" dirty="0">
                <a:solidFill>
                  <a:srgbClr val="081E3F"/>
                </a:solidFill>
              </a:rPr>
              <a:t>, Florida International University</a:t>
            </a:r>
            <a:endParaRPr lang="en-US" altLang="en-US" sz="3500" dirty="0">
              <a:solidFill>
                <a:srgbClr val="081E3F"/>
              </a:solidFill>
            </a:endParaRPr>
          </a:p>
        </p:txBody>
      </p:sp>
      <p:sp>
        <p:nvSpPr>
          <p:cNvPr id="3075" name="Text Box 72">
            <a:extLst>
              <a:ext uri="{FF2B5EF4-FFF2-40B4-BE49-F238E27FC236}">
                <a16:creationId xmlns:a16="http://schemas.microsoft.com/office/drawing/2014/main" id="{782CFD7C-DE20-4956-A8C9-4A9DC91EF8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42367200"/>
            <a:ext cx="30632400" cy="105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3000" dirty="0"/>
              <a:t>The material presented in this poster is based upon the work supported by </a:t>
            </a:r>
            <a:r>
              <a:rPr lang="en-US" altLang="en-US" sz="3200" i="1" dirty="0">
                <a:solidFill>
                  <a:srgbClr val="081E3F"/>
                </a:solidFill>
              </a:rPr>
              <a:t>Dr. Shahin </a:t>
            </a:r>
            <a:r>
              <a:rPr lang="en-US" altLang="en-US" sz="3200" i="1" dirty="0" err="1">
                <a:solidFill>
                  <a:srgbClr val="081E3F"/>
                </a:solidFill>
              </a:rPr>
              <a:t>Vassigh</a:t>
            </a:r>
            <a:r>
              <a:rPr lang="en-US" altLang="en-US" sz="3200" i="1" dirty="0">
                <a:solidFill>
                  <a:srgbClr val="081E3F"/>
                </a:solidFill>
              </a:rPr>
              <a:t>.</a:t>
            </a:r>
            <a:r>
              <a:rPr lang="en-US" altLang="en-US" sz="3000" dirty="0">
                <a:solidFill>
                  <a:srgbClr val="FF0000"/>
                </a:solidFill>
              </a:rPr>
              <a:t> </a:t>
            </a:r>
            <a:r>
              <a:rPr lang="en-US" altLang="en-US" sz="3000" dirty="0"/>
              <a:t>I thank my team member Pablo Diaz for his assistance and cooperation that I received throughout the senior design project.</a:t>
            </a:r>
          </a:p>
        </p:txBody>
      </p:sp>
      <p:sp>
        <p:nvSpPr>
          <p:cNvPr id="3076" name="Rectangle 18">
            <a:extLst>
              <a:ext uri="{FF2B5EF4-FFF2-40B4-BE49-F238E27FC236}">
                <a16:creationId xmlns:a16="http://schemas.microsoft.com/office/drawing/2014/main" id="{70B156BC-54FE-44BA-94C6-8025D4E061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8540750"/>
            <a:ext cx="31089600" cy="32607250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3077" name="Text Box 19">
            <a:extLst>
              <a:ext uri="{FF2B5EF4-FFF2-40B4-BE49-F238E27FC236}">
                <a16:creationId xmlns:a16="http://schemas.microsoft.com/office/drawing/2014/main" id="{DABA7AF1-F576-443F-BB71-D675255798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7938" y="8910638"/>
            <a:ext cx="5486400" cy="7318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rgbClr val="B6862C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Problem</a:t>
            </a:r>
          </a:p>
        </p:txBody>
      </p:sp>
      <p:sp>
        <p:nvSpPr>
          <p:cNvPr id="3078" name="Rectangle 18">
            <a:extLst>
              <a:ext uri="{FF2B5EF4-FFF2-40B4-BE49-F238E27FC236}">
                <a16:creationId xmlns:a16="http://schemas.microsoft.com/office/drawing/2014/main" id="{25C4889C-D921-4EE5-A76C-7B52CC92C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42062400"/>
            <a:ext cx="31089600" cy="1371600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3079" name="Text Box 19">
            <a:extLst>
              <a:ext uri="{FF2B5EF4-FFF2-40B4-BE49-F238E27FC236}">
                <a16:creationId xmlns:a16="http://schemas.microsoft.com/office/drawing/2014/main" id="{EC2605A6-ACF8-41D6-9805-EA667EC049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2213" y="41605200"/>
            <a:ext cx="4979987" cy="730250"/>
          </a:xfrm>
          <a:prstGeom prst="rect">
            <a:avLst/>
          </a:prstGeom>
          <a:solidFill>
            <a:schemeClr val="tx1"/>
          </a:solidFill>
          <a:ln w="12700">
            <a:solidFill>
              <a:srgbClr val="0033CC"/>
            </a:solidFill>
            <a:miter lim="800000"/>
            <a:headEnd/>
            <a:tailEnd/>
          </a:ln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rgbClr val="B6862C"/>
                </a:solidFill>
              </a:rPr>
              <a:t>Acknowledgement</a:t>
            </a:r>
          </a:p>
        </p:txBody>
      </p:sp>
      <p:sp>
        <p:nvSpPr>
          <p:cNvPr id="3080" name="Text Box 19">
            <a:extLst>
              <a:ext uri="{FF2B5EF4-FFF2-40B4-BE49-F238E27FC236}">
                <a16:creationId xmlns:a16="http://schemas.microsoft.com/office/drawing/2014/main" id="{CBF9F954-FD9D-4FFE-8459-394A0D6E6F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82663" y="8905875"/>
            <a:ext cx="5486400" cy="7318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rgbClr val="B6862C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Current System</a:t>
            </a:r>
          </a:p>
        </p:txBody>
      </p:sp>
      <p:sp>
        <p:nvSpPr>
          <p:cNvPr id="3081" name="Text Box 19">
            <a:extLst>
              <a:ext uri="{FF2B5EF4-FFF2-40B4-BE49-F238E27FC236}">
                <a16:creationId xmlns:a16="http://schemas.microsoft.com/office/drawing/2014/main" id="{C51BEC7C-CDDE-4E3C-B6AC-0A57534119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17200" y="8926513"/>
            <a:ext cx="5486400" cy="7318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rgbClr val="B6862C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Requirements</a:t>
            </a:r>
          </a:p>
        </p:txBody>
      </p:sp>
      <p:sp>
        <p:nvSpPr>
          <p:cNvPr id="3082" name="Text Box 19">
            <a:extLst>
              <a:ext uri="{FF2B5EF4-FFF2-40B4-BE49-F238E27FC236}">
                <a16:creationId xmlns:a16="http://schemas.microsoft.com/office/drawing/2014/main" id="{96BEDD37-2527-4EBB-8713-ADA86D3BAD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010" y="21360826"/>
            <a:ext cx="5486400" cy="7318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 dirty="0">
                <a:solidFill>
                  <a:srgbClr val="B6862C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System Design</a:t>
            </a:r>
          </a:p>
        </p:txBody>
      </p:sp>
      <p:sp>
        <p:nvSpPr>
          <p:cNvPr id="3084" name="Text Box 19">
            <a:extLst>
              <a:ext uri="{FF2B5EF4-FFF2-40B4-BE49-F238E27FC236}">
                <a16:creationId xmlns:a16="http://schemas.microsoft.com/office/drawing/2014/main" id="{DD6ECB0B-535B-4762-AEF8-85B29F9690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03239" y="21074184"/>
            <a:ext cx="5486400" cy="7318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rgbClr val="B6862C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Implementation</a:t>
            </a:r>
          </a:p>
        </p:txBody>
      </p:sp>
      <p:sp>
        <p:nvSpPr>
          <p:cNvPr id="3085" name="Text Box 19">
            <a:extLst>
              <a:ext uri="{FF2B5EF4-FFF2-40B4-BE49-F238E27FC236}">
                <a16:creationId xmlns:a16="http://schemas.microsoft.com/office/drawing/2014/main" id="{EB15CFE3-C49C-4AF7-BD7D-263C90FE1E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4634" y="30629906"/>
            <a:ext cx="5486400" cy="7318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 dirty="0">
                <a:solidFill>
                  <a:srgbClr val="B6862C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Verification</a:t>
            </a:r>
          </a:p>
        </p:txBody>
      </p:sp>
      <p:sp>
        <p:nvSpPr>
          <p:cNvPr id="3086" name="Text Box 19">
            <a:extLst>
              <a:ext uri="{FF2B5EF4-FFF2-40B4-BE49-F238E27FC236}">
                <a16:creationId xmlns:a16="http://schemas.microsoft.com/office/drawing/2014/main" id="{CE97F26D-D7D8-4D4E-BE1E-6A815E0712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88200" y="30629906"/>
            <a:ext cx="5486400" cy="7318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 dirty="0">
                <a:solidFill>
                  <a:srgbClr val="B6862C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Screenshots</a:t>
            </a:r>
          </a:p>
        </p:txBody>
      </p:sp>
      <p:sp>
        <p:nvSpPr>
          <p:cNvPr id="3088" name="TextBox 3">
            <a:extLst>
              <a:ext uri="{FF2B5EF4-FFF2-40B4-BE49-F238E27FC236}">
                <a16:creationId xmlns:a16="http://schemas.microsoft.com/office/drawing/2014/main" id="{21459048-AA68-4A42-9B08-D51E8F7E9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1138" y="0"/>
            <a:ext cx="19346862" cy="2185214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7000" b="1" dirty="0">
                <a:solidFill>
                  <a:srgbClr val="B6862C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School of Computing &amp; Information Sciences</a:t>
            </a:r>
          </a:p>
          <a:p>
            <a:pPr algn="ctr" eaLnBrk="1" hangingPunct="1"/>
            <a:r>
              <a:rPr lang="en-US" altLang="en-US" sz="6600" i="1" dirty="0">
                <a:solidFill>
                  <a:srgbClr val="B6862C"/>
                </a:solidFill>
                <a:latin typeface="Helvetica"/>
                <a:ea typeface="ＭＳ Ｐゴシック"/>
                <a:cs typeface="Helvetica"/>
              </a:rPr>
              <a:t>Fall 2019 Senior Design Project</a:t>
            </a:r>
          </a:p>
        </p:txBody>
      </p:sp>
      <p:pic>
        <p:nvPicPr>
          <p:cNvPr id="3" name="Picture 2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9DC8BDFF-61F6-EB4A-B659-BF3D375673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6055" y="-808037"/>
            <a:ext cx="7906455" cy="4447381"/>
          </a:xfrm>
          <a:prstGeom prst="rect">
            <a:avLst/>
          </a:prstGeom>
        </p:spPr>
      </p:pic>
      <p:pic>
        <p:nvPicPr>
          <p:cNvPr id="5" name="Picture 4" descr="A picture containing food, drawing&#10;&#10;Description automatically generated">
            <a:extLst>
              <a:ext uri="{FF2B5EF4-FFF2-40B4-BE49-F238E27FC236}">
                <a16:creationId xmlns:a16="http://schemas.microsoft.com/office/drawing/2014/main" id="{315B4602-D106-AF49-824E-1668A56A30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894" y="2127250"/>
            <a:ext cx="7696200" cy="4329113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6BAA59A1-0528-2C44-884C-2D6A7F880D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0400" y="133350"/>
            <a:ext cx="5178972" cy="1390650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0856B3D3-59E6-C644-9243-C089AE8C7C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6000" y="320675"/>
            <a:ext cx="1016000" cy="1016000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FDE31565-1B85-7D47-97B0-992D2DB2D3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5462" y="1524000"/>
            <a:ext cx="5716113" cy="1826799"/>
          </a:xfrm>
          <a:prstGeom prst="rect">
            <a:avLst/>
          </a:prstGeom>
        </p:spPr>
      </p:pic>
      <p:pic>
        <p:nvPicPr>
          <p:cNvPr id="15" name="Picture 14" descr="A drawing of a face&#10;&#10;Description automatically generated">
            <a:extLst>
              <a:ext uri="{FF2B5EF4-FFF2-40B4-BE49-F238E27FC236}">
                <a16:creationId xmlns:a16="http://schemas.microsoft.com/office/drawing/2014/main" id="{85E5AF87-9954-C543-9BF6-CE72DE9BE2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7200" y="2523052"/>
            <a:ext cx="3339738" cy="2250347"/>
          </a:xfrm>
          <a:prstGeom prst="rect">
            <a:avLst/>
          </a:prstGeom>
        </p:spPr>
      </p:pic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EB6AE152-7513-534B-83F9-F4246872E7C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9672" y="3676112"/>
            <a:ext cx="6192328" cy="139065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9E57894-8996-D14A-95E5-AEA205D20B3E}"/>
              </a:ext>
            </a:extLst>
          </p:cNvPr>
          <p:cNvSpPr txBox="1"/>
          <p:nvPr/>
        </p:nvSpPr>
        <p:spPr>
          <a:xfrm>
            <a:off x="1554685" y="9919531"/>
            <a:ext cx="10012906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A team of researchers from Florida International University (FIU) have been awarded a $1 million grant by the National Science Foundation to assess the employment impacts of adopting automation and robotic technologies in the building industry, evaluate how businesses can prepare for a robotic-driven future, and develop a training program to prepare the workforce for the adoption of advanced technologies.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EA809F1-99DA-BA41-8A62-32A6CC045F50}"/>
              </a:ext>
            </a:extLst>
          </p:cNvPr>
          <p:cNvSpPr txBox="1"/>
          <p:nvPr/>
        </p:nvSpPr>
        <p:spPr>
          <a:xfrm>
            <a:off x="1554685" y="17293571"/>
            <a:ext cx="100129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The researches needed a web portal to display the project’s progress, collaborators, team members, etc.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4DDE597-B83C-2F4B-B18D-F7213446C9DB}"/>
              </a:ext>
            </a:extLst>
          </p:cNvPr>
          <p:cNvSpPr txBox="1"/>
          <p:nvPr/>
        </p:nvSpPr>
        <p:spPr>
          <a:xfrm>
            <a:off x="11419410" y="9872967"/>
            <a:ext cx="100129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Our implementation is a simple website containing all the requirements</a:t>
            </a:r>
          </a:p>
          <a:p>
            <a:pPr algn="ctr"/>
            <a:endParaRPr lang="en-US" sz="4000" dirty="0"/>
          </a:p>
          <a:p>
            <a:pPr algn="ctr"/>
            <a:r>
              <a:rPr lang="en-US" sz="4000" dirty="0"/>
              <a:t>Initially there was not website</a:t>
            </a:r>
          </a:p>
        </p:txBody>
      </p:sp>
      <p:pic>
        <p:nvPicPr>
          <p:cNvPr id="23" name="Picture 22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3D2E699D-2C7B-C248-8C39-4BF3D7AAF01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0568" y="12454707"/>
            <a:ext cx="6250589" cy="807042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6226190B-A43D-5740-B094-F4829395744D}"/>
              </a:ext>
            </a:extLst>
          </p:cNvPr>
          <p:cNvSpPr txBox="1"/>
          <p:nvPr/>
        </p:nvSpPr>
        <p:spPr>
          <a:xfrm>
            <a:off x="22273155" y="9919531"/>
            <a:ext cx="9124614" cy="80945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Web portal to display:</a:t>
            </a:r>
          </a:p>
          <a:p>
            <a:endParaRPr lang="en-US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The project’s program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The latest news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The project’s collaborators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The project’s team members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Courses offered by the program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Summit Information: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dirty="0"/>
              <a:t>Live stream webcast of the summit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dirty="0"/>
              <a:t>Schedule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dirty="0"/>
              <a:t>Keynote speakers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dirty="0"/>
              <a:t>List of Attendees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4000" dirty="0"/>
              <a:t>Summary</a:t>
            </a:r>
          </a:p>
        </p:txBody>
      </p:sp>
      <p:pic>
        <p:nvPicPr>
          <p:cNvPr id="28" name="Picture 27" descr="A screenshot of a cell phone&#10;&#10;Description automatically generated">
            <a:extLst>
              <a:ext uri="{FF2B5EF4-FFF2-40B4-BE49-F238E27FC236}">
                <a16:creationId xmlns:a16="http://schemas.microsoft.com/office/drawing/2014/main" id="{E76B4D21-4A48-604A-807C-689526C36F4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971" y="22711072"/>
            <a:ext cx="11993726" cy="4693197"/>
          </a:xfrm>
          <a:prstGeom prst="rect">
            <a:avLst/>
          </a:prstGeom>
        </p:spPr>
      </p:pic>
      <p:pic>
        <p:nvPicPr>
          <p:cNvPr id="30" name="Picture 29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1CA89718-F26C-8448-A5C4-A2383BAC0A7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4387" y="22092663"/>
            <a:ext cx="13825210" cy="7319229"/>
          </a:xfrm>
          <a:prstGeom prst="rect">
            <a:avLst/>
          </a:prstGeom>
        </p:spPr>
      </p:pic>
      <p:pic>
        <p:nvPicPr>
          <p:cNvPr id="32" name="Picture 31" descr="A screenshot of a cell phone&#10;&#10;Description automatically generated">
            <a:extLst>
              <a:ext uri="{FF2B5EF4-FFF2-40B4-BE49-F238E27FC236}">
                <a16:creationId xmlns:a16="http://schemas.microsoft.com/office/drawing/2014/main" id="{A8F1DEC0-E4A9-9842-900B-14225E7C0EF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5236" y="31836527"/>
            <a:ext cx="8261202" cy="4614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6" name="Picture 35" descr="A screenshot of a cell phone&#10;&#10;Description automatically generated">
            <a:extLst>
              <a:ext uri="{FF2B5EF4-FFF2-40B4-BE49-F238E27FC236}">
                <a16:creationId xmlns:a16="http://schemas.microsoft.com/office/drawing/2014/main" id="{C0C18ED6-5126-244D-BC9F-6C67B7C4B6E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3514" y="36708626"/>
            <a:ext cx="8261202" cy="41822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" name="Picture 37" descr="A screenshot of a cell phone&#10;&#10;Description automatically generated">
            <a:extLst>
              <a:ext uri="{FF2B5EF4-FFF2-40B4-BE49-F238E27FC236}">
                <a16:creationId xmlns:a16="http://schemas.microsoft.com/office/drawing/2014/main" id="{16582A6B-8D0E-6044-A821-3C05C05C636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1600" y="32918400"/>
            <a:ext cx="7402561" cy="69648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EECA7CCB-E087-A94A-9E22-58EAFCEAC74A}"/>
              </a:ext>
            </a:extLst>
          </p:cNvPr>
          <p:cNvSpPr txBox="1"/>
          <p:nvPr/>
        </p:nvSpPr>
        <p:spPr>
          <a:xfrm>
            <a:off x="2560094" y="31854112"/>
            <a:ext cx="1001290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PHPUnit 8.3.5 tests were used to verify the system</a:t>
            </a:r>
          </a:p>
          <a:p>
            <a:r>
              <a:rPr lang="en-US" sz="4000" dirty="0"/>
              <a:t>Test Case ID: RAW-T01</a:t>
            </a:r>
          </a:p>
          <a:p>
            <a:r>
              <a:rPr lang="en-US" sz="4000" dirty="0"/>
              <a:t>Purpose: Test that all the URIs of the website work</a:t>
            </a:r>
          </a:p>
          <a:p>
            <a:r>
              <a:rPr lang="en-US" sz="4000" dirty="0"/>
              <a:t>Precondition: N/A</a:t>
            </a:r>
          </a:p>
          <a:p>
            <a:r>
              <a:rPr lang="en-US" sz="4000" dirty="0"/>
              <a:t>Expected Results: HTTP Code 200</a:t>
            </a:r>
          </a:p>
          <a:p>
            <a:r>
              <a:rPr lang="en-US" sz="4000" dirty="0"/>
              <a:t>Actual Results: HTTP Code 200 (Pass/Fail): Pass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D035229BD18F4EB9739B1A6C51C0B6" ma:contentTypeVersion="9" ma:contentTypeDescription="Create a new document." ma:contentTypeScope="" ma:versionID="dadcd2de17a27c52c60a13983d820784">
  <xsd:schema xmlns:xsd="http://www.w3.org/2001/XMLSchema" xmlns:xs="http://www.w3.org/2001/XMLSchema" xmlns:p="http://schemas.microsoft.com/office/2006/metadata/properties" xmlns:ns2="9d854a1b-05a7-4aef-b467-3d70f8b6c570" targetNamespace="http://schemas.microsoft.com/office/2006/metadata/properties" ma:root="true" ma:fieldsID="0515049bfcc39df5f6103281ee52d021" ns2:_="">
    <xsd:import namespace="9d854a1b-05a7-4aef-b467-3d70f8b6c5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854a1b-05a7-4aef-b467-3d70f8b6c5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6758E2B-428A-4340-B416-8E0CB7F404A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07EC6A-181C-4907-8062-4D71699720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854a1b-05a7-4aef-b467-3d70f8b6c57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13216</TotalTime>
  <Words>275</Words>
  <Application>Microsoft Office PowerPoint</Application>
  <PresentationFormat>Custom</PresentationFormat>
  <Paragraphs>40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Microsoft Office User</cp:lastModifiedBy>
  <cp:revision>51</cp:revision>
  <dcterms:created xsi:type="dcterms:W3CDTF">2012-11-19T15:27:41Z</dcterms:created>
  <dcterms:modified xsi:type="dcterms:W3CDTF">2019-12-04T13:42:16Z</dcterms:modified>
</cp:coreProperties>
</file>