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8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8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8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8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824">
          <p15:clr>
            <a:srgbClr val="A4A3A4"/>
          </p15:clr>
        </p15:guide>
        <p15:guide id="2" pos="10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5827" autoAdjust="0"/>
  </p:normalViewPr>
  <p:slideViewPr>
    <p:cSldViewPr>
      <p:cViewPr>
        <p:scale>
          <a:sx n="40" d="100"/>
          <a:sy n="40" d="100"/>
        </p:scale>
        <p:origin x="690" y="30"/>
      </p:cViewPr>
      <p:guideLst>
        <p:guide orient="horz" pos="13824"/>
        <p:guide pos="10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00394F0-6B68-4B56-AE97-CD7C055D5A01}" type="datetime1">
              <a:rPr lang="en-US" altLang="en-US"/>
              <a:pPr/>
              <a:t>12/2/2019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B4B271C-BB77-4689-93CA-427250805D1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12693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8BEA351D-8034-4326-A1C4-C63FEEFCF558}" type="slidenum">
              <a:rPr lang="en-US" altLang="en-US" sz="1200"/>
              <a:pPr eaLnBrk="1" hangingPunct="1"/>
              <a:t>1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9358" y="13635321"/>
            <a:ext cx="27979687" cy="94084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523" y="24872579"/>
            <a:ext cx="23043356" cy="11214847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0533D0-C350-4E66-A938-2C7BA7E1D72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795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D8CC81-8EF8-46AB-B36D-215B51C1B51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2836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866079" y="1757084"/>
            <a:ext cx="7406878" cy="3745005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45446" y="1757084"/>
            <a:ext cx="22106335" cy="3745005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D9FAE2-8CF8-4370-A227-FF75A327F82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2133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5E3B5B-9539-4D9B-8450-EDE1BF78FD7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8140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0326" y="28205210"/>
            <a:ext cx="27980878" cy="87159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0326" y="18604007"/>
            <a:ext cx="27980878" cy="96012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0531DA-EF88-49B8-AA5F-8E2FC6E5B40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53712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45445" y="10242177"/>
            <a:ext cx="14756606" cy="289649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516352" y="10242177"/>
            <a:ext cx="14756606" cy="289649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8096BD-1FFD-4811-B0FD-2D72E0EF07F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2297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444" y="9825318"/>
            <a:ext cx="14544676" cy="409463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5444" y="13919949"/>
            <a:ext cx="14544676" cy="252871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722328" y="9825318"/>
            <a:ext cx="14550628" cy="409463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722328" y="13919949"/>
            <a:ext cx="14550628" cy="252871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FB1B88-4F9E-445F-9BBD-89C259D7E7D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0002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1DDB53-914F-43BD-9E03-25C7B1AEF10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505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F3CF0E-8E06-4B42-9A0A-F2BEB9B4D5E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8067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445" y="1748118"/>
            <a:ext cx="10829926" cy="743622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656" y="1748118"/>
            <a:ext cx="18402300" cy="374590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445" y="9184341"/>
            <a:ext cx="10829926" cy="300228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75D30B-C0C2-4EE4-8D70-84615BB193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2748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1999" y="30724289"/>
            <a:ext cx="19751278" cy="362622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451999" y="3922059"/>
            <a:ext cx="19751278" cy="263338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1999" y="34350512"/>
            <a:ext cx="19751278" cy="5152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39C3B4-C019-4766-BC3B-65E78F33841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3913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46238" y="1757363"/>
            <a:ext cx="29627512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46238" y="10242550"/>
            <a:ext cx="29627512" cy="2896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modificar el estilo de texto del patrón</a:t>
            </a:r>
          </a:p>
          <a:p>
            <a:pPr lvl="1"/>
            <a:r>
              <a:rPr lang="en-US" altLang="en-US"/>
              <a:t>Segundo nivel</a:t>
            </a:r>
          </a:p>
          <a:p>
            <a:pPr lvl="2"/>
            <a:r>
              <a:rPr lang="en-US" altLang="en-US"/>
              <a:t>Tercer nivel</a:t>
            </a:r>
          </a:p>
          <a:p>
            <a:pPr lvl="3"/>
            <a:r>
              <a:rPr lang="en-US" altLang="en-US"/>
              <a:t>Cuarto nivel</a:t>
            </a:r>
          </a:p>
          <a:p>
            <a:pPr lvl="4"/>
            <a:r>
              <a:rPr lang="en-US" altLang="en-U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644650" y="39968488"/>
            <a:ext cx="7681913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>
              <a:defRPr sz="66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1247438" y="39968488"/>
            <a:ext cx="1042511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ctr">
              <a:defRPr sz="66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3591838" y="39968488"/>
            <a:ext cx="768191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r">
              <a:defRPr sz="6600"/>
            </a:lvl1pPr>
          </a:lstStyle>
          <a:p>
            <a:fld id="{0C1BCB21-A77F-4A7A-B00B-275AB18E54D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6pPr>
      <a:lvl7pPr marL="9144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7pPr>
      <a:lvl8pPr marL="13716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8pPr>
      <a:lvl9pPr marL="18288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9pPr>
    </p:titleStyle>
    <p:bodyStyle>
      <a:lvl1pPr marL="1606550" indent="-1606550" algn="l" defTabSz="4284663" rtl="0" eaLnBrk="0" fontAlgn="base" hangingPunct="0">
        <a:spcBef>
          <a:spcPct val="20000"/>
        </a:spcBef>
        <a:spcAft>
          <a:spcPct val="0"/>
        </a:spcAft>
        <a:buChar char="•"/>
        <a:defRPr sz="150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3481388" indent="-1339850" algn="l" defTabSz="4284663" rtl="0" eaLnBrk="0" fontAlgn="base" hangingPunct="0">
        <a:spcBef>
          <a:spcPct val="20000"/>
        </a:spcBef>
        <a:spcAft>
          <a:spcPct val="0"/>
        </a:spcAft>
        <a:buChar char="–"/>
        <a:defRPr sz="13100">
          <a:solidFill>
            <a:schemeClr val="tx1"/>
          </a:solidFill>
          <a:latin typeface="+mn-lt"/>
          <a:ea typeface="ＭＳ Ｐゴシック" charset="-128"/>
        </a:defRPr>
      </a:lvl2pPr>
      <a:lvl3pPr marL="5356225" indent="-1071563" algn="l" defTabSz="4284663" rtl="0" eaLnBrk="0" fontAlgn="base" hangingPunct="0">
        <a:spcBef>
          <a:spcPct val="20000"/>
        </a:spcBef>
        <a:spcAft>
          <a:spcPct val="0"/>
        </a:spcAft>
        <a:buChar char="•"/>
        <a:defRPr sz="11200">
          <a:solidFill>
            <a:schemeClr val="tx1"/>
          </a:solidFill>
          <a:latin typeface="+mn-lt"/>
          <a:ea typeface="ＭＳ Ｐゴシック" charset="-128"/>
        </a:defRPr>
      </a:lvl3pPr>
      <a:lvl4pPr marL="7497763" indent="-1071563" algn="l" defTabSz="4284663" rtl="0" eaLnBrk="0" fontAlgn="base" hangingPunct="0">
        <a:spcBef>
          <a:spcPct val="20000"/>
        </a:spcBef>
        <a:spcAft>
          <a:spcPct val="0"/>
        </a:spcAft>
        <a:buChar char="–"/>
        <a:defRPr sz="9400">
          <a:solidFill>
            <a:schemeClr val="tx1"/>
          </a:solidFill>
          <a:latin typeface="+mn-lt"/>
          <a:ea typeface="ＭＳ Ｐゴシック" charset="-128"/>
        </a:defRPr>
      </a:lvl4pPr>
      <a:lvl5pPr marL="9640888" indent="-1071563" algn="l" defTabSz="4284663" rtl="0" eaLnBrk="0" fontAlgn="base" hangingPunct="0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  <a:ea typeface="ＭＳ Ｐゴシック" charset="-128"/>
        </a:defRPr>
      </a:lvl5pPr>
      <a:lvl6pPr marL="100980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6pPr>
      <a:lvl7pPr marL="105552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7pPr>
      <a:lvl8pPr marL="110124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8pPr>
      <a:lvl9pPr marL="114696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jpe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Text Box 5"/>
          <p:cNvSpPr txBox="1">
            <a:spLocks noChangeArrowheads="1"/>
          </p:cNvSpPr>
          <p:nvPr/>
        </p:nvSpPr>
        <p:spPr bwMode="auto">
          <a:xfrm>
            <a:off x="5791200" y="2257425"/>
            <a:ext cx="21336000" cy="565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8655" tIns="49327" rIns="98655" bIns="49327">
            <a:spAutoFit/>
          </a:bodyPr>
          <a:lstStyle>
            <a:lvl1pPr defTabSz="985838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defTabSz="985838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lnSpc>
                <a:spcPct val="30000"/>
              </a:lnSpc>
              <a:spcBef>
                <a:spcPct val="50000"/>
              </a:spcBef>
            </a:pPr>
            <a:r>
              <a:rPr lang="en-US" altLang="en-US" sz="7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</a:rPr>
              <a:t>Senior Project, 2019, Winter</a:t>
            </a:r>
            <a:endParaRPr lang="en-US" altLang="en-US" sz="7200" dirty="0">
              <a:latin typeface="Times New Roman" charset="0"/>
            </a:endParaRPr>
          </a:p>
        </p:txBody>
      </p:sp>
      <p:sp>
        <p:nvSpPr>
          <p:cNvPr id="14339" name="Text Box 12"/>
          <p:cNvSpPr txBox="1">
            <a:spLocks noChangeArrowheads="1"/>
          </p:cNvSpPr>
          <p:nvPr/>
        </p:nvSpPr>
        <p:spPr bwMode="auto">
          <a:xfrm>
            <a:off x="6567488" y="2743200"/>
            <a:ext cx="19797712" cy="245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defTabSz="985838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en-US" sz="4800" b="1" dirty="0"/>
              <a:t>Senior Project Website – Version 1</a:t>
            </a:r>
          </a:p>
          <a:p>
            <a:pPr algn="ctr" eaLnBrk="1" hangingPunct="1"/>
            <a:r>
              <a:rPr lang="en-US" altLang="en-US" sz="3500" b="1" dirty="0"/>
              <a:t>Student: </a:t>
            </a:r>
            <a:r>
              <a:rPr lang="en-US" altLang="en-US" sz="3500" dirty="0"/>
              <a:t>Arturo Guillen, Florida International University</a:t>
            </a:r>
          </a:p>
          <a:p>
            <a:pPr algn="ctr" eaLnBrk="1" hangingPunct="1"/>
            <a:r>
              <a:rPr lang="en-US" altLang="en-US" sz="3500" b="1" dirty="0"/>
              <a:t>Mentor:</a:t>
            </a:r>
            <a:r>
              <a:rPr lang="en-US" altLang="en-US" sz="3500" b="1" i="1" dirty="0"/>
              <a:t> </a:t>
            </a:r>
            <a:r>
              <a:rPr lang="en-US" altLang="en-US" sz="3500" dirty="0" err="1"/>
              <a:t>Masoud</a:t>
            </a:r>
            <a:r>
              <a:rPr lang="en-US" altLang="en-US" sz="3500" dirty="0"/>
              <a:t> </a:t>
            </a:r>
            <a:r>
              <a:rPr lang="en-US" altLang="en-US" sz="3500" dirty="0" err="1"/>
              <a:t>Sadjadi</a:t>
            </a:r>
            <a:r>
              <a:rPr lang="en-US" altLang="en-US" sz="3500" dirty="0"/>
              <a:t>, Florida International University</a:t>
            </a:r>
            <a:endParaRPr lang="en-US" altLang="ja-JP" sz="3500" dirty="0"/>
          </a:p>
          <a:p>
            <a:pPr algn="ctr" eaLnBrk="1" hangingPunct="1"/>
            <a:r>
              <a:rPr lang="en-US" altLang="en-US" sz="3500" b="1" dirty="0"/>
              <a:t>Instructor:</a:t>
            </a:r>
            <a:r>
              <a:rPr lang="en-US" altLang="en-US" sz="3500" b="1" i="1" dirty="0"/>
              <a:t> </a:t>
            </a:r>
            <a:r>
              <a:rPr lang="en-US" altLang="en-US" sz="3500" dirty="0" err="1"/>
              <a:t>Masoud</a:t>
            </a:r>
            <a:r>
              <a:rPr lang="en-US" altLang="en-US" sz="3500" dirty="0"/>
              <a:t> </a:t>
            </a:r>
            <a:r>
              <a:rPr lang="en-US" altLang="en-US" sz="3500" dirty="0" err="1"/>
              <a:t>Sadjadi</a:t>
            </a:r>
            <a:r>
              <a:rPr lang="en-US" altLang="en-US" sz="3500" dirty="0"/>
              <a:t>, Florida International University</a:t>
            </a:r>
          </a:p>
        </p:txBody>
      </p:sp>
      <p:sp>
        <p:nvSpPr>
          <p:cNvPr id="14340" name="Text Box 72"/>
          <p:cNvSpPr txBox="1">
            <a:spLocks noChangeArrowheads="1"/>
          </p:cNvSpPr>
          <p:nvPr/>
        </p:nvSpPr>
        <p:spPr bwMode="auto">
          <a:xfrm>
            <a:off x="1219200" y="42183050"/>
            <a:ext cx="30632400" cy="592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marL="493713" indent="-493713" defTabSz="985838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defTabSz="985838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buClr>
                <a:srgbClr val="3333CC"/>
              </a:buClr>
            </a:pPr>
            <a:r>
              <a:rPr lang="en-US" altLang="en-US" sz="3200" dirty="0"/>
              <a:t>The material presented in this poster is based upon the work supported by </a:t>
            </a:r>
            <a:r>
              <a:rPr lang="en-US" altLang="en-US" sz="3200" dirty="0" err="1"/>
              <a:t>Masoud</a:t>
            </a:r>
            <a:r>
              <a:rPr lang="en-US" altLang="en-US" sz="3200" dirty="0"/>
              <a:t> </a:t>
            </a:r>
            <a:r>
              <a:rPr lang="en-US" altLang="en-US" sz="3200" dirty="0" err="1"/>
              <a:t>Sadjadi</a:t>
            </a:r>
            <a:r>
              <a:rPr lang="en-US" altLang="en-US" sz="3200" dirty="0"/>
              <a:t> . I am thankful for the help that I received from my group member Jay Tailor. </a:t>
            </a:r>
          </a:p>
        </p:txBody>
      </p:sp>
      <p:sp>
        <p:nvSpPr>
          <p:cNvPr id="14353" name="Rectangle 6"/>
          <p:cNvSpPr>
            <a:spLocks noChangeArrowheads="1"/>
          </p:cNvSpPr>
          <p:nvPr/>
        </p:nvSpPr>
        <p:spPr bwMode="auto">
          <a:xfrm>
            <a:off x="15925800" y="446088"/>
            <a:ext cx="472440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en-US" sz="3200" b="1">
                <a:solidFill>
                  <a:schemeClr val="accent2"/>
                </a:solidFill>
              </a:rPr>
              <a:t>School of Computing &amp; Information Sciences</a:t>
            </a:r>
            <a:endParaRPr lang="en-US" altLang="en-US" sz="3200">
              <a:solidFill>
                <a:schemeClr val="accent2"/>
              </a:solidFill>
            </a:endParaRPr>
          </a:p>
        </p:txBody>
      </p:sp>
      <p:pic>
        <p:nvPicPr>
          <p:cNvPr id="14346" name="Picture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00" y="381000"/>
            <a:ext cx="2630488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6295" y="1710531"/>
            <a:ext cx="3789655" cy="2520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54114" y="2228848"/>
            <a:ext cx="3748654" cy="1566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extBox 17"/>
          <p:cNvSpPr txBox="1">
            <a:spLocks noChangeArrowheads="1"/>
          </p:cNvSpPr>
          <p:nvPr/>
        </p:nvSpPr>
        <p:spPr bwMode="auto">
          <a:xfrm>
            <a:off x="2287938" y="27131977"/>
            <a:ext cx="81311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z="1800" dirty="0"/>
              <a:t>Blazor Server-side in .NET Core 3.0 provides support for hosting Razor Components from server-side by using an ASP.NET Core app. The </a:t>
            </a:r>
            <a:r>
              <a:rPr lang="en-US" altLang="en-US" sz="1800" dirty="0" err="1"/>
              <a:t>SignalR</a:t>
            </a:r>
            <a:r>
              <a:rPr lang="en-US" altLang="en-US" sz="1800" dirty="0"/>
              <a:t> connection handles UI updates from server to client and client to server.</a:t>
            </a:r>
          </a:p>
        </p:txBody>
      </p:sp>
      <p:sp>
        <p:nvSpPr>
          <p:cNvPr id="47" name="TextBox 54"/>
          <p:cNvSpPr txBox="1">
            <a:spLocks noChangeArrowheads="1"/>
          </p:cNvSpPr>
          <p:nvPr/>
        </p:nvSpPr>
        <p:spPr bwMode="auto">
          <a:xfrm>
            <a:off x="21920200" y="18512572"/>
            <a:ext cx="9271000" cy="7540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defRPr/>
            </a:pPr>
            <a:r>
              <a:rPr lang="en-US" sz="3200" dirty="0"/>
              <a:t>The web application technologies were used in the implementation of the system. </a:t>
            </a:r>
          </a:p>
          <a:p>
            <a:pPr algn="just" eaLnBrk="1" hangingPunct="1">
              <a:defRPr/>
            </a:pPr>
            <a:endParaRPr lang="en-US" sz="3200" dirty="0"/>
          </a:p>
          <a:p>
            <a:pPr marL="457200" indent="-457200" algn="just" eaLnBrk="1" hangingPunct="1">
              <a:buFont typeface="Wingdings" panose="05000000000000000000" pitchFamily="2" charset="2"/>
              <a:buChar char="v"/>
              <a:defRPr/>
            </a:pPr>
            <a:r>
              <a:rPr lang="en-US" sz="3200" dirty="0"/>
              <a:t>Senior Project Website is developed using</a:t>
            </a:r>
          </a:p>
          <a:p>
            <a:pPr marL="457200" indent="-457200" algn="just" eaLnBrk="1" hangingPunct="1">
              <a:buFont typeface="Wingdings" panose="05000000000000000000" pitchFamily="2" charset="2"/>
              <a:buChar char="v"/>
              <a:defRPr/>
            </a:pPr>
            <a:endParaRPr lang="en-US" sz="3200" dirty="0"/>
          </a:p>
          <a:p>
            <a:pPr marL="457200" indent="-457200" algn="just" eaLnBrk="1" hangingPunct="1">
              <a:buFont typeface="Wingdings" panose="05000000000000000000" pitchFamily="2" charset="2"/>
              <a:buChar char="v"/>
              <a:defRPr/>
            </a:pPr>
            <a:r>
              <a:rPr lang="en-US" sz="3200" dirty="0"/>
              <a:t>Blazor Server-side was used for the server side development and Entity Framework (EF) Core was used for the storage of persistent data. EF Core, data access is performed using a models.</a:t>
            </a:r>
          </a:p>
          <a:p>
            <a:pPr marL="457200" indent="-457200" algn="just" eaLnBrk="1" hangingPunct="1">
              <a:buFont typeface="Wingdings" panose="05000000000000000000" pitchFamily="2" charset="2"/>
              <a:buChar char="v"/>
              <a:defRPr/>
            </a:pPr>
            <a:endParaRPr lang="en-US" sz="3200" dirty="0"/>
          </a:p>
          <a:p>
            <a:pPr marL="457200" indent="-457200" algn="just" eaLnBrk="1" hangingPunct="1">
              <a:buFont typeface="Wingdings" panose="05000000000000000000" pitchFamily="2" charset="2"/>
              <a:buChar char="v"/>
              <a:defRPr/>
            </a:pPr>
            <a:r>
              <a:rPr lang="en-US" sz="3200" dirty="0"/>
              <a:t>The pages were created using Razor pages as well </a:t>
            </a:r>
            <a:r>
              <a:rPr lang="en-US" sz="3200" dirty="0" err="1"/>
              <a:t>Matblazor</a:t>
            </a:r>
            <a:r>
              <a:rPr lang="en-US" sz="3200" dirty="0"/>
              <a:t> to provide templates for quick implementations of labels, buttons and popovers.</a:t>
            </a:r>
            <a:endParaRPr lang="en-US" sz="3600" dirty="0"/>
          </a:p>
          <a:p>
            <a:pPr algn="just" eaLnBrk="1" hangingPunct="1">
              <a:defRPr/>
            </a:pPr>
            <a:r>
              <a:rPr lang="en-US" altLang="en-US" sz="3600" dirty="0"/>
              <a:t> </a:t>
            </a:r>
          </a:p>
        </p:txBody>
      </p:sp>
      <p:sp>
        <p:nvSpPr>
          <p:cNvPr id="55" name="TextBox 26"/>
          <p:cNvSpPr txBox="1">
            <a:spLocks noChangeArrowheads="1"/>
          </p:cNvSpPr>
          <p:nvPr/>
        </p:nvSpPr>
        <p:spPr bwMode="auto">
          <a:xfrm>
            <a:off x="1458450" y="6786749"/>
            <a:ext cx="9342865" cy="9941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 altLang="en-US" sz="4000" dirty="0"/>
              <a:t>Students in the Senior Project course are to work in groups in a project through the semester. Student must first pass a eligibility test to be able to join a project. </a:t>
            </a:r>
          </a:p>
          <a:p>
            <a:endParaRPr lang="en-US" altLang="en-US" sz="4000" dirty="0"/>
          </a:p>
          <a:p>
            <a:r>
              <a:rPr lang="en-US" altLang="en-US" sz="4000" dirty="0"/>
              <a:t>The Senior Project Website coincides with this course for students to join a desired project. After passing the initial eligibility test. A student is then able to choose a project the student wants to work on. </a:t>
            </a:r>
          </a:p>
          <a:p>
            <a:endParaRPr lang="en-US" altLang="en-US" sz="4000" dirty="0"/>
          </a:p>
          <a:p>
            <a:r>
              <a:rPr lang="en-US" altLang="en-US" sz="4000" dirty="0"/>
              <a:t>After inspection, the Professor would grant a student eligible for selecting a project.</a:t>
            </a:r>
          </a:p>
        </p:txBody>
      </p:sp>
      <p:sp>
        <p:nvSpPr>
          <p:cNvPr id="57" name="TextBox 51"/>
          <p:cNvSpPr txBox="1">
            <a:spLocks noChangeArrowheads="1"/>
          </p:cNvSpPr>
          <p:nvPr/>
        </p:nvSpPr>
        <p:spPr bwMode="auto">
          <a:xfrm>
            <a:off x="11760200" y="6940920"/>
            <a:ext cx="9448800" cy="797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just" eaLnBrk="1" hangingPunct="1"/>
            <a:r>
              <a:rPr lang="en-US" altLang="en-US" sz="4000" dirty="0"/>
              <a:t>Currently there is a Senior Project V7 which we hand-picking some of the best features of this site and develop them from scratch in Blazor Sever-side Web App and Razor Pages.</a:t>
            </a:r>
          </a:p>
          <a:p>
            <a:pPr algn="just" eaLnBrk="1" hangingPunct="1"/>
            <a:endParaRPr lang="en-US" altLang="en-US" sz="4000" dirty="0"/>
          </a:p>
          <a:p>
            <a:pPr algn="just" eaLnBrk="1" hangingPunct="1"/>
            <a:endParaRPr lang="en-US" altLang="en-US" sz="4000" dirty="0"/>
          </a:p>
          <a:p>
            <a:pPr marL="571500" indent="-571500" algn="just" eaLnBrk="1" hangingPunct="1">
              <a:buFont typeface="Arial" panose="020B0604020202020204" pitchFamily="34" charset="0"/>
              <a:buChar char="•"/>
            </a:pPr>
            <a:r>
              <a:rPr lang="en-US" altLang="en-US" sz="4000" dirty="0"/>
              <a:t>Register</a:t>
            </a:r>
          </a:p>
          <a:p>
            <a:pPr marL="571500" indent="-571500" algn="just" eaLnBrk="1" hangingPunct="1">
              <a:buFont typeface="Arial" panose="020B0604020202020204" pitchFamily="34" charset="0"/>
              <a:buChar char="•"/>
            </a:pPr>
            <a:r>
              <a:rPr lang="en-US" altLang="en-US" sz="4000" dirty="0"/>
              <a:t>Log in</a:t>
            </a:r>
          </a:p>
          <a:p>
            <a:pPr marL="571500" indent="-571500" algn="just" eaLnBrk="1" hangingPunct="1">
              <a:buFont typeface="Arial" panose="020B0604020202020204" pitchFamily="34" charset="0"/>
              <a:buChar char="•"/>
            </a:pPr>
            <a:r>
              <a:rPr lang="en-US" altLang="en-US" sz="4000" dirty="0"/>
              <a:t>Join a project</a:t>
            </a:r>
          </a:p>
          <a:p>
            <a:pPr marL="571500" indent="-571500" algn="just" eaLnBrk="1" hangingPunct="1">
              <a:buFont typeface="Arial" panose="020B0604020202020204" pitchFamily="34" charset="0"/>
              <a:buChar char="•"/>
            </a:pPr>
            <a:r>
              <a:rPr lang="en-US" altLang="en-US" sz="4000" dirty="0"/>
              <a:t>View a project</a:t>
            </a:r>
          </a:p>
          <a:p>
            <a:pPr marL="571500" indent="-571500" algn="just" eaLnBrk="1" hangingPunct="1">
              <a:buFont typeface="Arial" panose="020B0604020202020204" pitchFamily="34" charset="0"/>
              <a:buChar char="•"/>
            </a:pPr>
            <a:r>
              <a:rPr lang="en-US" altLang="en-US" sz="4000" dirty="0"/>
              <a:t>Admin can register new user</a:t>
            </a:r>
          </a:p>
          <a:p>
            <a:pPr algn="just" eaLnBrk="1" hangingPunct="1"/>
            <a:endParaRPr lang="en-US" altLang="en-US" sz="3200" dirty="0"/>
          </a:p>
        </p:txBody>
      </p:sp>
      <p:sp>
        <p:nvSpPr>
          <p:cNvPr id="62" name="Text Box 19"/>
          <p:cNvSpPr txBox="1">
            <a:spLocks noChangeArrowheads="1"/>
          </p:cNvSpPr>
          <p:nvPr/>
        </p:nvSpPr>
        <p:spPr bwMode="auto">
          <a:xfrm>
            <a:off x="1549400" y="5789613"/>
            <a:ext cx="9271000" cy="730250"/>
          </a:xfrm>
          <a:prstGeom prst="rect">
            <a:avLst/>
          </a:prstGeom>
          <a:solidFill>
            <a:srgbClr val="002060"/>
          </a:solidFill>
          <a:ln w="12700">
            <a:solidFill>
              <a:srgbClr val="002060"/>
            </a:solidFill>
            <a:miter lim="800000"/>
            <a:headEnd/>
            <a:tailEnd/>
          </a:ln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100" b="1">
                <a:solidFill>
                  <a:schemeClr val="bg1"/>
                </a:solidFill>
              </a:rPr>
              <a:t>Problem</a:t>
            </a:r>
          </a:p>
        </p:txBody>
      </p:sp>
      <p:sp>
        <p:nvSpPr>
          <p:cNvPr id="66" name="Text Box 19"/>
          <p:cNvSpPr txBox="1">
            <a:spLocks noChangeArrowheads="1"/>
          </p:cNvSpPr>
          <p:nvPr/>
        </p:nvSpPr>
        <p:spPr bwMode="auto">
          <a:xfrm>
            <a:off x="11760200" y="5792788"/>
            <a:ext cx="9271000" cy="730250"/>
          </a:xfrm>
          <a:prstGeom prst="rect">
            <a:avLst/>
          </a:prstGeom>
          <a:solidFill>
            <a:srgbClr val="002060"/>
          </a:solidFill>
          <a:ln w="12700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lIns="98655" tIns="49327" rIns="98655" bIns="49327">
            <a:spAutoFit/>
          </a:bodyPr>
          <a:lstStyle/>
          <a:p>
            <a:pPr algn="ctr" defTabSz="985838" eaLnBrk="1" hangingPunct="1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bg1"/>
                </a:solidFill>
                <a:ea typeface="ＭＳ Ｐゴシック" charset="-128"/>
                <a:cs typeface="ＭＳ Ｐゴシック" charset="-128"/>
              </a:rPr>
              <a:t>Current</a:t>
            </a:r>
            <a:r>
              <a:rPr lang="en-US" sz="4100" b="1" dirty="0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-128"/>
                <a:cs typeface="ＭＳ Ｐゴシック" charset="-128"/>
              </a:rPr>
              <a:t> </a:t>
            </a:r>
            <a:r>
              <a:rPr lang="en-US" sz="4100" b="1" dirty="0">
                <a:solidFill>
                  <a:schemeClr val="bg1"/>
                </a:solidFill>
                <a:ea typeface="ＭＳ Ｐゴシック" charset="-128"/>
                <a:cs typeface="ＭＳ Ｐゴシック" charset="-128"/>
              </a:rPr>
              <a:t>System</a:t>
            </a:r>
          </a:p>
        </p:txBody>
      </p:sp>
      <p:sp>
        <p:nvSpPr>
          <p:cNvPr id="67" name="Text Box 19"/>
          <p:cNvSpPr txBox="1">
            <a:spLocks noChangeArrowheads="1"/>
          </p:cNvSpPr>
          <p:nvPr/>
        </p:nvSpPr>
        <p:spPr bwMode="auto">
          <a:xfrm>
            <a:off x="21971000" y="5792788"/>
            <a:ext cx="9271000" cy="730250"/>
          </a:xfrm>
          <a:prstGeom prst="rect">
            <a:avLst/>
          </a:prstGeom>
          <a:solidFill>
            <a:srgbClr val="002060"/>
          </a:solidFill>
          <a:ln w="12700">
            <a:solidFill>
              <a:srgbClr val="002060"/>
            </a:solidFill>
            <a:miter lim="800000"/>
            <a:headEnd/>
            <a:tailEnd/>
          </a:ln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100" b="1">
                <a:solidFill>
                  <a:schemeClr val="bg1"/>
                </a:solidFill>
              </a:rPr>
              <a:t>Requirements</a:t>
            </a:r>
          </a:p>
        </p:txBody>
      </p:sp>
      <p:sp>
        <p:nvSpPr>
          <p:cNvPr id="68" name="Text Box 19"/>
          <p:cNvSpPr txBox="1">
            <a:spLocks noChangeArrowheads="1"/>
          </p:cNvSpPr>
          <p:nvPr/>
        </p:nvSpPr>
        <p:spPr bwMode="auto">
          <a:xfrm>
            <a:off x="1549400" y="17633950"/>
            <a:ext cx="9271000" cy="730250"/>
          </a:xfrm>
          <a:prstGeom prst="rect">
            <a:avLst/>
          </a:prstGeom>
          <a:solidFill>
            <a:srgbClr val="002060"/>
          </a:solidFill>
          <a:ln w="12700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lIns="98655" tIns="49327" rIns="98655" bIns="49327">
            <a:spAutoFit/>
          </a:bodyPr>
          <a:lstStyle/>
          <a:p>
            <a:pPr algn="ctr" defTabSz="985838" eaLnBrk="1" hangingPunct="1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bg1"/>
                </a:solidFill>
                <a:ea typeface="ＭＳ Ｐゴシック" charset="-128"/>
                <a:cs typeface="ＭＳ Ｐゴシック" charset="-128"/>
              </a:rPr>
              <a:t>System</a:t>
            </a:r>
            <a:r>
              <a:rPr lang="en-US" sz="4100" b="1" dirty="0">
                <a:solidFill>
                  <a:srgbClr val="3366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-128"/>
                <a:cs typeface="ＭＳ Ｐゴシック" charset="-128"/>
              </a:rPr>
              <a:t> </a:t>
            </a:r>
            <a:r>
              <a:rPr lang="en-US" sz="4100" b="1" dirty="0">
                <a:solidFill>
                  <a:schemeClr val="bg1"/>
                </a:solidFill>
                <a:ea typeface="ＭＳ Ｐゴシック" charset="-128"/>
                <a:cs typeface="ＭＳ Ｐゴシック" charset="-128"/>
              </a:rPr>
              <a:t>Design</a:t>
            </a:r>
          </a:p>
        </p:txBody>
      </p:sp>
      <p:sp>
        <p:nvSpPr>
          <p:cNvPr id="69" name="Text Box 19"/>
          <p:cNvSpPr txBox="1">
            <a:spLocks noChangeArrowheads="1"/>
          </p:cNvSpPr>
          <p:nvPr/>
        </p:nvSpPr>
        <p:spPr bwMode="auto">
          <a:xfrm>
            <a:off x="11723552" y="15131408"/>
            <a:ext cx="9245600" cy="730250"/>
          </a:xfrm>
          <a:prstGeom prst="rect">
            <a:avLst/>
          </a:prstGeom>
          <a:solidFill>
            <a:srgbClr val="002060"/>
          </a:solidFill>
          <a:ln w="12700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lIns="98655" tIns="49327" rIns="98655" bIns="49327">
            <a:spAutoFit/>
          </a:bodyPr>
          <a:lstStyle/>
          <a:p>
            <a:pPr algn="ctr" defTabSz="985838" eaLnBrk="1" hangingPunct="1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bg1"/>
                </a:solidFill>
                <a:ea typeface="ＭＳ Ｐゴシック" charset="-128"/>
                <a:cs typeface="ＭＳ Ｐゴシック" charset="-128"/>
              </a:rPr>
              <a:t>Object</a:t>
            </a:r>
            <a:r>
              <a:rPr lang="en-US" sz="4100" b="1" dirty="0">
                <a:solidFill>
                  <a:srgbClr val="336699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-128"/>
                <a:cs typeface="ＭＳ Ｐゴシック" charset="-128"/>
              </a:rPr>
              <a:t> </a:t>
            </a:r>
            <a:r>
              <a:rPr lang="en-US" sz="4100" b="1" dirty="0">
                <a:solidFill>
                  <a:schemeClr val="bg1"/>
                </a:solidFill>
                <a:ea typeface="ＭＳ Ｐゴシック" charset="-128"/>
                <a:cs typeface="ＭＳ Ｐゴシック" charset="-128"/>
              </a:rPr>
              <a:t>Design</a:t>
            </a:r>
          </a:p>
        </p:txBody>
      </p:sp>
      <p:sp>
        <p:nvSpPr>
          <p:cNvPr id="70" name="Text Box 19"/>
          <p:cNvSpPr txBox="1">
            <a:spLocks noChangeArrowheads="1"/>
          </p:cNvSpPr>
          <p:nvPr/>
        </p:nvSpPr>
        <p:spPr bwMode="auto">
          <a:xfrm>
            <a:off x="21945600" y="17624425"/>
            <a:ext cx="9296400" cy="739775"/>
          </a:xfrm>
          <a:prstGeom prst="rect">
            <a:avLst/>
          </a:prstGeom>
          <a:solidFill>
            <a:srgbClr val="002060"/>
          </a:solidFill>
          <a:ln w="12700">
            <a:solidFill>
              <a:srgbClr val="002060"/>
            </a:solidFill>
            <a:miter lim="800000"/>
            <a:headEnd/>
            <a:tailEnd/>
          </a:ln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100" b="1">
                <a:solidFill>
                  <a:schemeClr val="bg1"/>
                </a:solidFill>
              </a:rPr>
              <a:t>Implementation</a:t>
            </a:r>
          </a:p>
        </p:txBody>
      </p:sp>
      <p:sp>
        <p:nvSpPr>
          <p:cNvPr id="72" name="Text Box 19"/>
          <p:cNvSpPr txBox="1">
            <a:spLocks noChangeArrowheads="1"/>
          </p:cNvSpPr>
          <p:nvPr/>
        </p:nvSpPr>
        <p:spPr bwMode="auto">
          <a:xfrm>
            <a:off x="1727200" y="28117800"/>
            <a:ext cx="19278600" cy="731838"/>
          </a:xfrm>
          <a:prstGeom prst="rect">
            <a:avLst/>
          </a:prstGeom>
          <a:solidFill>
            <a:srgbClr val="002060"/>
          </a:solidFill>
          <a:ln w="12700">
            <a:solidFill>
              <a:srgbClr val="002060"/>
            </a:solidFill>
            <a:miter lim="800000"/>
            <a:headEnd/>
            <a:tailEnd/>
          </a:ln>
        </p:spPr>
        <p:txBody>
          <a:bodyPr wrap="square"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100" b="1" dirty="0">
                <a:solidFill>
                  <a:schemeClr val="bg1"/>
                </a:solidFill>
              </a:rPr>
              <a:t>Screenshots</a:t>
            </a:r>
          </a:p>
        </p:txBody>
      </p:sp>
      <p:sp>
        <p:nvSpPr>
          <p:cNvPr id="73" name="Text Box 19"/>
          <p:cNvSpPr txBox="1">
            <a:spLocks noChangeArrowheads="1"/>
          </p:cNvSpPr>
          <p:nvPr/>
        </p:nvSpPr>
        <p:spPr bwMode="auto">
          <a:xfrm>
            <a:off x="21971000" y="28117800"/>
            <a:ext cx="9101138" cy="731838"/>
          </a:xfrm>
          <a:prstGeom prst="rect">
            <a:avLst/>
          </a:prstGeom>
          <a:solidFill>
            <a:srgbClr val="002060"/>
          </a:solidFill>
          <a:ln w="12700">
            <a:solidFill>
              <a:srgbClr val="002060"/>
            </a:solidFill>
            <a:miter lim="800000"/>
            <a:headEnd/>
            <a:tailEnd/>
          </a:ln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100" b="1">
                <a:solidFill>
                  <a:schemeClr val="bg1"/>
                </a:solidFill>
              </a:rPr>
              <a:t>Summary</a:t>
            </a:r>
          </a:p>
        </p:txBody>
      </p:sp>
      <p:sp>
        <p:nvSpPr>
          <p:cNvPr id="74" name="Rectangle 18"/>
          <p:cNvSpPr>
            <a:spLocks noChangeArrowheads="1"/>
          </p:cNvSpPr>
          <p:nvPr/>
        </p:nvSpPr>
        <p:spPr bwMode="auto">
          <a:xfrm>
            <a:off x="914400" y="5486400"/>
            <a:ext cx="31089600" cy="35661600"/>
          </a:xfrm>
          <a:prstGeom prst="rect">
            <a:avLst/>
          </a:prstGeom>
          <a:noFill/>
          <a:ln w="63500">
            <a:solidFill>
              <a:srgbClr val="0033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8400"/>
          </a:p>
        </p:txBody>
      </p:sp>
      <p:sp>
        <p:nvSpPr>
          <p:cNvPr id="75" name="Rectangle 18"/>
          <p:cNvSpPr>
            <a:spLocks noChangeArrowheads="1"/>
          </p:cNvSpPr>
          <p:nvPr/>
        </p:nvSpPr>
        <p:spPr bwMode="auto">
          <a:xfrm>
            <a:off x="914400" y="41833800"/>
            <a:ext cx="31089600" cy="1828800"/>
          </a:xfrm>
          <a:prstGeom prst="rect">
            <a:avLst/>
          </a:prstGeom>
          <a:noFill/>
          <a:ln w="63500">
            <a:solidFill>
              <a:srgbClr val="0033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8400"/>
          </a:p>
        </p:txBody>
      </p:sp>
      <p:sp>
        <p:nvSpPr>
          <p:cNvPr id="76" name="Text Box 19"/>
          <p:cNvSpPr txBox="1">
            <a:spLocks noChangeArrowheads="1"/>
          </p:cNvSpPr>
          <p:nvPr/>
        </p:nvSpPr>
        <p:spPr bwMode="auto">
          <a:xfrm>
            <a:off x="1192213" y="41452800"/>
            <a:ext cx="4979987" cy="730250"/>
          </a:xfrm>
          <a:prstGeom prst="rect">
            <a:avLst/>
          </a:prstGeom>
          <a:solidFill>
            <a:srgbClr val="002060"/>
          </a:solidFill>
          <a:ln w="12700">
            <a:solidFill>
              <a:srgbClr val="002060"/>
            </a:solidFill>
            <a:miter lim="800000"/>
            <a:headEnd/>
            <a:tailEnd/>
          </a:ln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100" b="1">
                <a:solidFill>
                  <a:schemeClr val="bg1"/>
                </a:solidFill>
              </a:rPr>
              <a:t>Acknowledgement</a:t>
            </a:r>
          </a:p>
        </p:txBody>
      </p:sp>
      <p:sp>
        <p:nvSpPr>
          <p:cNvPr id="77" name="TextBox 52"/>
          <p:cNvSpPr txBox="1">
            <a:spLocks noChangeArrowheads="1"/>
          </p:cNvSpPr>
          <p:nvPr/>
        </p:nvSpPr>
        <p:spPr bwMode="auto">
          <a:xfrm>
            <a:off x="21971000" y="7162800"/>
            <a:ext cx="9271000" cy="10926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defRPr/>
            </a:pPr>
            <a:endParaRPr lang="en-US" sz="3200" dirty="0"/>
          </a:p>
          <a:p>
            <a:pPr marL="457200" indent="-457200" algn="just" eaLnBrk="1" hangingPunct="1">
              <a:buFont typeface="Wingdings" panose="05000000000000000000" pitchFamily="2" charset="2"/>
              <a:buChar char="v"/>
              <a:defRPr/>
            </a:pPr>
            <a:r>
              <a:rPr lang="en-US" sz="3600" dirty="0"/>
              <a:t>User must be able to register</a:t>
            </a:r>
          </a:p>
          <a:p>
            <a:pPr marL="457200" indent="-457200" algn="just" eaLnBrk="1" hangingPunct="1">
              <a:buFont typeface="Wingdings" panose="05000000000000000000" pitchFamily="2" charset="2"/>
              <a:buChar char="v"/>
              <a:defRPr/>
            </a:pPr>
            <a:endParaRPr lang="en-US" sz="3600" dirty="0"/>
          </a:p>
          <a:p>
            <a:pPr marL="457200" indent="-457200" algn="just" eaLnBrk="1" hangingPunct="1">
              <a:buFont typeface="Wingdings" panose="05000000000000000000" pitchFamily="2" charset="2"/>
              <a:buChar char="v"/>
              <a:defRPr/>
            </a:pPr>
            <a:r>
              <a:rPr lang="en-US" sz="3600" dirty="0"/>
              <a:t>User can login using google fiu.edu email</a:t>
            </a:r>
          </a:p>
          <a:p>
            <a:pPr marL="457200" indent="-457200" algn="just" eaLnBrk="1" hangingPunct="1">
              <a:buFont typeface="Wingdings" panose="05000000000000000000" pitchFamily="2" charset="2"/>
              <a:buChar char="v"/>
              <a:defRPr/>
            </a:pPr>
            <a:endParaRPr lang="en-US" sz="3600" dirty="0"/>
          </a:p>
          <a:p>
            <a:pPr marL="457200" indent="-457200" algn="just" eaLnBrk="1" hangingPunct="1">
              <a:buFont typeface="Wingdings" panose="05000000000000000000" pitchFamily="2" charset="2"/>
              <a:buChar char="v"/>
              <a:defRPr/>
            </a:pPr>
            <a:r>
              <a:rPr lang="en-US" sz="3600" dirty="0"/>
              <a:t>A user can be set to have administrative access</a:t>
            </a:r>
          </a:p>
          <a:p>
            <a:pPr marL="457200" indent="-457200" algn="just" eaLnBrk="1" hangingPunct="1">
              <a:buFont typeface="Wingdings" panose="05000000000000000000" pitchFamily="2" charset="2"/>
              <a:buChar char="v"/>
              <a:defRPr/>
            </a:pPr>
            <a:endParaRPr lang="en-US" sz="3600" dirty="0"/>
          </a:p>
          <a:p>
            <a:pPr marL="457200" indent="-457200" algn="just" eaLnBrk="1" hangingPunct="1">
              <a:buFont typeface="Wingdings" panose="05000000000000000000" pitchFamily="2" charset="2"/>
              <a:buChar char="v"/>
              <a:defRPr/>
            </a:pPr>
            <a:r>
              <a:rPr lang="en-US" sz="3600" dirty="0"/>
              <a:t>A admin can edit a user</a:t>
            </a:r>
          </a:p>
          <a:p>
            <a:pPr marL="457200" indent="-457200" algn="just" eaLnBrk="1" hangingPunct="1">
              <a:buFont typeface="Wingdings" panose="05000000000000000000" pitchFamily="2" charset="2"/>
              <a:buChar char="v"/>
              <a:defRPr/>
            </a:pPr>
            <a:endParaRPr lang="en-US" sz="3600" dirty="0"/>
          </a:p>
          <a:p>
            <a:pPr marL="457200" indent="-457200" algn="just" eaLnBrk="1" hangingPunct="1">
              <a:buFont typeface="Wingdings" panose="05000000000000000000" pitchFamily="2" charset="2"/>
              <a:buChar char="v"/>
              <a:defRPr/>
            </a:pPr>
            <a:r>
              <a:rPr lang="en-US" sz="3600" dirty="0"/>
              <a:t>A student can lock a project</a:t>
            </a:r>
          </a:p>
          <a:p>
            <a:pPr marL="457200" indent="-457200" algn="just" eaLnBrk="1" hangingPunct="1">
              <a:buFont typeface="Wingdings" panose="05000000000000000000" pitchFamily="2" charset="2"/>
              <a:buChar char="v"/>
              <a:defRPr/>
            </a:pPr>
            <a:endParaRPr lang="en-US" sz="3600" dirty="0"/>
          </a:p>
          <a:p>
            <a:pPr marL="457200" indent="-457200" algn="just" eaLnBrk="1" hangingPunct="1">
              <a:buFont typeface="Wingdings" panose="05000000000000000000" pitchFamily="2" charset="2"/>
              <a:buChar char="v"/>
              <a:defRPr/>
            </a:pPr>
            <a:r>
              <a:rPr lang="en-US" sz="3600" dirty="0"/>
              <a:t>A admin can make a student eligible to join a project</a:t>
            </a:r>
          </a:p>
          <a:p>
            <a:pPr marL="457200" indent="-457200" algn="just" eaLnBrk="1" hangingPunct="1">
              <a:buFont typeface="Wingdings" panose="05000000000000000000" pitchFamily="2" charset="2"/>
              <a:buChar char="v"/>
              <a:defRPr/>
            </a:pPr>
            <a:endParaRPr lang="en-US" sz="3600" dirty="0"/>
          </a:p>
          <a:p>
            <a:pPr marL="457200" indent="-457200" algn="just" eaLnBrk="1" hangingPunct="1">
              <a:buFont typeface="Wingdings" panose="05000000000000000000" pitchFamily="2" charset="2"/>
              <a:buChar char="v"/>
              <a:defRPr/>
            </a:pPr>
            <a:r>
              <a:rPr lang="en-US" sz="3600" dirty="0"/>
              <a:t>A Admin can Accept/Reject a project </a:t>
            </a:r>
          </a:p>
          <a:p>
            <a:pPr marL="457200" indent="-457200" algn="just" eaLnBrk="1" hangingPunct="1">
              <a:buFont typeface="Wingdings" panose="05000000000000000000" pitchFamily="2" charset="2"/>
              <a:buChar char="v"/>
              <a:defRPr/>
            </a:pPr>
            <a:endParaRPr lang="en-US" sz="3600" dirty="0"/>
          </a:p>
          <a:p>
            <a:pPr marL="457200" indent="-457200" algn="just" eaLnBrk="1" hangingPunct="1">
              <a:buFont typeface="Wingdings" panose="05000000000000000000" pitchFamily="2" charset="2"/>
              <a:buChar char="v"/>
              <a:defRPr/>
            </a:pPr>
            <a:endParaRPr lang="en-US" sz="3200" dirty="0"/>
          </a:p>
          <a:p>
            <a:pPr marL="457200" indent="-457200" algn="just" eaLnBrk="1" hangingPunct="1">
              <a:buFont typeface="Wingdings" panose="05000000000000000000" pitchFamily="2" charset="2"/>
              <a:buChar char="v"/>
              <a:defRPr/>
            </a:pPr>
            <a:endParaRPr lang="en-US" sz="3200" dirty="0"/>
          </a:p>
          <a:p>
            <a:pPr marL="457200" indent="-457200" algn="just" eaLnBrk="1" hangingPunct="1">
              <a:buFont typeface="Wingdings" panose="05000000000000000000" pitchFamily="2" charset="2"/>
              <a:buChar char="v"/>
              <a:defRPr/>
            </a:pPr>
            <a:endParaRPr lang="en-US" sz="3200" dirty="0"/>
          </a:p>
        </p:txBody>
      </p:sp>
      <p:sp>
        <p:nvSpPr>
          <p:cNvPr id="78" name="TextBox 56"/>
          <p:cNvSpPr txBox="1">
            <a:spLocks noChangeArrowheads="1"/>
          </p:cNvSpPr>
          <p:nvPr/>
        </p:nvSpPr>
        <p:spPr bwMode="auto">
          <a:xfrm>
            <a:off x="21920200" y="29237047"/>
            <a:ext cx="9271000" cy="8463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4000" dirty="0"/>
              <a:t>The current system does not currently notify the professor if a student locks a project. If a student has a lock on a project he doesn’t get notify if a student wants to join the project.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endParaRPr lang="en-US" sz="4000" dirty="0"/>
          </a:p>
          <a:p>
            <a:pPr marL="457200" indent="-457200">
              <a:buFont typeface="Wingdings" panose="05000000000000000000" pitchFamily="2" charset="2"/>
              <a:buChar char="v"/>
            </a:pPr>
            <a:endParaRPr lang="en-US" sz="4000" dirty="0"/>
          </a:p>
          <a:p>
            <a:pPr marL="457200" indent="-457200">
              <a:buFont typeface="Wingdings" panose="05000000000000000000" pitchFamily="2" charset="2"/>
              <a:buChar char="v"/>
            </a:pPr>
            <a:endParaRPr lang="en-US" sz="4000" dirty="0"/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4000" dirty="0"/>
              <a:t>The solution to this problem is to send a notification upon requesting to join a project to the professor and also if lock by a student to that student.</a:t>
            </a:r>
          </a:p>
          <a:p>
            <a:pPr algn="just" eaLnBrk="1" hangingPunct="1">
              <a:defRPr/>
            </a:pPr>
            <a:endParaRPr lang="en-US" sz="3200" dirty="0"/>
          </a:p>
          <a:p>
            <a:pPr algn="just" eaLnBrk="1" hangingPunct="1">
              <a:defRPr/>
            </a:pPr>
            <a:endParaRPr lang="en-US" altLang="en-US" sz="32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3B6D4C0-DAF7-4ADF-AC49-F64872752D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30032" y="532192"/>
            <a:ext cx="2104347" cy="21043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3B8BA31-191B-41F8-AEC4-F4C1048F52F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16924" y="628073"/>
            <a:ext cx="1870929" cy="187092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F2F0C17-76D8-4B7B-8C3F-C1A689A4704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72687" y="2886520"/>
            <a:ext cx="1952618" cy="1872098"/>
          </a:xfrm>
          <a:prstGeom prst="rect">
            <a:avLst/>
          </a:prstGeom>
        </p:spPr>
      </p:pic>
      <p:pic>
        <p:nvPicPr>
          <p:cNvPr id="8" name="Picture 6" descr="https://raw.githubusercontent.com/SamProf/MatBlazor/master/content/logo.png">
            <a:extLst>
              <a:ext uri="{FF2B5EF4-FFF2-40B4-BE49-F238E27FC236}">
                <a16:creationId xmlns:a16="http://schemas.microsoft.com/office/drawing/2014/main" id="{BD1E68D3-DD3F-4015-9671-977D0390DD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0032" y="2753314"/>
            <a:ext cx="2104347" cy="1893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7BB51C9-E945-471C-ABD6-65A36F54F5E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05000" y="18893917"/>
            <a:ext cx="8514112" cy="68616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C8D24CD-76D5-45BD-A902-FA1EE17703F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834" y="29307405"/>
            <a:ext cx="6381114" cy="309407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D5DECC2-1606-4914-AABF-A840E109A0F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7359" y="29323595"/>
            <a:ext cx="6305041" cy="306169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B0ADB55-33F0-4CE3-8129-D5A1AF05AA15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0874" y="29364718"/>
            <a:ext cx="5916299" cy="291648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668AA1C-886B-4182-915D-739F1A1597F4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200" y="32665126"/>
            <a:ext cx="6569040" cy="314723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644C29C-DF98-4260-97B0-F0CDCD346119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2304" y="32683821"/>
            <a:ext cx="6153063" cy="298670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F938C00-3C10-4D37-930E-80D0B0223461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8089" y="32683821"/>
            <a:ext cx="6600598" cy="314723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B877E85-1E66-448D-88C7-03566FF9A381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867" y="36117162"/>
            <a:ext cx="6057023" cy="293030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932A130-3BC7-4D27-A171-7E2EEE525648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9801" y="36105918"/>
            <a:ext cx="6057024" cy="2911054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10DF1364-535D-4521-B1C8-79E86F6332D2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190" y="16473828"/>
            <a:ext cx="10531189" cy="1065814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13052</TotalTime>
  <Words>461</Words>
  <Application>Microsoft Office PowerPoint</Application>
  <PresentationFormat>Custom</PresentationFormat>
  <Paragraphs>60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Times New Roman</vt:lpstr>
      <vt:lpstr>Wingdings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Me</dc:creator>
  <cp:lastModifiedBy>Arturo Guillen</cp:lastModifiedBy>
  <cp:revision>78</cp:revision>
  <dcterms:created xsi:type="dcterms:W3CDTF">2012-11-19T15:27:41Z</dcterms:created>
  <dcterms:modified xsi:type="dcterms:W3CDTF">2019-12-02T22:13:19Z</dcterms:modified>
</cp:coreProperties>
</file>