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9"/>
  </p:notesMasterIdLst>
  <p:sldIdLst>
    <p:sldId id="256" r:id="rId2"/>
    <p:sldId id="257" r:id="rId3"/>
    <p:sldId id="258" r:id="rId4"/>
    <p:sldId id="261" r:id="rId5"/>
    <p:sldId id="262" r:id="rId6"/>
    <p:sldId id="263" r:id="rId7"/>
    <p:sldId id="264" r:id="rId8"/>
  </p:sldIdLst>
  <p:sldSz cx="9144000" cy="5143500" type="screen16x9"/>
  <p:notesSz cx="6858000" cy="9144000"/>
  <p:embeddedFontLst>
    <p:embeddedFont>
      <p:font typeface="Merriweather" panose="020B0604020202020204" charset="0"/>
      <p:regular r:id="rId10"/>
      <p:bold r:id="rId11"/>
      <p:italic r:id="rId12"/>
      <p:boldItalic r:id="rId13"/>
    </p:embeddedFont>
    <p:embeddedFont>
      <p:font typeface="Roboto" panose="020B0604020202020204" charset="0"/>
      <p:regular r:id="rId14"/>
      <p:bold r:id="rId15"/>
      <p:italic r:id="rId16"/>
      <p:boldItalic r:id="rId17"/>
    </p:embeddedFont>
    <p:embeddedFont>
      <p:font typeface="Roboto Light" panose="020B060402020202020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96" d="100"/>
          <a:sy n="96" d="100"/>
        </p:scale>
        <p:origin x="988" y="6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viewProps" Target="viewProps.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57ce1b9186_0_10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57ce1b9186_0_10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57ce1b9186_0_10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57ce1b9186_0_10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57ce1b9186_0_1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57ce1b9186_0_1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57ce1b9186_0_1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57ce1b9186_0_1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565c2dcc46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565c2dcc46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565c2dcc46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565c2dcc46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125" y="0"/>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lt1"/>
          </a:solidFill>
          <a:ln>
            <a:noFill/>
          </a:ln>
        </p:spPr>
      </p:sp>
      <p:sp>
        <p:nvSpPr>
          <p:cNvPr id="11" name="Google Shape;11;p2"/>
          <p:cNvSpPr txBox="1">
            <a:spLocks noGrp="1"/>
          </p:cNvSpPr>
          <p:nvPr>
            <p:ph type="ctrTitle"/>
          </p:nvPr>
        </p:nvSpPr>
        <p:spPr>
          <a:xfrm>
            <a:off x="311700" y="539725"/>
            <a:ext cx="8520600" cy="1282500"/>
          </a:xfrm>
          <a:prstGeom prst="rect">
            <a:avLst/>
          </a:prstGeom>
        </p:spPr>
        <p:txBody>
          <a:bodyPr spcFirstLastPara="1" wrap="square" lIns="91425" tIns="91425" rIns="91425" bIns="91425" anchor="t" anchorCtr="0"/>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2" name="Google Shape;12;p2"/>
          <p:cNvSpPr txBox="1">
            <a:spLocks noGrp="1"/>
          </p:cNvSpPr>
          <p:nvPr>
            <p:ph type="subTitle" idx="1"/>
          </p:nvPr>
        </p:nvSpPr>
        <p:spPr>
          <a:xfrm>
            <a:off x="311700" y="1878560"/>
            <a:ext cx="4242600" cy="738300"/>
          </a:xfrm>
          <a:prstGeom prst="rect">
            <a:avLst/>
          </a:prstGeom>
        </p:spPr>
        <p:txBody>
          <a:bodyPr spcFirstLastPara="1" wrap="square" lIns="91425" tIns="91425" rIns="91425" bIns="91425" anchor="t" anchorCtr="0"/>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a:endParaRPr/>
          </a:p>
        </p:txBody>
      </p:sp>
      <p:sp>
        <p:nvSpPr>
          <p:cNvPr id="13" name="Google Shape;13;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
        <p:cNvGrpSpPr/>
        <p:nvPr/>
      </p:nvGrpSpPr>
      <p:grpSpPr>
        <a:xfrm>
          <a:off x="0" y="0"/>
          <a:ext cx="0" cy="0"/>
          <a:chOff x="0" y="0"/>
          <a:chExt cx="0" cy="0"/>
        </a:xfrm>
      </p:grpSpPr>
      <p:sp>
        <p:nvSpPr>
          <p:cNvPr id="15" name="Google Shape;15;p3"/>
          <p:cNvSpPr/>
          <p:nvPr/>
        </p:nvSpPr>
        <p:spPr>
          <a:xfrm>
            <a:off x="0" y="48099"/>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lt1"/>
          </a:solidFill>
          <a:ln>
            <a:noFill/>
          </a:ln>
        </p:spPr>
      </p:sp>
      <p:sp>
        <p:nvSpPr>
          <p:cNvPr id="16" name="Google Shape;16;p3"/>
          <p:cNvSpPr/>
          <p:nvPr/>
        </p:nvSpPr>
        <p:spPr>
          <a:xfrm>
            <a:off x="0" y="0"/>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accent3"/>
          </a:solidFill>
          <a:ln>
            <a:noFill/>
          </a:ln>
        </p:spPr>
      </p:sp>
      <p:sp>
        <p:nvSpPr>
          <p:cNvPr id="17" name="Google Shape;17;p3"/>
          <p:cNvSpPr txBox="1">
            <a:spLocks noGrp="1"/>
          </p:cNvSpPr>
          <p:nvPr>
            <p:ph type="title"/>
          </p:nvPr>
        </p:nvSpPr>
        <p:spPr>
          <a:xfrm>
            <a:off x="311700" y="539725"/>
            <a:ext cx="8520600" cy="1282500"/>
          </a:xfrm>
          <a:prstGeom prst="rect">
            <a:avLst/>
          </a:prstGeom>
        </p:spPr>
        <p:txBody>
          <a:bodyPr spcFirstLastPara="1" wrap="square" lIns="91425" tIns="91425" rIns="91425" bIns="91425" anchor="t" anchorCtr="0"/>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8" name="Google Shape;18;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
        <p:cNvGrpSpPr/>
        <p:nvPr/>
      </p:nvGrpSpPr>
      <p:grpSpPr>
        <a:xfrm>
          <a:off x="0" y="0"/>
          <a:ext cx="0" cy="0"/>
          <a:chOff x="0" y="0"/>
          <a:chExt cx="0" cy="0"/>
        </a:xfrm>
      </p:grpSpPr>
      <p:sp>
        <p:nvSpPr>
          <p:cNvPr id="20" name="Google Shape;20;p4"/>
          <p:cNvSpPr/>
          <p:nvPr/>
        </p:nvSpPr>
        <p:spPr>
          <a:xfrm>
            <a:off x="0" y="0"/>
            <a:ext cx="4314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4"/>
          <p:cNvSpPr/>
          <p:nvPr/>
        </p:nvSpPr>
        <p:spPr>
          <a:xfrm>
            <a:off x="0" y="44125"/>
            <a:ext cx="4313625" cy="4399375"/>
          </a:xfrm>
          <a:custGeom>
            <a:avLst/>
            <a:gdLst/>
            <a:ahLst/>
            <a:cxnLst/>
            <a:rect l="l" t="t" r="r" b="b"/>
            <a:pathLst>
              <a:path w="172545" h="175975" extrusionOk="0">
                <a:moveTo>
                  <a:pt x="0" y="157"/>
                </a:moveTo>
                <a:lnTo>
                  <a:pt x="172419" y="0"/>
                </a:lnTo>
                <a:lnTo>
                  <a:pt x="172545" y="126541"/>
                </a:lnTo>
                <a:lnTo>
                  <a:pt x="0" y="175975"/>
                </a:lnTo>
                <a:close/>
              </a:path>
            </a:pathLst>
          </a:custGeom>
          <a:solidFill>
            <a:schemeClr val="accent2"/>
          </a:solidFill>
          <a:ln>
            <a:noFill/>
          </a:ln>
        </p:spPr>
      </p:sp>
      <p:sp>
        <p:nvSpPr>
          <p:cNvPr id="22" name="Google Shape;22;p4"/>
          <p:cNvSpPr/>
          <p:nvPr/>
        </p:nvSpPr>
        <p:spPr>
          <a:xfrm>
            <a:off x="-125" y="0"/>
            <a:ext cx="4316900" cy="4395600"/>
          </a:xfrm>
          <a:custGeom>
            <a:avLst/>
            <a:gdLst/>
            <a:ahLst/>
            <a:cxnLst/>
            <a:rect l="l" t="t" r="r" b="b"/>
            <a:pathLst>
              <a:path w="172676" h="175824" extrusionOk="0">
                <a:moveTo>
                  <a:pt x="0" y="6"/>
                </a:moveTo>
                <a:lnTo>
                  <a:pt x="172676" y="0"/>
                </a:lnTo>
                <a:lnTo>
                  <a:pt x="172562" y="126442"/>
                </a:lnTo>
                <a:lnTo>
                  <a:pt x="0" y="175824"/>
                </a:lnTo>
                <a:close/>
              </a:path>
            </a:pathLst>
          </a:custGeom>
          <a:solidFill>
            <a:schemeClr val="dk1"/>
          </a:solidFill>
          <a:ln>
            <a:noFill/>
          </a:ln>
        </p:spPr>
      </p:sp>
      <p:sp>
        <p:nvSpPr>
          <p:cNvPr id="23" name="Google Shape;23;p4"/>
          <p:cNvSpPr txBox="1">
            <a:spLocks noGrp="1"/>
          </p:cNvSpPr>
          <p:nvPr>
            <p:ph type="title"/>
          </p:nvPr>
        </p:nvSpPr>
        <p:spPr>
          <a:xfrm>
            <a:off x="311725" y="500925"/>
            <a:ext cx="3706500" cy="25089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24" name="Google Shape;24;p4"/>
          <p:cNvSpPr txBox="1">
            <a:spLocks noGrp="1"/>
          </p:cNvSpPr>
          <p:nvPr>
            <p:ph type="body" idx="1"/>
          </p:nvPr>
        </p:nvSpPr>
        <p:spPr>
          <a:xfrm>
            <a:off x="4644675" y="500925"/>
            <a:ext cx="4166400" cy="40986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25" name="Google Shape;25;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2"/>
        <p:cNvGrpSpPr/>
        <p:nvPr/>
      </p:nvGrpSpPr>
      <p:grpSpPr>
        <a:xfrm>
          <a:off x="0" y="0"/>
          <a:ext cx="0" cy="0"/>
          <a:chOff x="0" y="0"/>
          <a:chExt cx="0" cy="0"/>
        </a:xfrm>
      </p:grpSpPr>
      <p:sp>
        <p:nvSpPr>
          <p:cNvPr id="33" name="Google Shape;33;p6"/>
          <p:cNvSpPr/>
          <p:nvPr/>
        </p:nvSpPr>
        <p:spPr>
          <a:xfrm>
            <a:off x="0" y="0"/>
            <a:ext cx="9144000" cy="1277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6"/>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35" name="Google Shape;35;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p:nvPr/>
        </p:nvSpPr>
        <p:spPr>
          <a:xfrm>
            <a:off x="0" y="0"/>
            <a:ext cx="37644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7"/>
          <p:cNvSpPr txBox="1">
            <a:spLocks noGrp="1"/>
          </p:cNvSpPr>
          <p:nvPr>
            <p:ph type="title"/>
          </p:nvPr>
        </p:nvSpPr>
        <p:spPr>
          <a:xfrm>
            <a:off x="311725" y="500925"/>
            <a:ext cx="3127500" cy="18291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39" name="Google Shape;39;p7"/>
          <p:cNvSpPr txBox="1">
            <a:spLocks noGrp="1"/>
          </p:cNvSpPr>
          <p:nvPr>
            <p:ph type="body" idx="1"/>
          </p:nvPr>
        </p:nvSpPr>
        <p:spPr>
          <a:xfrm>
            <a:off x="311700" y="2390650"/>
            <a:ext cx="3127500" cy="22980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1600"/>
              </a:spcBef>
              <a:spcAft>
                <a:spcPts val="0"/>
              </a:spcAft>
              <a:buClr>
                <a:schemeClr val="accent2"/>
              </a:buClr>
              <a:buSzPts val="1100"/>
              <a:buChar char="○"/>
              <a:defRPr>
                <a:solidFill>
                  <a:schemeClr val="accent2"/>
                </a:solidFill>
              </a:defRPr>
            </a:lvl2pPr>
            <a:lvl3pPr marL="1371600" lvl="2" indent="-298450">
              <a:spcBef>
                <a:spcPts val="1600"/>
              </a:spcBef>
              <a:spcAft>
                <a:spcPts val="0"/>
              </a:spcAft>
              <a:buClr>
                <a:schemeClr val="accent2"/>
              </a:buClr>
              <a:buSzPts val="1100"/>
              <a:buChar char="■"/>
              <a:defRPr>
                <a:solidFill>
                  <a:schemeClr val="accent2"/>
                </a:solidFill>
              </a:defRPr>
            </a:lvl3pPr>
            <a:lvl4pPr marL="1828800" lvl="3" indent="-298450">
              <a:spcBef>
                <a:spcPts val="1600"/>
              </a:spcBef>
              <a:spcAft>
                <a:spcPts val="0"/>
              </a:spcAft>
              <a:buClr>
                <a:schemeClr val="accent2"/>
              </a:buClr>
              <a:buSzPts val="1100"/>
              <a:buChar char="●"/>
              <a:defRPr>
                <a:solidFill>
                  <a:schemeClr val="accent2"/>
                </a:solidFill>
              </a:defRPr>
            </a:lvl4pPr>
            <a:lvl5pPr marL="2286000" lvl="4" indent="-298450">
              <a:spcBef>
                <a:spcPts val="1600"/>
              </a:spcBef>
              <a:spcAft>
                <a:spcPts val="0"/>
              </a:spcAft>
              <a:buClr>
                <a:schemeClr val="accent2"/>
              </a:buClr>
              <a:buSzPts val="1100"/>
              <a:buChar char="○"/>
              <a:defRPr>
                <a:solidFill>
                  <a:schemeClr val="accent2"/>
                </a:solidFill>
              </a:defRPr>
            </a:lvl5pPr>
            <a:lvl6pPr marL="2743200" lvl="5" indent="-298450">
              <a:spcBef>
                <a:spcPts val="1600"/>
              </a:spcBef>
              <a:spcAft>
                <a:spcPts val="0"/>
              </a:spcAft>
              <a:buClr>
                <a:schemeClr val="accent2"/>
              </a:buClr>
              <a:buSzPts val="1100"/>
              <a:buChar char="■"/>
              <a:defRPr>
                <a:solidFill>
                  <a:schemeClr val="accent2"/>
                </a:solidFill>
              </a:defRPr>
            </a:lvl6pPr>
            <a:lvl7pPr marL="3200400" lvl="6" indent="-298450">
              <a:spcBef>
                <a:spcPts val="1600"/>
              </a:spcBef>
              <a:spcAft>
                <a:spcPts val="0"/>
              </a:spcAft>
              <a:buClr>
                <a:schemeClr val="accent2"/>
              </a:buClr>
              <a:buSzPts val="1100"/>
              <a:buChar char="●"/>
              <a:defRPr>
                <a:solidFill>
                  <a:schemeClr val="accent2"/>
                </a:solidFill>
              </a:defRPr>
            </a:lvl7pPr>
            <a:lvl8pPr marL="3657600" lvl="7" indent="-298450">
              <a:spcBef>
                <a:spcPts val="1600"/>
              </a:spcBef>
              <a:spcAft>
                <a:spcPts val="0"/>
              </a:spcAft>
              <a:buClr>
                <a:schemeClr val="accent2"/>
              </a:buClr>
              <a:buSzPts val="1100"/>
              <a:buChar char="○"/>
              <a:defRPr>
                <a:solidFill>
                  <a:schemeClr val="accent2"/>
                </a:solidFill>
              </a:defRPr>
            </a:lvl8pPr>
            <a:lvl9pPr marL="4114800" lvl="8" indent="-298450">
              <a:spcBef>
                <a:spcPts val="1600"/>
              </a:spcBef>
              <a:spcAft>
                <a:spcPts val="1600"/>
              </a:spcAft>
              <a:buClr>
                <a:schemeClr val="accent2"/>
              </a:buClr>
              <a:buSzPts val="1100"/>
              <a:buChar char="■"/>
              <a:defRPr>
                <a:solidFill>
                  <a:schemeClr val="accent2"/>
                </a:solidFill>
              </a:defRPr>
            </a:lvl9pPr>
          </a:lstStyle>
          <a:p>
            <a:endParaRPr/>
          </a:p>
        </p:txBody>
      </p:sp>
      <p:sp>
        <p:nvSpPr>
          <p:cNvPr id="40" name="Google Shape;40;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311675" y="798600"/>
            <a:ext cx="6247800" cy="3546300"/>
          </a:xfrm>
          <a:prstGeom prst="rect">
            <a:avLst/>
          </a:prstGeom>
        </p:spPr>
        <p:txBody>
          <a:bodyPr spcFirstLastPara="1" wrap="square" lIns="91425" tIns="91425" rIns="91425" bIns="91425" anchor="ctr" anchorCtr="0"/>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43" name="Google Shape;43;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4"/>
        <p:cNvGrpSpPr/>
        <p:nvPr/>
      </p:nvGrpSpPr>
      <p:grpSpPr>
        <a:xfrm>
          <a:off x="0" y="0"/>
          <a:ext cx="0" cy="0"/>
          <a:chOff x="0" y="0"/>
          <a:chExt cx="0" cy="0"/>
        </a:xfrm>
      </p:grpSpPr>
      <p:sp>
        <p:nvSpPr>
          <p:cNvPr id="45" name="Google Shape;45;p9"/>
          <p:cNvSpPr/>
          <p:nvPr/>
        </p:nvSpPr>
        <p:spPr>
          <a:xfrm>
            <a:off x="0" y="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9"/>
          <p:cNvSpPr txBox="1">
            <a:spLocks noGrp="1"/>
          </p:cNvSpPr>
          <p:nvPr>
            <p:ph type="title"/>
          </p:nvPr>
        </p:nvSpPr>
        <p:spPr>
          <a:xfrm>
            <a:off x="311300" y="500925"/>
            <a:ext cx="3704400" cy="20496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47" name="Google Shape;47;p9"/>
          <p:cNvSpPr txBox="1">
            <a:spLocks noGrp="1"/>
          </p:cNvSpPr>
          <p:nvPr>
            <p:ph type="subTitle" idx="1"/>
          </p:nvPr>
        </p:nvSpPr>
        <p:spPr>
          <a:xfrm>
            <a:off x="304800" y="2626725"/>
            <a:ext cx="3704400" cy="926700"/>
          </a:xfrm>
          <a:prstGeom prst="rect">
            <a:avLst/>
          </a:prstGeom>
        </p:spPr>
        <p:txBody>
          <a:bodyPr spcFirstLastPara="1" wrap="square" lIns="91425" tIns="91425" rIns="91425" bIns="91425" anchor="t" anchorCtr="0"/>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a:endParaRPr/>
          </a:p>
        </p:txBody>
      </p:sp>
      <p:sp>
        <p:nvSpPr>
          <p:cNvPr id="48" name="Google Shape;48;p9"/>
          <p:cNvSpPr txBox="1">
            <a:spLocks noGrp="1"/>
          </p:cNvSpPr>
          <p:nvPr>
            <p:ph type="body" idx="2"/>
          </p:nvPr>
        </p:nvSpPr>
        <p:spPr>
          <a:xfrm>
            <a:off x="4879025" y="500925"/>
            <a:ext cx="3954000" cy="4111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49" name="Google Shape;49;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
        <p:cNvGrpSpPr/>
        <p:nvPr/>
      </p:nvGrpSpPr>
      <p:grpSpPr>
        <a:xfrm>
          <a:off x="0" y="0"/>
          <a:ext cx="0" cy="0"/>
          <a:chOff x="0" y="0"/>
          <a:chExt cx="0" cy="0"/>
        </a:xfrm>
      </p:grpSpPr>
      <p:sp>
        <p:nvSpPr>
          <p:cNvPr id="51" name="Google Shape;51;p10"/>
          <p:cNvSpPr/>
          <p:nvPr/>
        </p:nvSpPr>
        <p:spPr>
          <a:xfrm>
            <a:off x="0" y="4369000"/>
            <a:ext cx="9144000" cy="774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0"/>
          <p:cNvSpPr txBox="1">
            <a:spLocks noGrp="1"/>
          </p:cNvSpPr>
          <p:nvPr>
            <p:ph type="body" idx="1"/>
          </p:nvPr>
        </p:nvSpPr>
        <p:spPr>
          <a:xfrm>
            <a:off x="311700" y="4521400"/>
            <a:ext cx="7979400" cy="4605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a:endParaRPr/>
          </a:p>
        </p:txBody>
      </p:sp>
      <p:sp>
        <p:nvSpPr>
          <p:cNvPr id="53" name="Google Shape;5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4"/>
        <p:cNvGrpSpPr/>
        <p:nvPr/>
      </p:nvGrpSpPr>
      <p:grpSpPr>
        <a:xfrm>
          <a:off x="0" y="0"/>
          <a:ext cx="0" cy="0"/>
          <a:chOff x="0" y="0"/>
          <a:chExt cx="0" cy="0"/>
        </a:xfrm>
      </p:grpSpPr>
      <p:sp>
        <p:nvSpPr>
          <p:cNvPr id="55" name="Google Shape;55;p11"/>
          <p:cNvSpPr txBox="1">
            <a:spLocks noGrp="1"/>
          </p:cNvSpPr>
          <p:nvPr>
            <p:ph type="title" hasCustomPrompt="1"/>
          </p:nvPr>
        </p:nvSpPr>
        <p:spPr>
          <a:xfrm>
            <a:off x="311750" y="831175"/>
            <a:ext cx="5334900" cy="1244700"/>
          </a:xfrm>
          <a:prstGeom prst="rect">
            <a:avLst/>
          </a:prstGeom>
        </p:spPr>
        <p:txBody>
          <a:bodyPr spcFirstLastPara="1" wrap="square" lIns="91425" tIns="91425" rIns="91425" bIns="91425" anchor="b" anchorCtr="0"/>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56" name="Google Shape;56;p11"/>
          <p:cNvSpPr txBox="1">
            <a:spLocks noGrp="1"/>
          </p:cNvSpPr>
          <p:nvPr>
            <p:ph type="body" idx="1"/>
          </p:nvPr>
        </p:nvSpPr>
        <p:spPr>
          <a:xfrm>
            <a:off x="311700" y="2121425"/>
            <a:ext cx="5334900" cy="9426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1600"/>
              </a:spcBef>
              <a:spcAft>
                <a:spcPts val="0"/>
              </a:spcAft>
              <a:buClr>
                <a:schemeClr val="accent2"/>
              </a:buClr>
              <a:buSzPts val="1100"/>
              <a:buChar char="○"/>
              <a:defRPr>
                <a:solidFill>
                  <a:schemeClr val="accent2"/>
                </a:solidFill>
              </a:defRPr>
            </a:lvl2pPr>
            <a:lvl3pPr marL="1371600" lvl="2" indent="-298450">
              <a:spcBef>
                <a:spcPts val="1600"/>
              </a:spcBef>
              <a:spcAft>
                <a:spcPts val="0"/>
              </a:spcAft>
              <a:buClr>
                <a:schemeClr val="accent2"/>
              </a:buClr>
              <a:buSzPts val="1100"/>
              <a:buChar char="■"/>
              <a:defRPr>
                <a:solidFill>
                  <a:schemeClr val="accent2"/>
                </a:solidFill>
              </a:defRPr>
            </a:lvl3pPr>
            <a:lvl4pPr marL="1828800" lvl="3" indent="-298450">
              <a:spcBef>
                <a:spcPts val="1600"/>
              </a:spcBef>
              <a:spcAft>
                <a:spcPts val="0"/>
              </a:spcAft>
              <a:buClr>
                <a:schemeClr val="accent2"/>
              </a:buClr>
              <a:buSzPts val="1100"/>
              <a:buChar char="●"/>
              <a:defRPr>
                <a:solidFill>
                  <a:schemeClr val="accent2"/>
                </a:solidFill>
              </a:defRPr>
            </a:lvl4pPr>
            <a:lvl5pPr marL="2286000" lvl="4" indent="-298450">
              <a:spcBef>
                <a:spcPts val="1600"/>
              </a:spcBef>
              <a:spcAft>
                <a:spcPts val="0"/>
              </a:spcAft>
              <a:buClr>
                <a:schemeClr val="accent2"/>
              </a:buClr>
              <a:buSzPts val="1100"/>
              <a:buChar char="○"/>
              <a:defRPr>
                <a:solidFill>
                  <a:schemeClr val="accent2"/>
                </a:solidFill>
              </a:defRPr>
            </a:lvl5pPr>
            <a:lvl6pPr marL="2743200" lvl="5" indent="-298450">
              <a:spcBef>
                <a:spcPts val="1600"/>
              </a:spcBef>
              <a:spcAft>
                <a:spcPts val="0"/>
              </a:spcAft>
              <a:buClr>
                <a:schemeClr val="accent2"/>
              </a:buClr>
              <a:buSzPts val="1100"/>
              <a:buChar char="■"/>
              <a:defRPr>
                <a:solidFill>
                  <a:schemeClr val="accent2"/>
                </a:solidFill>
              </a:defRPr>
            </a:lvl6pPr>
            <a:lvl7pPr marL="3200400" lvl="6" indent="-298450">
              <a:spcBef>
                <a:spcPts val="1600"/>
              </a:spcBef>
              <a:spcAft>
                <a:spcPts val="0"/>
              </a:spcAft>
              <a:buClr>
                <a:schemeClr val="accent2"/>
              </a:buClr>
              <a:buSzPts val="1100"/>
              <a:buChar char="●"/>
              <a:defRPr>
                <a:solidFill>
                  <a:schemeClr val="accent2"/>
                </a:solidFill>
              </a:defRPr>
            </a:lvl7pPr>
            <a:lvl8pPr marL="3657600" lvl="7" indent="-298450">
              <a:spcBef>
                <a:spcPts val="1600"/>
              </a:spcBef>
              <a:spcAft>
                <a:spcPts val="0"/>
              </a:spcAft>
              <a:buClr>
                <a:schemeClr val="accent2"/>
              </a:buClr>
              <a:buSzPts val="1100"/>
              <a:buChar char="○"/>
              <a:defRPr>
                <a:solidFill>
                  <a:schemeClr val="accent2"/>
                </a:solidFill>
              </a:defRPr>
            </a:lvl8pPr>
            <a:lvl9pPr marL="4114800" lvl="8" indent="-298450">
              <a:spcBef>
                <a:spcPts val="1600"/>
              </a:spcBef>
              <a:spcAft>
                <a:spcPts val="1600"/>
              </a:spcAft>
              <a:buClr>
                <a:schemeClr val="accent2"/>
              </a:buClr>
              <a:buSzPts val="1100"/>
              <a:buChar char="■"/>
              <a:defRPr>
                <a:solidFill>
                  <a:schemeClr val="accent2"/>
                </a:solidFill>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paradigm">
    <p:bg>
      <p:bgPr>
        <a:solidFill>
          <a:srgbClr val="BF90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1115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marL="914400" lvl="1"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marL="1371600" lvl="2"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marL="1828800" lvl="3"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marL="2286000" lvl="4"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marL="2743200" lvl="5"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marL="3200400" lvl="6"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marL="3657600" lvl="7"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marL="4114800" lvl="8" indent="-298450">
              <a:lnSpc>
                <a:spcPct val="115000"/>
              </a:lnSpc>
              <a:spcBef>
                <a:spcPts val="1600"/>
              </a:spcBef>
              <a:spcAft>
                <a:spcPts val="1600"/>
              </a:spcAft>
              <a:buClr>
                <a:schemeClr val="dk2"/>
              </a:buClr>
              <a:buSzPts val="1100"/>
              <a:buFont typeface="Roboto"/>
              <a:buChar char="■"/>
              <a:defRPr sz="1100">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hyperlink" Target="mailto:masoud.sadjadi@fiu.edu"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3"/>
          <p:cNvSpPr txBox="1">
            <a:spLocks noGrp="1"/>
          </p:cNvSpPr>
          <p:nvPr>
            <p:ph type="ctrTitle"/>
          </p:nvPr>
        </p:nvSpPr>
        <p:spPr>
          <a:xfrm>
            <a:off x="311700" y="539725"/>
            <a:ext cx="8520600" cy="128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Virtual Roll Call Briefing v7.0</a:t>
            </a:r>
            <a:endParaRPr dirty="0"/>
          </a:p>
          <a:p>
            <a:pPr marL="0" lvl="0" indent="0" algn="l" rtl="0">
              <a:spcBef>
                <a:spcPts val="0"/>
              </a:spcBef>
              <a:spcAft>
                <a:spcPts val="0"/>
              </a:spcAft>
              <a:buNone/>
            </a:pPr>
            <a:r>
              <a:rPr lang="en" sz="2000" dirty="0"/>
              <a:t>Pinecrest Police Department</a:t>
            </a:r>
            <a:endParaRPr sz="2000" dirty="0"/>
          </a:p>
        </p:txBody>
      </p:sp>
      <p:sp>
        <p:nvSpPr>
          <p:cNvPr id="65" name="Google Shape;65;p13"/>
          <p:cNvSpPr txBox="1">
            <a:spLocks noGrp="1"/>
          </p:cNvSpPr>
          <p:nvPr>
            <p:ph type="subTitle" idx="1"/>
          </p:nvPr>
        </p:nvSpPr>
        <p:spPr>
          <a:xfrm>
            <a:off x="311700" y="1878550"/>
            <a:ext cx="5781600" cy="1129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b="1" dirty="0"/>
              <a:t>Fall</a:t>
            </a:r>
            <a:r>
              <a:rPr lang="en" sz="1800" b="1" dirty="0"/>
              <a:t> Project Spring 2019</a:t>
            </a:r>
            <a:endParaRPr sz="1800" b="1" dirty="0"/>
          </a:p>
          <a:p>
            <a:pPr marL="0" lvl="0" indent="0" algn="l" rtl="0">
              <a:spcBef>
                <a:spcPts val="0"/>
              </a:spcBef>
              <a:spcAft>
                <a:spcPts val="0"/>
              </a:spcAft>
              <a:buNone/>
            </a:pPr>
            <a:r>
              <a:rPr lang="en" dirty="0"/>
              <a:t>Developers: </a:t>
            </a:r>
            <a:r>
              <a:rPr lang="en-US" dirty="0"/>
              <a:t>Octavio Avila Cardet, Daniel Neel</a:t>
            </a:r>
            <a:endParaRPr dirty="0"/>
          </a:p>
          <a:p>
            <a:pPr marL="0" lvl="0" indent="0" algn="l" rtl="0">
              <a:spcBef>
                <a:spcPts val="0"/>
              </a:spcBef>
              <a:spcAft>
                <a:spcPts val="0"/>
              </a:spcAft>
              <a:buNone/>
            </a:pPr>
            <a:r>
              <a:rPr lang="en" dirty="0"/>
              <a:t>Product Owners: Jason Cohen, Frank Alvarado</a:t>
            </a:r>
            <a:endParaRPr dirty="0"/>
          </a:p>
          <a:p>
            <a:pPr marL="0" lvl="0" indent="0" algn="l" rtl="0">
              <a:spcBef>
                <a:spcPts val="0"/>
              </a:spcBef>
              <a:spcAft>
                <a:spcPts val="0"/>
              </a:spcAft>
              <a:buNone/>
            </a:pPr>
            <a:r>
              <a:rPr lang="en" dirty="0"/>
              <a:t>Instructor: Dr. Masoud Sadjadi</a:t>
            </a:r>
            <a:endParaRPr dirty="0"/>
          </a:p>
        </p:txBody>
      </p:sp>
      <p:pic>
        <p:nvPicPr>
          <p:cNvPr id="66" name="Google Shape;66;p13"/>
          <p:cNvPicPr preferRelativeResize="0"/>
          <p:nvPr/>
        </p:nvPicPr>
        <p:blipFill>
          <a:blip r:embed="rId3">
            <a:alphaModFix/>
          </a:blip>
          <a:stretch>
            <a:fillRect/>
          </a:stretch>
        </p:blipFill>
        <p:spPr>
          <a:xfrm>
            <a:off x="7538850" y="152399"/>
            <a:ext cx="1605150" cy="1605175"/>
          </a:xfrm>
          <a:prstGeom prst="rect">
            <a:avLst/>
          </a:prstGeom>
          <a:noFill/>
          <a:ln>
            <a:noFill/>
          </a:ln>
        </p:spPr>
      </p:pic>
      <p:pic>
        <p:nvPicPr>
          <p:cNvPr id="67" name="Google Shape;67;p13"/>
          <p:cNvPicPr preferRelativeResize="0"/>
          <p:nvPr/>
        </p:nvPicPr>
        <p:blipFill>
          <a:blip r:embed="rId4">
            <a:alphaModFix/>
          </a:blip>
          <a:stretch>
            <a:fillRect/>
          </a:stretch>
        </p:blipFill>
        <p:spPr>
          <a:xfrm>
            <a:off x="6093300" y="4019700"/>
            <a:ext cx="3050700" cy="1047600"/>
          </a:xfrm>
          <a:prstGeom prst="rect">
            <a:avLst/>
          </a:prstGeom>
          <a:noFill/>
          <a:ln>
            <a:noFill/>
          </a:ln>
        </p:spPr>
      </p:pic>
      <p:pic>
        <p:nvPicPr>
          <p:cNvPr id="68" name="Google Shape;68;p13"/>
          <p:cNvPicPr preferRelativeResize="0"/>
          <p:nvPr/>
        </p:nvPicPr>
        <p:blipFill rotWithShape="1">
          <a:blip r:embed="rId5">
            <a:alphaModFix/>
          </a:blip>
          <a:srcRect t="73293"/>
          <a:stretch/>
        </p:blipFill>
        <p:spPr>
          <a:xfrm>
            <a:off x="0" y="4227438"/>
            <a:ext cx="2984951" cy="916074"/>
          </a:xfrm>
          <a:prstGeom prst="rect">
            <a:avLst/>
          </a:prstGeom>
          <a:noFill/>
          <a:ln>
            <a:noFill/>
          </a:ln>
        </p:spPr>
      </p:pic>
      <p:pic>
        <p:nvPicPr>
          <p:cNvPr id="69" name="Google Shape;69;p13"/>
          <p:cNvPicPr preferRelativeResize="0"/>
          <p:nvPr/>
        </p:nvPicPr>
        <p:blipFill rotWithShape="1">
          <a:blip r:embed="rId5">
            <a:alphaModFix/>
          </a:blip>
          <a:srcRect t="38613" r="37984" b="29437"/>
          <a:stretch/>
        </p:blipFill>
        <p:spPr>
          <a:xfrm>
            <a:off x="7685888" y="2933125"/>
            <a:ext cx="1458100" cy="916074"/>
          </a:xfrm>
          <a:prstGeom prst="rect">
            <a:avLst/>
          </a:prstGeom>
          <a:noFill/>
          <a:ln>
            <a:noFill/>
          </a:ln>
        </p:spPr>
      </p:pic>
      <p:pic>
        <p:nvPicPr>
          <p:cNvPr id="70" name="Google Shape;70;p13"/>
          <p:cNvPicPr preferRelativeResize="0"/>
          <p:nvPr/>
        </p:nvPicPr>
        <p:blipFill rotWithShape="1">
          <a:blip r:embed="rId5">
            <a:alphaModFix/>
          </a:blip>
          <a:srcRect b="64725"/>
          <a:stretch/>
        </p:blipFill>
        <p:spPr>
          <a:xfrm>
            <a:off x="3288075" y="4120763"/>
            <a:ext cx="2319626" cy="9978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4"/>
          <p:cNvSpPr txBox="1">
            <a:spLocks noGrp="1"/>
          </p:cNvSpPr>
          <p:nvPr>
            <p:ph type="title"/>
          </p:nvPr>
        </p:nvSpPr>
        <p:spPr>
          <a:xfrm>
            <a:off x="311725" y="500925"/>
            <a:ext cx="3706500" cy="250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Problem</a:t>
            </a:r>
            <a:r>
              <a:rPr lang="en-US" dirty="0"/>
              <a:t>s with V6.0</a:t>
            </a:r>
            <a:endParaRPr dirty="0"/>
          </a:p>
        </p:txBody>
      </p:sp>
      <p:sp>
        <p:nvSpPr>
          <p:cNvPr id="4" name="Google Shape;101;p13">
            <a:extLst>
              <a:ext uri="{FF2B5EF4-FFF2-40B4-BE49-F238E27FC236}">
                <a16:creationId xmlns:a16="http://schemas.microsoft.com/office/drawing/2014/main" id="{43B0A34F-E780-497A-A0F7-00884801023E}"/>
              </a:ext>
            </a:extLst>
          </p:cNvPr>
          <p:cNvSpPr txBox="1">
            <a:spLocks noGrp="1"/>
          </p:cNvSpPr>
          <p:nvPr>
            <p:ph type="body" idx="1"/>
          </p:nvPr>
        </p:nvSpPr>
        <p:spPr>
          <a:xfrm>
            <a:off x="4187824" y="-37836"/>
            <a:ext cx="4730707" cy="5091830"/>
          </a:xfrm>
          <a:prstGeom prst="rect">
            <a:avLst/>
          </a:prstGeom>
          <a:noFill/>
          <a:ln>
            <a:noFill/>
          </a:ln>
        </p:spPr>
        <p:txBody>
          <a:bodyPr spcFirstLastPara="1" wrap="square" lIns="91425" tIns="91425" rIns="91425" bIns="91425" anchor="t" anchorCtr="0">
            <a:noAutofit/>
          </a:bodyPr>
          <a:lstStyle/>
          <a:p>
            <a:pPr marL="146050" lvl="0" indent="0">
              <a:buNone/>
            </a:pPr>
            <a:r>
              <a:rPr lang="en-US" sz="850" b="1" dirty="0">
                <a:solidFill>
                  <a:srgbClr val="081E3F"/>
                </a:solidFill>
                <a:latin typeface="Roboto Light"/>
                <a:ea typeface="Roboto Light"/>
                <a:cs typeface="Roboto Light"/>
                <a:sym typeface="Roboto Light"/>
              </a:rPr>
              <a:t>A new user type is needed</a:t>
            </a:r>
          </a:p>
          <a:p>
            <a:pPr marL="146050" lvl="0" indent="0">
              <a:buNone/>
            </a:pPr>
            <a:r>
              <a:rPr lang="en-US" sz="850" dirty="0">
                <a:solidFill>
                  <a:srgbClr val="081E3F"/>
                </a:solidFill>
                <a:latin typeface="Roboto Light"/>
                <a:ea typeface="Roboto Light"/>
                <a:cs typeface="Roboto Light"/>
                <a:sym typeface="Roboto Light"/>
              </a:rPr>
              <a:t>Virtual Roll Call requires a user type that has the same rights as Administrators but doesn’t have to read every document posted, as officers are required to do.</a:t>
            </a:r>
          </a:p>
          <a:p>
            <a:pPr marL="146050" lvl="0" indent="0">
              <a:buNone/>
            </a:pPr>
            <a:endParaRPr lang="en-US" sz="850" dirty="0">
              <a:solidFill>
                <a:srgbClr val="081E3F"/>
              </a:solidFill>
              <a:latin typeface="Roboto Light"/>
              <a:ea typeface="Roboto Light"/>
              <a:cs typeface="Roboto Light"/>
              <a:sym typeface="Roboto Light"/>
            </a:endParaRPr>
          </a:p>
          <a:p>
            <a:pPr marL="146050" indent="0">
              <a:buNone/>
            </a:pPr>
            <a:r>
              <a:rPr lang="en-US" sz="850" b="1" dirty="0">
                <a:solidFill>
                  <a:srgbClr val="081E3F"/>
                </a:solidFill>
                <a:latin typeface="Roboto Light"/>
                <a:ea typeface="Roboto Light"/>
                <a:cs typeface="Roboto Light"/>
                <a:sym typeface="Roboto Light"/>
              </a:rPr>
              <a:t>On login redirection must be fixed</a:t>
            </a:r>
            <a:endParaRPr lang="en-US" sz="850" dirty="0">
              <a:solidFill>
                <a:srgbClr val="081E3F"/>
              </a:solidFill>
              <a:latin typeface="Roboto Light"/>
              <a:ea typeface="Roboto Light"/>
              <a:cs typeface="Roboto Light"/>
              <a:sym typeface="Roboto Light"/>
            </a:endParaRPr>
          </a:p>
          <a:p>
            <a:pPr marL="146050" lvl="0" indent="0">
              <a:buNone/>
            </a:pPr>
            <a:r>
              <a:rPr lang="en-US" sz="850" dirty="0">
                <a:solidFill>
                  <a:srgbClr val="081E3F"/>
                </a:solidFill>
                <a:latin typeface="Roboto Light"/>
                <a:ea typeface="Roboto Light"/>
                <a:cs typeface="Roboto Light"/>
                <a:sym typeface="Roboto Light"/>
              </a:rPr>
              <a:t>All users should be redirected to the Dashboard on login instead of being redirected to the page to which they have the most privilege.</a:t>
            </a:r>
          </a:p>
          <a:p>
            <a:pPr marL="146050" lvl="0" indent="0">
              <a:buNone/>
            </a:pPr>
            <a:endParaRPr lang="en-US" sz="850" dirty="0">
              <a:solidFill>
                <a:srgbClr val="081E3F"/>
              </a:solidFill>
              <a:latin typeface="Roboto Light"/>
              <a:ea typeface="Roboto Light"/>
              <a:cs typeface="Roboto Light"/>
              <a:sym typeface="Roboto Light"/>
            </a:endParaRPr>
          </a:p>
          <a:p>
            <a:pPr marL="146050" lvl="0" indent="0">
              <a:buNone/>
            </a:pPr>
            <a:r>
              <a:rPr lang="en-US" sz="850" b="1" dirty="0">
                <a:solidFill>
                  <a:srgbClr val="081E3F"/>
                </a:solidFill>
                <a:latin typeface="Roboto Light"/>
                <a:ea typeface="Roboto Light"/>
                <a:cs typeface="Roboto Light"/>
                <a:sym typeface="Roboto Light"/>
              </a:rPr>
              <a:t>Police department logo, title, and the name of the application should be customizable to allow VRC to be used by other Police Departments beyond Pinecrest</a:t>
            </a:r>
          </a:p>
          <a:p>
            <a:pPr marL="146050" lvl="0" indent="0">
              <a:buNone/>
            </a:pPr>
            <a:r>
              <a:rPr lang="en-US" sz="850" dirty="0">
                <a:solidFill>
                  <a:srgbClr val="081E3F"/>
                </a:solidFill>
                <a:latin typeface="Roboto Light"/>
                <a:ea typeface="Roboto Light"/>
                <a:cs typeface="Roboto Light"/>
                <a:sym typeface="Roboto Light"/>
              </a:rPr>
              <a:t>Seeing the success of Virtual Roll Call in Pinecrest, other Police Departments have shown interest in using it. For this to happen, the logo, the title, and the application names should be customizable from the website to fit their needs.</a:t>
            </a:r>
          </a:p>
          <a:p>
            <a:pPr marL="146050" lvl="0" indent="0">
              <a:buNone/>
            </a:pPr>
            <a:endParaRPr lang="en-US" sz="850" dirty="0">
              <a:solidFill>
                <a:srgbClr val="081E3F"/>
              </a:solidFill>
              <a:latin typeface="Roboto Light"/>
              <a:ea typeface="Roboto Light"/>
              <a:cs typeface="Roboto Light"/>
              <a:sym typeface="Roboto Light"/>
            </a:endParaRPr>
          </a:p>
          <a:p>
            <a:pPr marL="146050" indent="0">
              <a:buNone/>
            </a:pPr>
            <a:r>
              <a:rPr lang="en-US" sz="850" b="1" dirty="0">
                <a:solidFill>
                  <a:srgbClr val="081E3F"/>
                </a:solidFill>
                <a:latin typeface="Roboto Light"/>
                <a:ea typeface="Roboto Light"/>
                <a:cs typeface="Roboto Light"/>
                <a:sym typeface="Roboto Light"/>
              </a:rPr>
              <a:t>An administrative user should be able to post Videos to VRC</a:t>
            </a:r>
          </a:p>
          <a:p>
            <a:pPr marL="146050" indent="0">
              <a:buNone/>
            </a:pPr>
            <a:r>
              <a:rPr lang="en-US" sz="850" dirty="0">
                <a:solidFill>
                  <a:srgbClr val="081E3F"/>
                </a:solidFill>
                <a:latin typeface="Roboto Light"/>
                <a:ea typeface="Roboto Light"/>
                <a:cs typeface="Roboto Light"/>
                <a:sym typeface="Roboto Light"/>
              </a:rPr>
              <a:t>Videos should be able to be posted to the website by administrative users for officers to see.</a:t>
            </a:r>
          </a:p>
          <a:p>
            <a:pPr marL="146050" indent="0">
              <a:buNone/>
            </a:pPr>
            <a:endParaRPr lang="en-US" sz="850" dirty="0">
              <a:solidFill>
                <a:srgbClr val="081E3F"/>
              </a:solidFill>
              <a:latin typeface="Roboto Light"/>
              <a:ea typeface="Roboto Light"/>
              <a:cs typeface="Roboto Light"/>
              <a:sym typeface="Roboto Light"/>
            </a:endParaRPr>
          </a:p>
          <a:p>
            <a:pPr marL="146050" indent="0">
              <a:buNone/>
            </a:pPr>
            <a:r>
              <a:rPr lang="en-US" sz="850" b="1" dirty="0">
                <a:solidFill>
                  <a:srgbClr val="081E3F"/>
                </a:solidFill>
                <a:latin typeface="Roboto Light"/>
                <a:ea typeface="Roboto Light"/>
                <a:cs typeface="Roboto Light"/>
                <a:sym typeface="Roboto Light"/>
              </a:rPr>
              <a:t>Tab names for Reference documents and Video should be customizable</a:t>
            </a:r>
          </a:p>
          <a:p>
            <a:pPr marL="146050" indent="0">
              <a:buNone/>
            </a:pPr>
            <a:r>
              <a:rPr lang="en-US" sz="850" dirty="0">
                <a:solidFill>
                  <a:srgbClr val="081E3F"/>
                </a:solidFill>
                <a:latin typeface="Roboto Light"/>
                <a:ea typeface="Roboto Light"/>
                <a:cs typeface="Roboto Light"/>
                <a:sym typeface="Roboto Light"/>
              </a:rPr>
              <a:t>Not all Police Departments have the same names for these tabs, hence the tab names should be customizable.</a:t>
            </a:r>
          </a:p>
          <a:p>
            <a:pPr marL="146050" lvl="0" indent="0">
              <a:buNone/>
            </a:pPr>
            <a:endParaRPr lang="en-US" sz="850" dirty="0">
              <a:solidFill>
                <a:srgbClr val="081E3F"/>
              </a:solidFill>
              <a:latin typeface="Roboto Light"/>
              <a:ea typeface="Roboto Light"/>
              <a:cs typeface="Roboto Light"/>
              <a:sym typeface="Roboto Light"/>
            </a:endParaRPr>
          </a:p>
          <a:p>
            <a:pPr marL="146050" lvl="0" indent="0">
              <a:buNone/>
            </a:pPr>
            <a:r>
              <a:rPr lang="en-US" sz="850" b="1" dirty="0">
                <a:solidFill>
                  <a:srgbClr val="081E3F"/>
                </a:solidFill>
                <a:latin typeface="Roboto Light"/>
                <a:ea typeface="Roboto Light"/>
                <a:cs typeface="Roboto Light"/>
                <a:sym typeface="Roboto Light"/>
              </a:rPr>
              <a:t>The name for “Watch orders” should be customizable</a:t>
            </a:r>
          </a:p>
          <a:p>
            <a:pPr marL="146050" lvl="0" indent="0">
              <a:buNone/>
            </a:pPr>
            <a:r>
              <a:rPr lang="en-US" sz="850" dirty="0">
                <a:solidFill>
                  <a:srgbClr val="081E3F"/>
                </a:solidFill>
                <a:latin typeface="Roboto Light"/>
                <a:ea typeface="Roboto Light"/>
                <a:cs typeface="Roboto Light"/>
                <a:sym typeface="Roboto Light"/>
              </a:rPr>
              <a:t>The name for this button can vary from department to department, therefore, it must be able to be customized.</a:t>
            </a:r>
          </a:p>
          <a:p>
            <a:pPr marL="146050" lvl="0" indent="0">
              <a:buNone/>
            </a:pPr>
            <a:endParaRPr lang="en-US" sz="850" dirty="0">
              <a:solidFill>
                <a:srgbClr val="081E3F"/>
              </a:solidFill>
              <a:latin typeface="Roboto Light"/>
              <a:ea typeface="Roboto Light"/>
              <a:cs typeface="Roboto Light"/>
              <a:sym typeface="Roboto Light"/>
            </a:endParaRPr>
          </a:p>
          <a:p>
            <a:pPr marL="146050" lvl="0" indent="0">
              <a:buNone/>
            </a:pPr>
            <a:r>
              <a:rPr lang="en-US" sz="850" b="1" dirty="0">
                <a:solidFill>
                  <a:srgbClr val="081E3F"/>
                </a:solidFill>
                <a:latin typeface="Roboto Light"/>
                <a:ea typeface="Roboto Light"/>
                <a:cs typeface="Roboto Light"/>
                <a:sym typeface="Roboto Light"/>
              </a:rPr>
              <a:t>Remove the 2MB cap on Documents uploaded</a:t>
            </a:r>
          </a:p>
          <a:p>
            <a:pPr marL="146050" lvl="0" indent="0">
              <a:buNone/>
            </a:pPr>
            <a:r>
              <a:rPr lang="en-US" sz="850" dirty="0">
                <a:solidFill>
                  <a:srgbClr val="081E3F"/>
                </a:solidFill>
                <a:latin typeface="Roboto Light"/>
                <a:ea typeface="Roboto Light"/>
                <a:cs typeface="Roboto Light"/>
                <a:sym typeface="Roboto Light"/>
              </a:rPr>
              <a:t>This issue must be fixed because it is preventing certain documents from being uploaded, which.</a:t>
            </a:r>
          </a:p>
          <a:p>
            <a:pPr marL="146050" indent="0">
              <a:buNone/>
            </a:pPr>
            <a:endParaRPr lang="en-US" sz="850" dirty="0">
              <a:solidFill>
                <a:srgbClr val="081E3F"/>
              </a:solidFill>
              <a:latin typeface="Roboto Light"/>
              <a:ea typeface="Roboto Light"/>
              <a:cs typeface="Roboto Light"/>
              <a:sym typeface="Roboto Light"/>
            </a:endParaRPr>
          </a:p>
          <a:p>
            <a:pPr marL="146050" indent="0">
              <a:buNone/>
            </a:pPr>
            <a:r>
              <a:rPr lang="en-US" sz="850" b="1" dirty="0">
                <a:solidFill>
                  <a:srgbClr val="081E3F"/>
                </a:solidFill>
                <a:latin typeface="Roboto Light"/>
                <a:ea typeface="Roboto Light"/>
                <a:cs typeface="Roboto Light"/>
                <a:sym typeface="Roboto Light"/>
              </a:rPr>
              <a:t>Supervisors should have the option to communicate with officers without having to upload documents</a:t>
            </a:r>
            <a:endParaRPr lang="en-US" sz="850" dirty="0">
              <a:solidFill>
                <a:srgbClr val="081E3F"/>
              </a:solidFill>
              <a:latin typeface="Roboto Light"/>
              <a:ea typeface="Roboto Light"/>
              <a:cs typeface="Roboto Light"/>
              <a:sym typeface="Roboto Light"/>
            </a:endParaRPr>
          </a:p>
          <a:p>
            <a:pPr marL="146050" lvl="0" indent="0">
              <a:buNone/>
            </a:pPr>
            <a:r>
              <a:rPr lang="en-US" sz="850" dirty="0">
                <a:solidFill>
                  <a:srgbClr val="081E3F"/>
                </a:solidFill>
                <a:latin typeface="Roboto Light"/>
                <a:ea typeface="Roboto Light"/>
                <a:cs typeface="Roboto Light"/>
                <a:sym typeface="Roboto Light"/>
              </a:rPr>
              <a:t>Supervisors should be able to communicate brief messages to all officers through VRC without having to upload documents.</a:t>
            </a:r>
          </a:p>
          <a:p>
            <a:pPr marL="146050" indent="0">
              <a:buNone/>
            </a:pPr>
            <a:endParaRPr lang="en-US" sz="850" dirty="0">
              <a:solidFill>
                <a:srgbClr val="081E3F"/>
              </a:solidFill>
              <a:latin typeface="Roboto Light"/>
              <a:ea typeface="Roboto Light"/>
              <a:cs typeface="Roboto Light"/>
              <a:sym typeface="Roboto Light"/>
            </a:endParaRPr>
          </a:p>
          <a:p>
            <a:pPr marL="146050" indent="0">
              <a:buNone/>
            </a:pPr>
            <a:endParaRPr lang="en-US" sz="850" dirty="0">
              <a:solidFill>
                <a:srgbClr val="081E3F"/>
              </a:solidFill>
              <a:latin typeface="Roboto Light"/>
              <a:ea typeface="Roboto Light"/>
              <a:cs typeface="Roboto Light"/>
              <a:sym typeface="Roboto Light"/>
            </a:endParaRPr>
          </a:p>
          <a:p>
            <a:pPr marL="146050" indent="0">
              <a:buNone/>
            </a:pPr>
            <a:endParaRPr lang="en-US" sz="850" dirty="0">
              <a:solidFill>
                <a:srgbClr val="081E3F"/>
              </a:solidFill>
              <a:latin typeface="Roboto Light"/>
              <a:ea typeface="Roboto Light"/>
              <a:cs typeface="Roboto Light"/>
              <a:sym typeface="Roboto Light"/>
            </a:endParaRPr>
          </a:p>
          <a:p>
            <a:pPr marL="146050" indent="0">
              <a:buNone/>
            </a:pPr>
            <a:endParaRPr lang="en-US" sz="850" dirty="0">
              <a:solidFill>
                <a:srgbClr val="081E3F"/>
              </a:solidFill>
              <a:latin typeface="Roboto Light"/>
              <a:ea typeface="Roboto Light"/>
              <a:cs typeface="Roboto Light"/>
              <a:sym typeface="Roboto Light"/>
            </a:endParaRPr>
          </a:p>
          <a:p>
            <a:pPr marL="146050" lvl="0" indent="0">
              <a:buNone/>
            </a:pPr>
            <a:endParaRPr lang="en-US" sz="850" dirty="0">
              <a:solidFill>
                <a:srgbClr val="081E3F"/>
              </a:solidFill>
              <a:latin typeface="Roboto Light"/>
              <a:ea typeface="Roboto Light"/>
              <a:cs typeface="Roboto Light"/>
              <a:sym typeface="Roboto Light"/>
            </a:endParaRPr>
          </a:p>
          <a:p>
            <a:pPr marL="146050" lvl="0" indent="0">
              <a:buNone/>
            </a:pPr>
            <a:endParaRPr lang="en-US" sz="850" dirty="0">
              <a:solidFill>
                <a:srgbClr val="081E3F"/>
              </a:solidFill>
              <a:latin typeface="Roboto Light"/>
              <a:ea typeface="Roboto Light"/>
              <a:cs typeface="Roboto Light"/>
              <a:sym typeface="Roboto Light"/>
            </a:endParaRPr>
          </a:p>
          <a:p>
            <a:pPr marL="146050" lvl="0" indent="0">
              <a:buNone/>
            </a:pPr>
            <a:endParaRPr lang="en-US" sz="850" dirty="0">
              <a:solidFill>
                <a:srgbClr val="081E3F"/>
              </a:solidFill>
              <a:latin typeface="Roboto Light"/>
              <a:ea typeface="Roboto Light"/>
              <a:cs typeface="Roboto Light"/>
              <a:sym typeface="Roboto Light"/>
            </a:endParaRPr>
          </a:p>
          <a:p>
            <a:pPr marL="146050" lvl="0" indent="0">
              <a:buNone/>
            </a:pPr>
            <a:endParaRPr lang="en-US" sz="850" b="1" dirty="0">
              <a:solidFill>
                <a:srgbClr val="081E3F"/>
              </a:solidFill>
              <a:latin typeface="Roboto Light"/>
              <a:ea typeface="Roboto Light"/>
              <a:cs typeface="Roboto Light"/>
              <a:sym typeface="Roboto Light"/>
            </a:endParaRPr>
          </a:p>
          <a:p>
            <a:pPr marL="146050" lvl="0" indent="0">
              <a:buNone/>
            </a:pPr>
            <a:endParaRPr lang="en-US" sz="850" dirty="0">
              <a:solidFill>
                <a:srgbClr val="081E3F"/>
              </a:solidFill>
              <a:latin typeface="Roboto Light"/>
              <a:ea typeface="Roboto Light"/>
              <a:cs typeface="Roboto Light"/>
              <a:sym typeface="Roboto Light"/>
            </a:endParaRPr>
          </a:p>
          <a:p>
            <a:pPr marL="146050" lvl="0" indent="0">
              <a:buNone/>
            </a:pPr>
            <a:r>
              <a:rPr lang="en-US" sz="850" dirty="0">
                <a:solidFill>
                  <a:srgbClr val="081E3F"/>
                </a:solidFill>
                <a:latin typeface="Roboto Light"/>
                <a:ea typeface="Roboto Light"/>
                <a:cs typeface="Roboto Light"/>
                <a:sym typeface="Roboto Light"/>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5"/>
          <p:cNvSpPr txBox="1">
            <a:spLocks noGrp="1"/>
          </p:cNvSpPr>
          <p:nvPr>
            <p:ph type="title"/>
          </p:nvPr>
        </p:nvSpPr>
        <p:spPr>
          <a:xfrm>
            <a:off x="311725" y="500925"/>
            <a:ext cx="3706500" cy="250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Solutions implemented in v7.0</a:t>
            </a:r>
            <a:endParaRPr dirty="0"/>
          </a:p>
        </p:txBody>
      </p:sp>
      <p:sp>
        <p:nvSpPr>
          <p:cNvPr id="7" name="Google Shape;101;p13">
            <a:extLst>
              <a:ext uri="{FF2B5EF4-FFF2-40B4-BE49-F238E27FC236}">
                <a16:creationId xmlns:a16="http://schemas.microsoft.com/office/drawing/2014/main" id="{1B400204-FA30-4205-88CE-96B24EEB4157}"/>
              </a:ext>
            </a:extLst>
          </p:cNvPr>
          <p:cNvSpPr txBox="1">
            <a:spLocks noGrp="1"/>
          </p:cNvSpPr>
          <p:nvPr>
            <p:ph type="body" idx="1"/>
          </p:nvPr>
        </p:nvSpPr>
        <p:spPr>
          <a:xfrm>
            <a:off x="4187824" y="-12612"/>
            <a:ext cx="4730707" cy="5091830"/>
          </a:xfrm>
          <a:prstGeom prst="rect">
            <a:avLst/>
          </a:prstGeom>
          <a:noFill/>
          <a:ln>
            <a:noFill/>
          </a:ln>
        </p:spPr>
        <p:txBody>
          <a:bodyPr spcFirstLastPara="1" wrap="square" lIns="91425" tIns="91425" rIns="91425" bIns="91425" anchor="t" anchorCtr="0">
            <a:noAutofit/>
          </a:bodyPr>
          <a:lstStyle/>
          <a:p>
            <a:pPr marL="146050" lvl="0" indent="0">
              <a:buNone/>
            </a:pPr>
            <a:r>
              <a:rPr lang="en-US" sz="950" b="1" dirty="0">
                <a:solidFill>
                  <a:srgbClr val="081E3F"/>
                </a:solidFill>
                <a:latin typeface="Roboto Light"/>
                <a:ea typeface="Roboto Light"/>
                <a:cs typeface="Roboto Light"/>
                <a:sym typeface="Roboto Light"/>
              </a:rPr>
              <a:t>Management user</a:t>
            </a:r>
          </a:p>
          <a:p>
            <a:pPr marL="146050" lvl="0" indent="0">
              <a:buNone/>
            </a:pPr>
            <a:r>
              <a:rPr lang="en-US" sz="950" dirty="0">
                <a:solidFill>
                  <a:srgbClr val="081E3F"/>
                </a:solidFill>
                <a:latin typeface="Roboto Light"/>
                <a:ea typeface="Roboto Light"/>
                <a:cs typeface="Roboto Light"/>
                <a:sym typeface="Roboto Light"/>
              </a:rPr>
              <a:t>A new user type has been added that has the same privileges as Administrator but doesn’t have to read every document posted, instead, documents are automatically considered read for them when posted.</a:t>
            </a:r>
          </a:p>
          <a:p>
            <a:pPr marL="146050" lvl="0" indent="0">
              <a:buNone/>
            </a:pPr>
            <a:endParaRPr lang="en-US" sz="950" dirty="0">
              <a:solidFill>
                <a:srgbClr val="081E3F"/>
              </a:solidFill>
              <a:latin typeface="Roboto Light"/>
              <a:ea typeface="Roboto Light"/>
              <a:cs typeface="Roboto Light"/>
              <a:sym typeface="Roboto Light"/>
            </a:endParaRPr>
          </a:p>
          <a:p>
            <a:pPr marL="146050" indent="0">
              <a:buNone/>
            </a:pPr>
            <a:r>
              <a:rPr lang="en-US" sz="950" b="1" dirty="0">
                <a:solidFill>
                  <a:srgbClr val="081E3F"/>
                </a:solidFill>
                <a:latin typeface="Roboto Light"/>
                <a:ea typeface="Roboto Light"/>
                <a:cs typeface="Roboto Light"/>
                <a:sym typeface="Roboto Light"/>
              </a:rPr>
              <a:t>Every user is redirected to the Dashboard on login</a:t>
            </a:r>
            <a:endParaRPr lang="en-US" sz="950" dirty="0">
              <a:solidFill>
                <a:srgbClr val="081E3F"/>
              </a:solidFill>
              <a:latin typeface="Roboto Light"/>
              <a:ea typeface="Roboto Light"/>
              <a:cs typeface="Roboto Light"/>
              <a:sym typeface="Roboto Light"/>
            </a:endParaRPr>
          </a:p>
          <a:p>
            <a:pPr marL="146050" lvl="0" indent="0">
              <a:buNone/>
            </a:pPr>
            <a:r>
              <a:rPr lang="en-US" sz="950" dirty="0">
                <a:solidFill>
                  <a:srgbClr val="081E3F"/>
                </a:solidFill>
                <a:latin typeface="Roboto Light"/>
                <a:ea typeface="Roboto Light"/>
                <a:cs typeface="Roboto Light"/>
                <a:sym typeface="Roboto Light"/>
              </a:rPr>
              <a:t>Once logged in, every user will see the Dashboard screen with all documents posted.</a:t>
            </a:r>
          </a:p>
          <a:p>
            <a:pPr marL="146050" lvl="0" indent="0">
              <a:buNone/>
            </a:pPr>
            <a:endParaRPr lang="en-US" sz="950" dirty="0">
              <a:solidFill>
                <a:srgbClr val="081E3F"/>
              </a:solidFill>
              <a:latin typeface="Roboto Light"/>
              <a:ea typeface="Roboto Light"/>
              <a:cs typeface="Roboto Light"/>
              <a:sym typeface="Roboto Light"/>
            </a:endParaRPr>
          </a:p>
          <a:p>
            <a:pPr marL="146050" lvl="0" indent="0">
              <a:buNone/>
            </a:pPr>
            <a:r>
              <a:rPr lang="en-US" sz="950" b="1" dirty="0">
                <a:solidFill>
                  <a:srgbClr val="081E3F"/>
                </a:solidFill>
                <a:latin typeface="Roboto Light"/>
                <a:ea typeface="Roboto Light"/>
                <a:cs typeface="Roboto Light"/>
                <a:sym typeface="Roboto Light"/>
              </a:rPr>
              <a:t>The logo, title, and the name of the application are now customizable</a:t>
            </a:r>
          </a:p>
          <a:p>
            <a:pPr marL="146050" lvl="0" indent="0">
              <a:buNone/>
            </a:pPr>
            <a:r>
              <a:rPr lang="en-US" sz="950" dirty="0">
                <a:solidFill>
                  <a:srgbClr val="081E3F"/>
                </a:solidFill>
                <a:latin typeface="Roboto Light"/>
                <a:ea typeface="Roboto Light"/>
                <a:cs typeface="Roboto Light"/>
                <a:sym typeface="Roboto Light"/>
              </a:rPr>
              <a:t>Administrator and Management users can now modify the logo, title, and name of the application through VRC.</a:t>
            </a:r>
          </a:p>
          <a:p>
            <a:pPr marL="146050" lvl="0" indent="0">
              <a:buNone/>
            </a:pPr>
            <a:endParaRPr lang="en-US" sz="950" dirty="0">
              <a:solidFill>
                <a:srgbClr val="081E3F"/>
              </a:solidFill>
              <a:latin typeface="Roboto Light"/>
              <a:ea typeface="Roboto Light"/>
              <a:cs typeface="Roboto Light"/>
              <a:sym typeface="Roboto Light"/>
            </a:endParaRPr>
          </a:p>
          <a:p>
            <a:pPr marL="146050" indent="0">
              <a:buNone/>
            </a:pPr>
            <a:r>
              <a:rPr lang="en-US" sz="950" b="1" dirty="0">
                <a:solidFill>
                  <a:srgbClr val="081E3F"/>
                </a:solidFill>
                <a:latin typeface="Roboto Light"/>
                <a:ea typeface="Roboto Light"/>
                <a:cs typeface="Roboto Light"/>
                <a:sym typeface="Roboto Light"/>
              </a:rPr>
              <a:t>A new Videos tab has been added</a:t>
            </a:r>
          </a:p>
          <a:p>
            <a:pPr marL="146050" indent="0">
              <a:buNone/>
            </a:pPr>
            <a:r>
              <a:rPr lang="en-US" sz="950" dirty="0">
                <a:solidFill>
                  <a:srgbClr val="081E3F"/>
                </a:solidFill>
                <a:latin typeface="Roboto Light"/>
                <a:ea typeface="Roboto Light"/>
                <a:cs typeface="Roboto Light"/>
                <a:sym typeface="Roboto Light"/>
              </a:rPr>
              <a:t>The ability to post video links has been added and they are accessible through the new Videos tab.</a:t>
            </a:r>
          </a:p>
          <a:p>
            <a:pPr marL="146050" indent="0">
              <a:buNone/>
            </a:pPr>
            <a:endParaRPr lang="en-US" sz="950" dirty="0">
              <a:solidFill>
                <a:srgbClr val="081E3F"/>
              </a:solidFill>
              <a:latin typeface="Roboto Light"/>
              <a:ea typeface="Roboto Light"/>
              <a:cs typeface="Roboto Light"/>
              <a:sym typeface="Roboto Light"/>
            </a:endParaRPr>
          </a:p>
          <a:p>
            <a:pPr marL="146050" indent="0">
              <a:buNone/>
            </a:pPr>
            <a:r>
              <a:rPr lang="en-US" sz="950" b="1" dirty="0">
                <a:solidFill>
                  <a:srgbClr val="081E3F"/>
                </a:solidFill>
                <a:latin typeface="Roboto Light"/>
                <a:ea typeface="Roboto Light"/>
                <a:cs typeface="Roboto Light"/>
                <a:sym typeface="Roboto Light"/>
              </a:rPr>
              <a:t>The Reference and the Videos tab are now customizable </a:t>
            </a:r>
          </a:p>
          <a:p>
            <a:pPr marL="146050" indent="0">
              <a:buNone/>
            </a:pPr>
            <a:r>
              <a:rPr lang="en-US" sz="950" dirty="0">
                <a:solidFill>
                  <a:srgbClr val="081E3F"/>
                </a:solidFill>
                <a:latin typeface="Roboto Light"/>
                <a:ea typeface="Roboto Light"/>
                <a:cs typeface="Roboto Light"/>
                <a:sym typeface="Roboto Light"/>
              </a:rPr>
              <a:t>The names for these tabs can be changed through VRC by Administrator and Management users.</a:t>
            </a:r>
          </a:p>
          <a:p>
            <a:pPr marL="146050" lvl="0" indent="0">
              <a:buNone/>
            </a:pPr>
            <a:endParaRPr lang="en-US" sz="950" dirty="0">
              <a:solidFill>
                <a:srgbClr val="081E3F"/>
              </a:solidFill>
              <a:latin typeface="Roboto Light"/>
              <a:ea typeface="Roboto Light"/>
              <a:cs typeface="Roboto Light"/>
              <a:sym typeface="Roboto Light"/>
            </a:endParaRPr>
          </a:p>
          <a:p>
            <a:pPr marL="146050" lvl="0" indent="0">
              <a:buNone/>
            </a:pPr>
            <a:r>
              <a:rPr lang="en-US" sz="950" b="1" dirty="0">
                <a:solidFill>
                  <a:srgbClr val="081E3F"/>
                </a:solidFill>
                <a:latin typeface="Roboto Light"/>
                <a:ea typeface="Roboto Light"/>
                <a:cs typeface="Roboto Light"/>
                <a:sym typeface="Roboto Light"/>
              </a:rPr>
              <a:t>A solution was found to customize the Document upload cap</a:t>
            </a:r>
          </a:p>
          <a:p>
            <a:pPr marL="146050" lvl="0" indent="0">
              <a:buNone/>
            </a:pPr>
            <a:r>
              <a:rPr lang="en-US" sz="950" dirty="0">
                <a:solidFill>
                  <a:srgbClr val="081E3F"/>
                </a:solidFill>
                <a:latin typeface="Roboto Light"/>
                <a:ea typeface="Roboto Light"/>
                <a:cs typeface="Roboto Light"/>
                <a:sym typeface="Roboto Light"/>
              </a:rPr>
              <a:t>The maximum upload size and maximum post request size are customized through php.ini. New departments need to set these settings up when onboarding to make sure they can upload documents of the desired sizes.</a:t>
            </a:r>
          </a:p>
          <a:p>
            <a:pPr marL="146050" indent="0">
              <a:buNone/>
            </a:pPr>
            <a:endParaRPr lang="en-US" sz="950" dirty="0">
              <a:solidFill>
                <a:srgbClr val="081E3F"/>
              </a:solidFill>
              <a:latin typeface="Roboto Light"/>
              <a:ea typeface="Roboto Light"/>
              <a:cs typeface="Roboto Light"/>
              <a:sym typeface="Roboto Light"/>
            </a:endParaRPr>
          </a:p>
          <a:p>
            <a:pPr marL="146050" indent="0">
              <a:buNone/>
            </a:pPr>
            <a:r>
              <a:rPr lang="en-US" sz="950" b="1" dirty="0">
                <a:solidFill>
                  <a:srgbClr val="081E3F"/>
                </a:solidFill>
                <a:latin typeface="Roboto Light"/>
                <a:ea typeface="Roboto Light"/>
                <a:cs typeface="Roboto Light"/>
                <a:sym typeface="Roboto Light"/>
              </a:rPr>
              <a:t>Free text can be added and retrieved from the database</a:t>
            </a:r>
            <a:br>
              <a:rPr lang="en-US" sz="950" b="1" dirty="0">
                <a:solidFill>
                  <a:srgbClr val="081E3F"/>
                </a:solidFill>
                <a:latin typeface="Roboto Light"/>
                <a:ea typeface="Roboto Light"/>
                <a:cs typeface="Roboto Light"/>
                <a:sym typeface="Roboto Light"/>
              </a:rPr>
            </a:br>
            <a:r>
              <a:rPr lang="en-US" sz="950" dirty="0">
                <a:solidFill>
                  <a:srgbClr val="081E3F"/>
                </a:solidFill>
                <a:latin typeface="Roboto Light"/>
                <a:ea typeface="Roboto Light"/>
                <a:cs typeface="Roboto Light"/>
                <a:sym typeface="Roboto Light"/>
              </a:rPr>
              <a:t>Supervisors can add and retrieve free messages from the database but more work needs to be done with regards to displaying the messages to provide a similar experience to reading a posted document.</a:t>
            </a:r>
          </a:p>
          <a:p>
            <a:pPr marL="146050" indent="0">
              <a:buNone/>
            </a:pPr>
            <a:endParaRPr lang="en-US" sz="950" dirty="0">
              <a:solidFill>
                <a:srgbClr val="081E3F"/>
              </a:solidFill>
              <a:latin typeface="Roboto Light"/>
              <a:ea typeface="Roboto Light"/>
              <a:cs typeface="Roboto Light"/>
              <a:sym typeface="Roboto Light"/>
            </a:endParaRPr>
          </a:p>
          <a:p>
            <a:pPr marL="146050" indent="0">
              <a:buNone/>
            </a:pPr>
            <a:endParaRPr lang="en-US" sz="950" dirty="0">
              <a:solidFill>
                <a:srgbClr val="081E3F"/>
              </a:solidFill>
              <a:latin typeface="Roboto Light"/>
              <a:ea typeface="Roboto Light"/>
              <a:cs typeface="Roboto Light"/>
              <a:sym typeface="Roboto Light"/>
            </a:endParaRPr>
          </a:p>
          <a:p>
            <a:pPr marL="146050" indent="0">
              <a:buNone/>
            </a:pPr>
            <a:endParaRPr lang="en-US" sz="950" dirty="0">
              <a:solidFill>
                <a:srgbClr val="081E3F"/>
              </a:solidFill>
              <a:latin typeface="Roboto Light"/>
              <a:ea typeface="Roboto Light"/>
              <a:cs typeface="Roboto Light"/>
              <a:sym typeface="Roboto Light"/>
            </a:endParaRPr>
          </a:p>
          <a:p>
            <a:pPr marL="146050" indent="0">
              <a:buNone/>
            </a:pPr>
            <a:endParaRPr lang="en-US" sz="950" dirty="0">
              <a:solidFill>
                <a:srgbClr val="081E3F"/>
              </a:solidFill>
              <a:latin typeface="Roboto Light"/>
              <a:ea typeface="Roboto Light"/>
              <a:cs typeface="Roboto Light"/>
              <a:sym typeface="Roboto Light"/>
            </a:endParaRPr>
          </a:p>
          <a:p>
            <a:pPr marL="146050" lvl="0" indent="0">
              <a:buNone/>
            </a:pPr>
            <a:endParaRPr lang="en-US" sz="950" dirty="0">
              <a:solidFill>
                <a:srgbClr val="081E3F"/>
              </a:solidFill>
              <a:latin typeface="Roboto Light"/>
              <a:ea typeface="Roboto Light"/>
              <a:cs typeface="Roboto Light"/>
              <a:sym typeface="Roboto Light"/>
            </a:endParaRPr>
          </a:p>
          <a:p>
            <a:pPr marL="146050" lvl="0" indent="0">
              <a:buNone/>
            </a:pPr>
            <a:endParaRPr lang="en-US" sz="950" dirty="0">
              <a:solidFill>
                <a:srgbClr val="081E3F"/>
              </a:solidFill>
              <a:latin typeface="Roboto Light"/>
              <a:ea typeface="Roboto Light"/>
              <a:cs typeface="Roboto Light"/>
              <a:sym typeface="Roboto Light"/>
            </a:endParaRPr>
          </a:p>
          <a:p>
            <a:pPr marL="146050" lvl="0" indent="0">
              <a:buNone/>
            </a:pPr>
            <a:endParaRPr lang="en-US" sz="950" dirty="0">
              <a:solidFill>
                <a:srgbClr val="081E3F"/>
              </a:solidFill>
              <a:latin typeface="Roboto Light"/>
              <a:ea typeface="Roboto Light"/>
              <a:cs typeface="Roboto Light"/>
              <a:sym typeface="Roboto Light"/>
            </a:endParaRPr>
          </a:p>
          <a:p>
            <a:pPr marL="146050" lvl="0" indent="0">
              <a:buNone/>
            </a:pPr>
            <a:endParaRPr lang="en-US" sz="950" b="1" dirty="0">
              <a:solidFill>
                <a:srgbClr val="081E3F"/>
              </a:solidFill>
              <a:latin typeface="Roboto Light"/>
              <a:ea typeface="Roboto Light"/>
              <a:cs typeface="Roboto Light"/>
              <a:sym typeface="Roboto Light"/>
            </a:endParaRPr>
          </a:p>
          <a:p>
            <a:pPr marL="146050" lvl="0" indent="0">
              <a:buNone/>
            </a:pPr>
            <a:endParaRPr lang="en-US" sz="950" dirty="0">
              <a:solidFill>
                <a:srgbClr val="081E3F"/>
              </a:solidFill>
              <a:latin typeface="Roboto Light"/>
              <a:ea typeface="Roboto Light"/>
              <a:cs typeface="Roboto Light"/>
              <a:sym typeface="Roboto Light"/>
            </a:endParaRPr>
          </a:p>
          <a:p>
            <a:pPr marL="146050" lvl="0" indent="0">
              <a:buNone/>
            </a:pPr>
            <a:r>
              <a:rPr lang="en-US" sz="950" dirty="0">
                <a:solidFill>
                  <a:srgbClr val="081E3F"/>
                </a:solidFill>
                <a:latin typeface="Roboto Light"/>
                <a:ea typeface="Roboto Light"/>
                <a:cs typeface="Roboto Light"/>
                <a:sym typeface="Roboto Light"/>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25" y="500925"/>
            <a:ext cx="3127500" cy="182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Use cases</a:t>
            </a:r>
            <a:endParaRPr dirty="0"/>
          </a:p>
        </p:txBody>
      </p:sp>
      <p:sp>
        <p:nvSpPr>
          <p:cNvPr id="107" name="Google Shape;107;p18"/>
          <p:cNvSpPr txBox="1">
            <a:spLocks noGrp="1"/>
          </p:cNvSpPr>
          <p:nvPr>
            <p:ph type="body" idx="1"/>
          </p:nvPr>
        </p:nvSpPr>
        <p:spPr>
          <a:xfrm>
            <a:off x="311700" y="2390650"/>
            <a:ext cx="3127500" cy="229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dirty="0"/>
              <a:t>Use case diagram of our contributions</a:t>
            </a:r>
            <a:endParaRPr dirty="0"/>
          </a:p>
        </p:txBody>
      </p:sp>
      <p:pic>
        <p:nvPicPr>
          <p:cNvPr id="6" name="Picture 51">
            <a:extLst>
              <a:ext uri="{FF2B5EF4-FFF2-40B4-BE49-F238E27FC236}">
                <a16:creationId xmlns:a16="http://schemas.microsoft.com/office/drawing/2014/main" id="{7A7D63B8-40A1-4E25-A0A8-28A77163C0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70" t="810" r="2412" b="18512"/>
          <a:stretch/>
        </p:blipFill>
        <p:spPr bwMode="auto">
          <a:xfrm>
            <a:off x="4502631" y="0"/>
            <a:ext cx="4020578"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9"/>
          <p:cNvSpPr txBox="1">
            <a:spLocks noGrp="1"/>
          </p:cNvSpPr>
          <p:nvPr>
            <p:ph type="title"/>
          </p:nvPr>
        </p:nvSpPr>
        <p:spPr>
          <a:xfrm>
            <a:off x="311725" y="500925"/>
            <a:ext cx="3127500" cy="182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Database Schema Design</a:t>
            </a:r>
            <a:endParaRPr dirty="0"/>
          </a:p>
        </p:txBody>
      </p:sp>
      <p:sp>
        <p:nvSpPr>
          <p:cNvPr id="114" name="Google Shape;114;p19"/>
          <p:cNvSpPr txBox="1">
            <a:spLocks noGrp="1"/>
          </p:cNvSpPr>
          <p:nvPr>
            <p:ph type="body" idx="1"/>
          </p:nvPr>
        </p:nvSpPr>
        <p:spPr>
          <a:xfrm>
            <a:off x="311700" y="2390650"/>
            <a:ext cx="3127500" cy="229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dirty="0"/>
              <a:t>New database schema for solutions implemented in VRC V7.0.</a:t>
            </a:r>
            <a:endParaRPr dirty="0"/>
          </a:p>
        </p:txBody>
      </p:sp>
      <p:pic>
        <p:nvPicPr>
          <p:cNvPr id="5" name="Picture 4">
            <a:extLst>
              <a:ext uri="{FF2B5EF4-FFF2-40B4-BE49-F238E27FC236}">
                <a16:creationId xmlns:a16="http://schemas.microsoft.com/office/drawing/2014/main" id="{1BFE96BE-0A9B-4A14-923B-9CB314AFCF58}"/>
              </a:ext>
            </a:extLst>
          </p:cNvPr>
          <p:cNvPicPr>
            <a:picLocks noChangeAspect="1"/>
          </p:cNvPicPr>
          <p:nvPr/>
        </p:nvPicPr>
        <p:blipFill rotWithShape="1">
          <a:blip r:embed="rId3"/>
          <a:srcRect l="15579" t="17490" r="9562" b="15292"/>
          <a:stretch/>
        </p:blipFill>
        <p:spPr>
          <a:xfrm>
            <a:off x="3744737" y="0"/>
            <a:ext cx="5399263" cy="51435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20"/>
          <p:cNvSpPr txBox="1">
            <a:spLocks noGrp="1"/>
          </p:cNvSpPr>
          <p:nvPr>
            <p:ph type="body" idx="1"/>
          </p:nvPr>
        </p:nvSpPr>
        <p:spPr>
          <a:xfrm>
            <a:off x="4665875" y="414786"/>
            <a:ext cx="4166400" cy="4098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dirty="0">
                <a:solidFill>
                  <a:schemeClr val="tx1"/>
                </a:solidFill>
              </a:rPr>
              <a:t>Free messages</a:t>
            </a:r>
          </a:p>
          <a:p>
            <a:pPr marL="0" lvl="0" indent="0" algn="l" rtl="0">
              <a:lnSpc>
                <a:spcPct val="100000"/>
              </a:lnSpc>
              <a:spcBef>
                <a:spcPts val="0"/>
              </a:spcBef>
              <a:spcAft>
                <a:spcPts val="0"/>
              </a:spcAft>
              <a:buNone/>
            </a:pPr>
            <a:r>
              <a:rPr lang="en-US" sz="2400" dirty="0">
                <a:solidFill>
                  <a:schemeClr val="tx1"/>
                </a:solidFill>
              </a:rPr>
              <a:t>Create a reading experience for messages that is similar to the reading experience for posted Documents.</a:t>
            </a:r>
          </a:p>
          <a:p>
            <a:pPr marL="0" lvl="0" indent="0" algn="l" rtl="0">
              <a:lnSpc>
                <a:spcPct val="100000"/>
              </a:lnSpc>
              <a:spcBef>
                <a:spcPts val="0"/>
              </a:spcBef>
              <a:spcAft>
                <a:spcPts val="0"/>
              </a:spcAft>
              <a:buNone/>
            </a:pPr>
            <a:endParaRPr lang="en-US" sz="2400" dirty="0">
              <a:solidFill>
                <a:schemeClr val="tx1"/>
              </a:solidFill>
            </a:endParaRPr>
          </a:p>
          <a:p>
            <a:pPr marL="0" lvl="0" indent="0" algn="l" rtl="0">
              <a:lnSpc>
                <a:spcPct val="100000"/>
              </a:lnSpc>
              <a:spcBef>
                <a:spcPts val="0"/>
              </a:spcBef>
              <a:spcAft>
                <a:spcPts val="0"/>
              </a:spcAft>
              <a:buNone/>
            </a:pPr>
            <a:r>
              <a:rPr lang="en-US" sz="2400" b="1" dirty="0">
                <a:solidFill>
                  <a:schemeClr val="tx1"/>
                </a:solidFill>
              </a:rPr>
              <a:t>Universal search</a:t>
            </a:r>
          </a:p>
          <a:p>
            <a:pPr marL="0" lvl="0" indent="0" algn="l" rtl="0">
              <a:lnSpc>
                <a:spcPct val="100000"/>
              </a:lnSpc>
              <a:spcBef>
                <a:spcPts val="0"/>
              </a:spcBef>
              <a:spcAft>
                <a:spcPts val="0"/>
              </a:spcAft>
              <a:buNone/>
            </a:pPr>
            <a:r>
              <a:rPr lang="en-US" sz="2400" dirty="0">
                <a:solidFill>
                  <a:schemeClr val="tx1"/>
                </a:solidFill>
              </a:rPr>
              <a:t>Implementing the ability to search documents by title and content in the Dashboard</a:t>
            </a:r>
            <a:endParaRPr sz="2400" dirty="0">
              <a:solidFill>
                <a:schemeClr val="tx1"/>
              </a:solidFill>
            </a:endParaRPr>
          </a:p>
        </p:txBody>
      </p:sp>
      <p:sp>
        <p:nvSpPr>
          <p:cNvPr id="121" name="Google Shape;121;p20"/>
          <p:cNvSpPr txBox="1">
            <a:spLocks noGrp="1"/>
          </p:cNvSpPr>
          <p:nvPr>
            <p:ph type="title"/>
          </p:nvPr>
        </p:nvSpPr>
        <p:spPr>
          <a:xfrm>
            <a:off x="311725" y="500925"/>
            <a:ext cx="3706500" cy="250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Future Plans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6" name="Google Shape;126;p21"/>
          <p:cNvPicPr preferRelativeResize="0"/>
          <p:nvPr/>
        </p:nvPicPr>
        <p:blipFill>
          <a:blip r:embed="rId3">
            <a:alphaModFix/>
          </a:blip>
          <a:stretch>
            <a:fillRect/>
          </a:stretch>
        </p:blipFill>
        <p:spPr>
          <a:xfrm>
            <a:off x="40193" y="4167063"/>
            <a:ext cx="2575450" cy="884400"/>
          </a:xfrm>
          <a:prstGeom prst="rect">
            <a:avLst/>
          </a:prstGeom>
          <a:noFill/>
          <a:ln>
            <a:noFill/>
          </a:ln>
        </p:spPr>
      </p:pic>
      <p:pic>
        <p:nvPicPr>
          <p:cNvPr id="127" name="Google Shape;127;p21"/>
          <p:cNvPicPr preferRelativeResize="0"/>
          <p:nvPr/>
        </p:nvPicPr>
        <p:blipFill>
          <a:blip r:embed="rId4">
            <a:alphaModFix/>
          </a:blip>
          <a:stretch>
            <a:fillRect/>
          </a:stretch>
        </p:blipFill>
        <p:spPr>
          <a:xfrm>
            <a:off x="7538850" y="1340299"/>
            <a:ext cx="1605150" cy="1605175"/>
          </a:xfrm>
          <a:prstGeom prst="rect">
            <a:avLst/>
          </a:prstGeom>
          <a:noFill/>
          <a:ln>
            <a:noFill/>
          </a:ln>
        </p:spPr>
      </p:pic>
      <p:sp>
        <p:nvSpPr>
          <p:cNvPr id="128" name="Google Shape;128;p21"/>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Virtual Roll Call Briefing v7.0</a:t>
            </a:r>
            <a:endParaRPr dirty="0"/>
          </a:p>
        </p:txBody>
      </p:sp>
      <p:sp>
        <p:nvSpPr>
          <p:cNvPr id="129" name="Google Shape;129;p21"/>
          <p:cNvSpPr txBox="1"/>
          <p:nvPr/>
        </p:nvSpPr>
        <p:spPr>
          <a:xfrm>
            <a:off x="2440650" y="2074350"/>
            <a:ext cx="4262700" cy="49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lt1"/>
                </a:solidFill>
                <a:latin typeface="Roboto"/>
                <a:ea typeface="Roboto"/>
                <a:cs typeface="Roboto"/>
                <a:sym typeface="Roboto"/>
              </a:rPr>
              <a:t>For more information, please contact</a:t>
            </a:r>
            <a:endParaRPr>
              <a:solidFill>
                <a:schemeClr val="lt1"/>
              </a:solidFill>
              <a:latin typeface="Roboto"/>
              <a:ea typeface="Roboto"/>
              <a:cs typeface="Roboto"/>
              <a:sym typeface="Roboto"/>
            </a:endParaRPr>
          </a:p>
          <a:p>
            <a:pPr marL="0" lvl="0" indent="0" algn="ctr" rtl="0">
              <a:spcBef>
                <a:spcPts val="0"/>
              </a:spcBef>
              <a:spcAft>
                <a:spcPts val="0"/>
              </a:spcAft>
              <a:buNone/>
            </a:pPr>
            <a:endParaRPr>
              <a:solidFill>
                <a:schemeClr val="lt1"/>
              </a:solidFill>
              <a:latin typeface="Roboto"/>
              <a:ea typeface="Roboto"/>
              <a:cs typeface="Roboto"/>
              <a:sym typeface="Roboto"/>
            </a:endParaRPr>
          </a:p>
          <a:p>
            <a:pPr marL="0" lvl="0" indent="0" algn="ctr" rtl="0">
              <a:spcBef>
                <a:spcPts val="0"/>
              </a:spcBef>
              <a:spcAft>
                <a:spcPts val="0"/>
              </a:spcAft>
              <a:buNone/>
            </a:pPr>
            <a:r>
              <a:rPr lang="en" b="1">
                <a:solidFill>
                  <a:schemeClr val="lt1"/>
                </a:solidFill>
                <a:latin typeface="Roboto"/>
                <a:ea typeface="Roboto"/>
                <a:cs typeface="Roboto"/>
                <a:sym typeface="Roboto"/>
              </a:rPr>
              <a:t>Dr. Masoud Sadjadi</a:t>
            </a:r>
            <a:r>
              <a:rPr lang="en">
                <a:solidFill>
                  <a:schemeClr val="lt1"/>
                </a:solidFill>
                <a:latin typeface="Roboto"/>
                <a:ea typeface="Roboto"/>
                <a:cs typeface="Roboto"/>
                <a:sym typeface="Roboto"/>
              </a:rPr>
              <a:t>, </a:t>
            </a:r>
            <a:endParaRPr>
              <a:solidFill>
                <a:schemeClr val="lt1"/>
              </a:solidFill>
              <a:latin typeface="Roboto"/>
              <a:ea typeface="Roboto"/>
              <a:cs typeface="Roboto"/>
              <a:sym typeface="Roboto"/>
            </a:endParaRPr>
          </a:p>
          <a:p>
            <a:pPr marL="0" lvl="0" indent="0" algn="ctr" rtl="0">
              <a:spcBef>
                <a:spcPts val="0"/>
              </a:spcBef>
              <a:spcAft>
                <a:spcPts val="0"/>
              </a:spcAft>
              <a:buNone/>
            </a:pPr>
            <a:r>
              <a:rPr lang="en">
                <a:solidFill>
                  <a:schemeClr val="lt1"/>
                </a:solidFill>
                <a:latin typeface="Roboto"/>
                <a:ea typeface="Roboto"/>
                <a:cs typeface="Roboto"/>
                <a:sym typeface="Roboto"/>
              </a:rPr>
              <a:t>Florida International University</a:t>
            </a:r>
            <a:endParaRPr>
              <a:solidFill>
                <a:schemeClr val="lt1"/>
              </a:solidFill>
              <a:latin typeface="Roboto"/>
              <a:ea typeface="Roboto"/>
              <a:cs typeface="Roboto"/>
              <a:sym typeface="Roboto"/>
            </a:endParaRPr>
          </a:p>
          <a:p>
            <a:pPr marL="0" lvl="0" indent="0" algn="ctr" rtl="0">
              <a:spcBef>
                <a:spcPts val="0"/>
              </a:spcBef>
              <a:spcAft>
                <a:spcPts val="0"/>
              </a:spcAft>
              <a:buNone/>
            </a:pPr>
            <a:r>
              <a:rPr lang="en" u="sng">
                <a:solidFill>
                  <a:schemeClr val="lt1"/>
                </a:solidFill>
                <a:latin typeface="Roboto"/>
                <a:ea typeface="Roboto"/>
                <a:cs typeface="Roboto"/>
                <a:sym typeface="Roboto"/>
                <a:hlinkClick r:id="rId5"/>
              </a:rPr>
              <a:t>masoud.sadjadi@fiu.edu</a:t>
            </a:r>
            <a:endParaRPr>
              <a:solidFill>
                <a:schemeClr val="lt1"/>
              </a:solidFill>
              <a:latin typeface="Roboto"/>
              <a:ea typeface="Roboto"/>
              <a:cs typeface="Roboto"/>
              <a:sym typeface="Roboto"/>
            </a:endParaRPr>
          </a:p>
          <a:p>
            <a:pPr marL="0" lvl="0" indent="0" algn="ctr" rtl="0">
              <a:spcBef>
                <a:spcPts val="0"/>
              </a:spcBef>
              <a:spcAft>
                <a:spcPts val="0"/>
              </a:spcAft>
              <a:buNone/>
            </a:pPr>
            <a:r>
              <a:rPr lang="en">
                <a:solidFill>
                  <a:schemeClr val="lt1"/>
                </a:solidFill>
                <a:latin typeface="Roboto"/>
                <a:ea typeface="Roboto"/>
                <a:cs typeface="Roboto"/>
                <a:sym typeface="Roboto"/>
              </a:rPr>
              <a:t>305-348-1835</a:t>
            </a:r>
            <a:endParaRPr>
              <a:solidFill>
                <a:schemeClr val="lt1"/>
              </a:solidFill>
              <a:latin typeface="Roboto"/>
              <a:ea typeface="Roboto"/>
              <a:cs typeface="Roboto"/>
              <a:sym typeface="Roboto"/>
            </a:endParaRPr>
          </a:p>
          <a:p>
            <a:pPr marL="0" lvl="0" indent="0" algn="ctr" rtl="0">
              <a:spcBef>
                <a:spcPts val="0"/>
              </a:spcBef>
              <a:spcAft>
                <a:spcPts val="0"/>
              </a:spcAft>
              <a:buNone/>
            </a:pPr>
            <a:r>
              <a:rPr lang="en">
                <a:solidFill>
                  <a:schemeClr val="lt1"/>
                </a:solidFill>
                <a:latin typeface="Roboto"/>
                <a:ea typeface="Roboto"/>
                <a:cs typeface="Roboto"/>
                <a:sym typeface="Roboto"/>
              </a:rPr>
              <a:t>https://seniorproject.cis.fiu.edu/</a:t>
            </a:r>
            <a:endParaRPr>
              <a:solidFill>
                <a:schemeClr val="lt1"/>
              </a:solidFill>
              <a:latin typeface="Roboto"/>
              <a:ea typeface="Roboto"/>
              <a:cs typeface="Roboto"/>
              <a:sym typeface="Roboto"/>
            </a:endParaRPr>
          </a:p>
        </p:txBody>
      </p:sp>
      <p:pic>
        <p:nvPicPr>
          <p:cNvPr id="130" name="Google Shape;130;p21"/>
          <p:cNvPicPr preferRelativeResize="0"/>
          <p:nvPr/>
        </p:nvPicPr>
        <p:blipFill rotWithShape="1">
          <a:blip r:embed="rId6">
            <a:alphaModFix/>
          </a:blip>
          <a:srcRect t="73293"/>
          <a:stretch/>
        </p:blipFill>
        <p:spPr>
          <a:xfrm>
            <a:off x="6159050" y="4167063"/>
            <a:ext cx="2984951" cy="916074"/>
          </a:xfrm>
          <a:prstGeom prst="rect">
            <a:avLst/>
          </a:prstGeom>
          <a:noFill/>
          <a:ln>
            <a:noFill/>
          </a:ln>
        </p:spPr>
      </p:pic>
      <p:pic>
        <p:nvPicPr>
          <p:cNvPr id="131" name="Google Shape;131;p21"/>
          <p:cNvPicPr preferRelativeResize="0"/>
          <p:nvPr/>
        </p:nvPicPr>
        <p:blipFill rotWithShape="1">
          <a:blip r:embed="rId6">
            <a:alphaModFix/>
          </a:blip>
          <a:srcRect b="64725"/>
          <a:stretch/>
        </p:blipFill>
        <p:spPr>
          <a:xfrm>
            <a:off x="0" y="1296763"/>
            <a:ext cx="2319626" cy="997874"/>
          </a:xfrm>
          <a:prstGeom prst="rect">
            <a:avLst/>
          </a:prstGeom>
          <a:noFill/>
          <a:ln>
            <a:noFill/>
          </a:ln>
        </p:spPr>
      </p:pic>
      <p:pic>
        <p:nvPicPr>
          <p:cNvPr id="132" name="Google Shape;132;p21"/>
          <p:cNvPicPr preferRelativeResize="0"/>
          <p:nvPr/>
        </p:nvPicPr>
        <p:blipFill rotWithShape="1">
          <a:blip r:embed="rId6">
            <a:alphaModFix/>
          </a:blip>
          <a:srcRect t="38613" r="37984" b="29437"/>
          <a:stretch/>
        </p:blipFill>
        <p:spPr>
          <a:xfrm>
            <a:off x="3842938" y="4182900"/>
            <a:ext cx="1458100" cy="916074"/>
          </a:xfrm>
          <a:prstGeom prst="rect">
            <a:avLst/>
          </a:prstGeom>
          <a:noFill/>
          <a:ln>
            <a:noFill/>
          </a:ln>
        </p:spPr>
      </p:pic>
    </p:spTree>
  </p:cSld>
  <p:clrMapOvr>
    <a:masterClrMapping/>
  </p:clrMapOvr>
</p:sld>
</file>

<file path=ppt/theme/theme1.xml><?xml version="1.0" encoding="utf-8"?>
<a:theme xmlns:a="http://schemas.openxmlformats.org/drawingml/2006/main"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TotalTime>
  <Words>630</Words>
  <Application>Microsoft Office PowerPoint</Application>
  <PresentationFormat>On-screen Show (16:9)</PresentationFormat>
  <Paragraphs>88</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Merriweather</vt:lpstr>
      <vt:lpstr>Roboto</vt:lpstr>
      <vt:lpstr>Arial</vt:lpstr>
      <vt:lpstr>Roboto Light</vt:lpstr>
      <vt:lpstr>Paradigm</vt:lpstr>
      <vt:lpstr>Virtual Roll Call Briefing v7.0 Pinecrest Police Department</vt:lpstr>
      <vt:lpstr>Problems with V6.0</vt:lpstr>
      <vt:lpstr>Solutions implemented in v7.0</vt:lpstr>
      <vt:lpstr>Use cases</vt:lpstr>
      <vt:lpstr>Database Schema Design</vt:lpstr>
      <vt:lpstr>Future Plans</vt:lpstr>
      <vt:lpstr>Virtual Roll Call Briefing v7.0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 Roll Call Briefing v6.0 Pinecrest Police Department</dc:title>
  <cp:lastModifiedBy>Octavio Avila-Cardet</cp:lastModifiedBy>
  <cp:revision>136</cp:revision>
  <dcterms:modified xsi:type="dcterms:W3CDTF">2019-12-05T23:42:13Z</dcterms:modified>
</cp:coreProperties>
</file>