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
  </p:notesMasterIdLst>
  <p:sldIdLst>
    <p:sldId id="256" r:id="rId2"/>
  </p:sldIdLst>
  <p:sldSz cx="32918400" cy="438912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9F7"/>
    <a:srgbClr val="F9F8FA"/>
    <a:srgbClr val="009CFF"/>
    <a:srgbClr val="EAF6FC"/>
    <a:srgbClr val="EE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771"/>
  </p:normalViewPr>
  <p:slideViewPr>
    <p:cSldViewPr snapToGrid="0" snapToObjects="1">
      <p:cViewPr>
        <p:scale>
          <a:sx n="40" d="100"/>
          <a:sy n="40" d="100"/>
        </p:scale>
        <p:origin x="27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ECD096-3AB3-3240-A78B-43BE6B0AAC49}" type="datetimeFigureOut">
              <a:rPr lang="en-US" smtClean="0"/>
              <a:t>12/2/19</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302509-7D7A-8A45-89B9-F3BC5CC1EC06}" type="slidenum">
              <a:rPr lang="en-US" smtClean="0"/>
              <a:t>‹#›</a:t>
            </a:fld>
            <a:endParaRPr lang="en-US"/>
          </a:p>
        </p:txBody>
      </p:sp>
    </p:spTree>
    <p:extLst>
      <p:ext uri="{BB962C8B-B14F-4D97-AF65-F5344CB8AC3E}">
        <p14:creationId xmlns:p14="http://schemas.microsoft.com/office/powerpoint/2010/main" val="1039782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302509-7D7A-8A45-89B9-F3BC5CC1EC06}" type="slidenum">
              <a:rPr lang="en-US" smtClean="0"/>
              <a:t>1</a:t>
            </a:fld>
            <a:endParaRPr lang="en-US"/>
          </a:p>
        </p:txBody>
      </p:sp>
    </p:spTree>
    <p:extLst>
      <p:ext uri="{BB962C8B-B14F-4D97-AF65-F5344CB8AC3E}">
        <p14:creationId xmlns:p14="http://schemas.microsoft.com/office/powerpoint/2010/main" val="1547840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183123"/>
            <a:ext cx="27980640" cy="15280640"/>
          </a:xfrm>
        </p:spPr>
        <p:txBody>
          <a:bodyPr anchor="b"/>
          <a:lstStyle>
            <a:lvl1pPr algn="ctr">
              <a:defRPr sz="21600"/>
            </a:lvl1pPr>
          </a:lstStyle>
          <a:p>
            <a:r>
              <a:rPr lang="en-US"/>
              <a:t>Click to edit Master title style</a:t>
            </a:r>
            <a:endParaRPr lang="en-US" dirty="0"/>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435543-9B63-4B4D-8B02-EE314F9CFEAF}" type="datetimeFigureOut">
              <a:rPr lang="en-US" smtClean="0"/>
              <a:t>12/2/19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435543-9B63-4B4D-8B02-EE314F9CFEAF}" type="datetimeFigureOut">
              <a:rPr lang="en-US" smtClean="0"/>
              <a:t>12/2/19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2336800"/>
            <a:ext cx="7098030" cy="3719576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435543-9B63-4B4D-8B02-EE314F9CFEAF}" type="datetimeFigureOut">
              <a:rPr lang="en-US" smtClean="0"/>
              <a:t>12/2/19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435543-9B63-4B4D-8B02-EE314F9CFEAF}" type="datetimeFigureOut">
              <a:rPr lang="en-US" smtClean="0"/>
              <a:t>12/2/19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10942333"/>
            <a:ext cx="28392120" cy="18257517"/>
          </a:xfrm>
        </p:spPr>
        <p:txBody>
          <a:bodyPr anchor="b"/>
          <a:lstStyle>
            <a:lvl1pPr>
              <a:defRPr sz="21600"/>
            </a:lvl1pPr>
          </a:lstStyle>
          <a:p>
            <a:r>
              <a:rPr lang="en-US"/>
              <a:t>Click to edit Master title style</a:t>
            </a:r>
            <a:endParaRPr lang="en-US" dirty="0"/>
          </a:p>
        </p:txBody>
      </p:sp>
      <p:sp>
        <p:nvSpPr>
          <p:cNvPr id="3" name="Text Placeholder 2"/>
          <p:cNvSpPr>
            <a:spLocks noGrp="1"/>
          </p:cNvSpPr>
          <p:nvPr>
            <p:ph type="body" idx="1"/>
          </p:nvPr>
        </p:nvSpPr>
        <p:spPr>
          <a:xfrm>
            <a:off x="2245997" y="29372573"/>
            <a:ext cx="28392120" cy="9601197"/>
          </a:xfrm>
        </p:spPr>
        <p:txBody>
          <a:bodyPr/>
          <a:lstStyle>
            <a:lvl1pPr marL="0" indent="0">
              <a:buNone/>
              <a:defRPr sz="8640">
                <a:solidFill>
                  <a:schemeClr val="tx1"/>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435543-9B63-4B4D-8B02-EE314F9CFEAF}" type="datetimeFigureOut">
              <a:rPr lang="en-US" smtClean="0"/>
              <a:t>12/2/19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1435543-9B63-4B4D-8B02-EE314F9CFEAF}" type="datetimeFigureOut">
              <a:rPr lang="en-US" smtClean="0"/>
              <a:t>12/2/19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10"/>
            <a:ext cx="28392120" cy="8483603"/>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10759443"/>
            <a:ext cx="13926024"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4" name="Content Placeholder 3"/>
          <p:cNvSpPr>
            <a:spLocks noGrp="1"/>
          </p:cNvSpPr>
          <p:nvPr>
            <p:ph sz="half" idx="2"/>
          </p:nvPr>
        </p:nvSpPr>
        <p:spPr>
          <a:xfrm>
            <a:off x="2267431" y="16032480"/>
            <a:ext cx="13926024"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10759443"/>
            <a:ext cx="13994608"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6" name="Content Placeholder 5"/>
          <p:cNvSpPr>
            <a:spLocks noGrp="1"/>
          </p:cNvSpPr>
          <p:nvPr>
            <p:ph sz="quarter" idx="4"/>
          </p:nvPr>
        </p:nvSpPr>
        <p:spPr>
          <a:xfrm>
            <a:off x="16664942"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1435543-9B63-4B4D-8B02-EE314F9CFEAF}" type="datetimeFigureOut">
              <a:rPr lang="en-US" smtClean="0"/>
              <a:t>12/2/19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5543-9B63-4B4D-8B02-EE314F9CFEAF}" type="datetimeFigureOut">
              <a:rPr lang="en-US" smtClean="0"/>
              <a:t>12/2/19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435543-9B63-4B4D-8B02-EE314F9CFEAF}" type="datetimeFigureOut">
              <a:rPr lang="en-US" smtClean="0"/>
              <a:t>12/2/19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Content Placeholder 2"/>
          <p:cNvSpPr>
            <a:spLocks noGrp="1"/>
          </p:cNvSpPr>
          <p:nvPr>
            <p:ph idx="1"/>
          </p:nvPr>
        </p:nvSpPr>
        <p:spPr>
          <a:xfrm>
            <a:off x="13994608" y="6319530"/>
            <a:ext cx="16664940" cy="311912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A1435543-9B63-4B4D-8B02-EE314F9CFEAF}" type="datetimeFigureOut">
              <a:rPr lang="en-US" smtClean="0"/>
              <a:t>12/2/19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6319530"/>
            <a:ext cx="16664940" cy="31191200"/>
          </a:xfrm>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A1435543-9B63-4B4D-8B02-EE314F9CFEAF}" type="datetimeFigureOut">
              <a:rPr lang="en-US" smtClean="0"/>
              <a:t>12/2/19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0D1AF1-6620-FF48-875D-2589C9729FC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10"/>
            <a:ext cx="28392120" cy="848360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40680650"/>
            <a:ext cx="7406640" cy="2336800"/>
          </a:xfrm>
          <a:prstGeom prst="rect">
            <a:avLst/>
          </a:prstGeom>
        </p:spPr>
        <p:txBody>
          <a:bodyPr vert="horz" lIns="91440" tIns="45720" rIns="91440" bIns="45720" rtlCol="0" anchor="ctr"/>
          <a:lstStyle>
            <a:lvl1pPr algn="l">
              <a:defRPr sz="4320">
                <a:solidFill>
                  <a:schemeClr val="tx1">
                    <a:tint val="75000"/>
                  </a:schemeClr>
                </a:solidFill>
              </a:defRPr>
            </a:lvl1pPr>
          </a:lstStyle>
          <a:p>
            <a:fld id="{A1435543-9B63-4B4D-8B02-EE314F9CFEAF}" type="datetimeFigureOut">
              <a:rPr lang="en-US" smtClean="0"/>
              <a:t>12/2/19</a:t>
            </a:fld>
            <a:endParaRPr lang="en-US"/>
          </a:p>
        </p:txBody>
      </p:sp>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F00D1AF1-6620-FF48-875D-2589C9729FCB}" type="slidenum">
              <a:rPr lang="en-US" smtClean="0"/>
              <a:t>‹#›</a:t>
            </a:fld>
            <a:endParaRPr lang="en-US"/>
          </a:p>
        </p:txBody>
      </p:sp>
    </p:spTree>
    <p:extLst>
      <p:ext uri="{BB962C8B-B14F-4D97-AF65-F5344CB8AC3E}">
        <p14:creationId xmlns:p14="http://schemas.microsoft.com/office/powerpoint/2010/main" val="7259216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tiff"/><Relationship Id="rId13" Type="http://schemas.openxmlformats.org/officeDocument/2006/relationships/hyperlink" Target="http://commandsapiname.azurewebsites.net/swagger/index.html" TargetMode="External"/><Relationship Id="rId3" Type="http://schemas.openxmlformats.org/officeDocument/2006/relationships/image" Target="../media/image1.tiff"/><Relationship Id="rId7" Type="http://schemas.openxmlformats.org/officeDocument/2006/relationships/image" Target="../media/image5.tiff"/><Relationship Id="rId12" Type="http://schemas.openxmlformats.org/officeDocument/2006/relationships/image" Target="../media/image10.tif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tiff"/><Relationship Id="rId11" Type="http://schemas.openxmlformats.org/officeDocument/2006/relationships/image" Target="../media/image9.tiff"/><Relationship Id="rId5" Type="http://schemas.openxmlformats.org/officeDocument/2006/relationships/image" Target="../media/image3.tiff"/><Relationship Id="rId10" Type="http://schemas.openxmlformats.org/officeDocument/2006/relationships/image" Target="../media/image8.tiff"/><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AF6FC"/>
        </a:solidFill>
        <a:effectLst/>
      </p:bgPr>
    </p:bg>
    <p:spTree>
      <p:nvGrpSpPr>
        <p:cNvPr id="1" name=""/>
        <p:cNvGrpSpPr/>
        <p:nvPr/>
      </p:nvGrpSpPr>
      <p:grpSpPr>
        <a:xfrm>
          <a:off x="0" y="0"/>
          <a:ext cx="0" cy="0"/>
          <a:chOff x="0" y="0"/>
          <a:chExt cx="0" cy="0"/>
        </a:xfrm>
      </p:grpSpPr>
      <p:sp>
        <p:nvSpPr>
          <p:cNvPr id="157" name="Rectangle 156">
            <a:extLst>
              <a:ext uri="{FF2B5EF4-FFF2-40B4-BE49-F238E27FC236}">
                <a16:creationId xmlns:a16="http://schemas.microsoft.com/office/drawing/2014/main" id="{FD02D4AA-7FCE-6E4E-A2AF-AD7A5DD07DC2}"/>
              </a:ext>
            </a:extLst>
          </p:cNvPr>
          <p:cNvSpPr/>
          <p:nvPr/>
        </p:nvSpPr>
        <p:spPr>
          <a:xfrm>
            <a:off x="21122109" y="27129556"/>
            <a:ext cx="11458112" cy="9534459"/>
          </a:xfrm>
          <a:prstGeom prst="rect">
            <a:avLst/>
          </a:prstGeom>
          <a:solidFill>
            <a:srgbClr val="FBF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p:cNvSpPr/>
          <p:nvPr/>
        </p:nvSpPr>
        <p:spPr>
          <a:xfrm>
            <a:off x="386968" y="18410066"/>
            <a:ext cx="20401812" cy="1160893"/>
          </a:xfrm>
          <a:prstGeom prst="rect">
            <a:avLst/>
          </a:prstGeom>
          <a:solidFill>
            <a:srgbClr val="009CFF"/>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Rectangle 3"/>
          <p:cNvSpPr/>
          <p:nvPr/>
        </p:nvSpPr>
        <p:spPr>
          <a:xfrm>
            <a:off x="75431" y="140771"/>
            <a:ext cx="32918400" cy="48183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TextBox 8"/>
          <p:cNvSpPr txBox="1"/>
          <p:nvPr/>
        </p:nvSpPr>
        <p:spPr>
          <a:xfrm flipH="1">
            <a:off x="9150719" y="3241317"/>
            <a:ext cx="12127824" cy="2308324"/>
          </a:xfrm>
          <a:prstGeom prst="rect">
            <a:avLst/>
          </a:prstGeom>
          <a:noFill/>
        </p:spPr>
        <p:txBody>
          <a:bodyPr wrap="square" rtlCol="0">
            <a:spAutoFit/>
          </a:bodyPr>
          <a:lstStyle/>
          <a:p>
            <a:r>
              <a:rPr lang="en-US" sz="3600" dirty="0"/>
              <a:t>Student: </a:t>
            </a:r>
            <a:r>
              <a:rPr lang="en-US" sz="3200" dirty="0"/>
              <a:t>Mario </a:t>
            </a:r>
            <a:r>
              <a:rPr lang="en-US" sz="3200" dirty="0" err="1"/>
              <a:t>Salvatierra</a:t>
            </a:r>
            <a:r>
              <a:rPr lang="en-US" sz="3200" dirty="0"/>
              <a:t>, Florida International University. </a:t>
            </a:r>
          </a:p>
          <a:p>
            <a:r>
              <a:rPr lang="en-US" sz="3600" dirty="0"/>
              <a:t>Instructor: </a:t>
            </a:r>
            <a:r>
              <a:rPr lang="en-US" sz="3200" dirty="0"/>
              <a:t>Dr. Masoud Sadjadi, Florida International University.</a:t>
            </a:r>
          </a:p>
          <a:p>
            <a:r>
              <a:rPr lang="en-US" sz="3600" dirty="0"/>
              <a:t>Product Owner: Prof. </a:t>
            </a:r>
            <a:r>
              <a:rPr lang="en-US" sz="3200" dirty="0"/>
              <a:t>Cristy Charters, Florida International University.</a:t>
            </a:r>
          </a:p>
          <a:p>
            <a:endParaRPr lang="en-US" sz="3600" dirty="0"/>
          </a:p>
        </p:txBody>
      </p:sp>
      <p:sp>
        <p:nvSpPr>
          <p:cNvPr id="10" name="TextBox 9"/>
          <p:cNvSpPr txBox="1"/>
          <p:nvPr/>
        </p:nvSpPr>
        <p:spPr>
          <a:xfrm flipH="1">
            <a:off x="8920592" y="2082857"/>
            <a:ext cx="13438402" cy="1200329"/>
          </a:xfrm>
          <a:prstGeom prst="rect">
            <a:avLst/>
          </a:prstGeom>
          <a:noFill/>
        </p:spPr>
        <p:txBody>
          <a:bodyPr wrap="square" rtlCol="0">
            <a:spAutoFit/>
          </a:bodyPr>
          <a:lstStyle/>
          <a:p>
            <a:r>
              <a:rPr lang="en-US" sz="7200" b="1" dirty="0">
                <a:solidFill>
                  <a:schemeClr val="accent5">
                    <a:lumMod val="50000"/>
                  </a:schemeClr>
                </a:solidFill>
              </a:rPr>
              <a:t>Volunteer Attendance System 1.0</a:t>
            </a:r>
          </a:p>
        </p:txBody>
      </p:sp>
      <p:sp>
        <p:nvSpPr>
          <p:cNvPr id="13" name="AutoShape 4" descr="lectron-template.pn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a:off x="304798" y="6535068"/>
            <a:ext cx="10965861" cy="5650552"/>
          </a:xfrm>
          <a:prstGeom prst="rect">
            <a:avLst/>
          </a:prstGeom>
          <a:solidFill>
            <a:schemeClr val="bg1"/>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Rectangle 22"/>
          <p:cNvSpPr/>
          <p:nvPr/>
        </p:nvSpPr>
        <p:spPr>
          <a:xfrm>
            <a:off x="304800" y="5221774"/>
            <a:ext cx="10921918" cy="1160893"/>
          </a:xfrm>
          <a:prstGeom prst="rect">
            <a:avLst/>
          </a:prstGeom>
          <a:solidFill>
            <a:srgbClr val="009CFF"/>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TextBox 24"/>
          <p:cNvSpPr txBox="1"/>
          <p:nvPr/>
        </p:nvSpPr>
        <p:spPr>
          <a:xfrm flipH="1">
            <a:off x="683343" y="5290061"/>
            <a:ext cx="3446206" cy="1092607"/>
          </a:xfrm>
          <a:prstGeom prst="rect">
            <a:avLst/>
          </a:prstGeom>
          <a:noFill/>
        </p:spPr>
        <p:txBody>
          <a:bodyPr wrap="square" rtlCol="0">
            <a:spAutoFit/>
          </a:bodyPr>
          <a:lstStyle/>
          <a:p>
            <a:r>
              <a:rPr lang="en-US" sz="6500" b="1" dirty="0">
                <a:solidFill>
                  <a:schemeClr val="bg1"/>
                </a:solidFill>
              </a:rPr>
              <a:t>Problem</a:t>
            </a:r>
          </a:p>
        </p:txBody>
      </p:sp>
      <p:sp>
        <p:nvSpPr>
          <p:cNvPr id="26" name="TextBox 25"/>
          <p:cNvSpPr txBox="1"/>
          <p:nvPr/>
        </p:nvSpPr>
        <p:spPr>
          <a:xfrm>
            <a:off x="706693" y="7251034"/>
            <a:ext cx="9753600" cy="4770537"/>
          </a:xfrm>
          <a:prstGeom prst="rect">
            <a:avLst/>
          </a:prstGeom>
          <a:noFill/>
        </p:spPr>
        <p:txBody>
          <a:bodyPr wrap="square" rtlCol="0">
            <a:spAutoFit/>
          </a:bodyPr>
          <a:lstStyle/>
          <a:p>
            <a:r>
              <a:rPr lang="en-US" sz="3800" dirty="0"/>
              <a:t>The SCIS community outreach program is always in need of volunteers to assist with the mission. Currently, Google sheets are used to manage the attendance of FIU student volunteers in their respective locations (Elementary, K-8 or middle School). Also, It is difficult to know if FIU students show up to their volunteer assignments each week.</a:t>
            </a:r>
          </a:p>
        </p:txBody>
      </p:sp>
      <p:sp>
        <p:nvSpPr>
          <p:cNvPr id="27" name="Rectangle 26"/>
          <p:cNvSpPr/>
          <p:nvPr/>
        </p:nvSpPr>
        <p:spPr>
          <a:xfrm>
            <a:off x="304799" y="12951940"/>
            <a:ext cx="10921918" cy="4994336"/>
          </a:xfrm>
          <a:prstGeom prst="rect">
            <a:avLst/>
          </a:prstGeom>
          <a:solidFill>
            <a:schemeClr val="bg1"/>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TextBox 29"/>
          <p:cNvSpPr txBox="1"/>
          <p:nvPr/>
        </p:nvSpPr>
        <p:spPr>
          <a:xfrm>
            <a:off x="706691" y="14500263"/>
            <a:ext cx="9928817" cy="3016210"/>
          </a:xfrm>
          <a:prstGeom prst="rect">
            <a:avLst/>
          </a:prstGeom>
          <a:noFill/>
        </p:spPr>
        <p:txBody>
          <a:bodyPr wrap="square" rtlCol="0">
            <a:spAutoFit/>
          </a:bodyPr>
          <a:lstStyle/>
          <a:p>
            <a:r>
              <a:rPr lang="en-US" sz="3800" dirty="0"/>
              <a:t>A mobile attendance app, that anyone authorized could log into, and check per school, per date, what FIU students showed up, and for how long, assign students to teams and assign team to schools</a:t>
            </a:r>
          </a:p>
        </p:txBody>
      </p:sp>
      <p:sp>
        <p:nvSpPr>
          <p:cNvPr id="59" name="Rectangle 58"/>
          <p:cNvSpPr/>
          <p:nvPr/>
        </p:nvSpPr>
        <p:spPr>
          <a:xfrm>
            <a:off x="304799" y="12847114"/>
            <a:ext cx="10921918" cy="1160893"/>
          </a:xfrm>
          <a:prstGeom prst="rect">
            <a:avLst/>
          </a:prstGeom>
          <a:solidFill>
            <a:srgbClr val="009CFF"/>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0" name="TextBox 59"/>
          <p:cNvSpPr txBox="1"/>
          <p:nvPr/>
        </p:nvSpPr>
        <p:spPr>
          <a:xfrm flipH="1">
            <a:off x="683342" y="12915401"/>
            <a:ext cx="3446206" cy="1092607"/>
          </a:xfrm>
          <a:prstGeom prst="rect">
            <a:avLst/>
          </a:prstGeom>
          <a:noFill/>
        </p:spPr>
        <p:txBody>
          <a:bodyPr wrap="square" rtlCol="0">
            <a:spAutoFit/>
          </a:bodyPr>
          <a:lstStyle/>
          <a:p>
            <a:r>
              <a:rPr lang="en-US" sz="6500" b="1" dirty="0">
                <a:solidFill>
                  <a:schemeClr val="bg1"/>
                </a:solidFill>
              </a:rPr>
              <a:t>Solution</a:t>
            </a:r>
          </a:p>
        </p:txBody>
      </p:sp>
      <p:sp>
        <p:nvSpPr>
          <p:cNvPr id="61" name="Rectangle 60"/>
          <p:cNvSpPr/>
          <p:nvPr/>
        </p:nvSpPr>
        <p:spPr>
          <a:xfrm>
            <a:off x="304799" y="19601344"/>
            <a:ext cx="20483980" cy="17319956"/>
          </a:xfrm>
          <a:prstGeom prst="rect">
            <a:avLst/>
          </a:prstGeom>
          <a:solidFill>
            <a:schemeClr val="bg1"/>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4" name="TextBox 63"/>
          <p:cNvSpPr txBox="1"/>
          <p:nvPr/>
        </p:nvSpPr>
        <p:spPr>
          <a:xfrm flipH="1">
            <a:off x="683341" y="18356492"/>
            <a:ext cx="6425381" cy="1092607"/>
          </a:xfrm>
          <a:prstGeom prst="rect">
            <a:avLst/>
          </a:prstGeom>
          <a:noFill/>
        </p:spPr>
        <p:txBody>
          <a:bodyPr wrap="square" rtlCol="0">
            <a:spAutoFit/>
          </a:bodyPr>
          <a:lstStyle/>
          <a:p>
            <a:r>
              <a:rPr lang="en-US" sz="6500" b="1" dirty="0">
                <a:solidFill>
                  <a:schemeClr val="bg1"/>
                </a:solidFill>
              </a:rPr>
              <a:t>Requirements</a:t>
            </a:r>
          </a:p>
        </p:txBody>
      </p:sp>
      <p:sp>
        <p:nvSpPr>
          <p:cNvPr id="72" name="Rectangle 71"/>
          <p:cNvSpPr/>
          <p:nvPr/>
        </p:nvSpPr>
        <p:spPr>
          <a:xfrm>
            <a:off x="11979443" y="6535068"/>
            <a:ext cx="20634158" cy="11533827"/>
          </a:xfrm>
          <a:prstGeom prst="rect">
            <a:avLst/>
          </a:prstGeom>
          <a:solidFill>
            <a:schemeClr val="bg1"/>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3" name="Rectangle 72"/>
          <p:cNvSpPr/>
          <p:nvPr/>
        </p:nvSpPr>
        <p:spPr>
          <a:xfrm>
            <a:off x="11931444" y="5218917"/>
            <a:ext cx="20691987" cy="1160893"/>
          </a:xfrm>
          <a:prstGeom prst="rect">
            <a:avLst/>
          </a:prstGeom>
          <a:solidFill>
            <a:srgbClr val="009CFF"/>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4" name="TextBox 73"/>
          <p:cNvSpPr txBox="1"/>
          <p:nvPr/>
        </p:nvSpPr>
        <p:spPr>
          <a:xfrm flipH="1">
            <a:off x="12309988" y="5287204"/>
            <a:ext cx="2801227" cy="1092607"/>
          </a:xfrm>
          <a:prstGeom prst="rect">
            <a:avLst/>
          </a:prstGeom>
          <a:noFill/>
        </p:spPr>
        <p:txBody>
          <a:bodyPr wrap="square" rtlCol="0">
            <a:spAutoFit/>
          </a:bodyPr>
          <a:lstStyle/>
          <a:p>
            <a:r>
              <a:rPr lang="en-US" sz="6500" b="1" dirty="0">
                <a:solidFill>
                  <a:schemeClr val="bg1"/>
                </a:solidFill>
              </a:rPr>
              <a:t>Design</a:t>
            </a:r>
          </a:p>
        </p:txBody>
      </p:sp>
      <p:sp>
        <p:nvSpPr>
          <p:cNvPr id="78" name="Rectangle 77"/>
          <p:cNvSpPr/>
          <p:nvPr/>
        </p:nvSpPr>
        <p:spPr>
          <a:xfrm>
            <a:off x="304798" y="38817860"/>
            <a:ext cx="10921917" cy="4190642"/>
          </a:xfrm>
          <a:prstGeom prst="rect">
            <a:avLst/>
          </a:prstGeom>
          <a:solidFill>
            <a:schemeClr val="bg1"/>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9" name="Rectangle 78"/>
          <p:cNvSpPr/>
          <p:nvPr/>
        </p:nvSpPr>
        <p:spPr>
          <a:xfrm>
            <a:off x="304799" y="37504722"/>
            <a:ext cx="10921918" cy="1160893"/>
          </a:xfrm>
          <a:prstGeom prst="rect">
            <a:avLst/>
          </a:prstGeom>
          <a:solidFill>
            <a:srgbClr val="009CFF"/>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0" name="TextBox 79"/>
          <p:cNvSpPr txBox="1"/>
          <p:nvPr/>
        </p:nvSpPr>
        <p:spPr>
          <a:xfrm flipH="1">
            <a:off x="683342" y="37573009"/>
            <a:ext cx="7162800" cy="1092607"/>
          </a:xfrm>
          <a:prstGeom prst="rect">
            <a:avLst/>
          </a:prstGeom>
          <a:noFill/>
        </p:spPr>
        <p:txBody>
          <a:bodyPr wrap="square" rtlCol="0">
            <a:spAutoFit/>
          </a:bodyPr>
          <a:lstStyle/>
          <a:p>
            <a:r>
              <a:rPr lang="en-US" sz="6500" b="1" dirty="0">
                <a:solidFill>
                  <a:schemeClr val="bg1"/>
                </a:solidFill>
              </a:rPr>
              <a:t>Acknowledgements</a:t>
            </a:r>
          </a:p>
        </p:txBody>
      </p:sp>
      <p:sp>
        <p:nvSpPr>
          <p:cNvPr id="82" name="TextBox 81"/>
          <p:cNvSpPr txBox="1"/>
          <p:nvPr/>
        </p:nvSpPr>
        <p:spPr>
          <a:xfrm>
            <a:off x="14413230" y="7251034"/>
            <a:ext cx="4464705" cy="1508105"/>
          </a:xfrm>
          <a:prstGeom prst="rect">
            <a:avLst/>
          </a:prstGeom>
          <a:noFill/>
        </p:spPr>
        <p:txBody>
          <a:bodyPr wrap="square" rtlCol="0">
            <a:spAutoFit/>
          </a:bodyPr>
          <a:lstStyle/>
          <a:p>
            <a:endParaRPr lang="en-US" dirty="0"/>
          </a:p>
        </p:txBody>
      </p:sp>
      <p:sp>
        <p:nvSpPr>
          <p:cNvPr id="109" name="TextBox 108"/>
          <p:cNvSpPr txBox="1"/>
          <p:nvPr/>
        </p:nvSpPr>
        <p:spPr>
          <a:xfrm>
            <a:off x="974797" y="20132460"/>
            <a:ext cx="9398409" cy="6186309"/>
          </a:xfrm>
          <a:prstGeom prst="rect">
            <a:avLst/>
          </a:prstGeom>
          <a:noFill/>
        </p:spPr>
        <p:txBody>
          <a:bodyPr wrap="square" rtlCol="0">
            <a:spAutoFit/>
          </a:bodyPr>
          <a:lstStyle/>
          <a:p>
            <a:pPr marL="571500" indent="-571500">
              <a:buFont typeface="Arial" panose="020B0604020202020204" pitchFamily="34" charset="0"/>
              <a:buChar char="•"/>
            </a:pPr>
            <a:r>
              <a:rPr lang="en-US" sz="3600" dirty="0"/>
              <a:t>Register , Log in and Log out Users.</a:t>
            </a:r>
          </a:p>
          <a:p>
            <a:pPr marL="571500" indent="-571500">
              <a:buFont typeface="Arial" panose="020B0604020202020204" pitchFamily="34" charset="0"/>
              <a:buChar char="•"/>
            </a:pPr>
            <a:r>
              <a:rPr lang="en-US" sz="3600" dirty="0"/>
              <a:t>Create, Read, Update and Delete Schools.</a:t>
            </a:r>
          </a:p>
          <a:p>
            <a:pPr marL="571500" indent="-571500">
              <a:buFont typeface="Arial" panose="020B0604020202020204" pitchFamily="34" charset="0"/>
              <a:buChar char="•"/>
            </a:pPr>
            <a:r>
              <a:rPr lang="en-US" sz="3600" dirty="0"/>
              <a:t>Create, Read, Update and Delete Teams.</a:t>
            </a:r>
          </a:p>
          <a:p>
            <a:pPr marL="571500" indent="-571500">
              <a:buFont typeface="Arial" panose="020B0604020202020204" pitchFamily="34" charset="0"/>
              <a:buChar char="•"/>
            </a:pPr>
            <a:r>
              <a:rPr lang="en-US" sz="3600" dirty="0"/>
              <a:t>Create, Read, Update and Delete Schedules.</a:t>
            </a:r>
          </a:p>
          <a:p>
            <a:pPr marL="571500" indent="-571500">
              <a:buFont typeface="Arial" panose="020B0604020202020204" pitchFamily="34" charset="0"/>
              <a:buChar char="•"/>
            </a:pPr>
            <a:r>
              <a:rPr lang="en-US" sz="3600" dirty="0"/>
              <a:t>Assign  Team to School.</a:t>
            </a:r>
          </a:p>
          <a:p>
            <a:pPr marL="571500" indent="-571500">
              <a:buFont typeface="Arial" panose="020B0604020202020204" pitchFamily="34" charset="0"/>
              <a:buChar char="•"/>
            </a:pPr>
            <a:r>
              <a:rPr lang="en-US" sz="3600" dirty="0"/>
              <a:t>Remove Team from School.</a:t>
            </a:r>
          </a:p>
          <a:p>
            <a:pPr marL="571500" indent="-571500">
              <a:buFont typeface="Arial" panose="020B0604020202020204" pitchFamily="34" charset="0"/>
              <a:buChar char="•"/>
            </a:pPr>
            <a:r>
              <a:rPr lang="en-US" sz="3600" dirty="0"/>
              <a:t>Check In volunteer student once volunteer arrive at school.</a:t>
            </a:r>
          </a:p>
          <a:p>
            <a:pPr marL="571500" indent="-571500">
              <a:buFont typeface="Arial" panose="020B0604020202020204" pitchFamily="34" charset="0"/>
              <a:buChar char="•"/>
            </a:pPr>
            <a:r>
              <a:rPr lang="en-US" sz="3600" dirty="0"/>
              <a:t>Check Out volunteer student once volunteer finishes volunteer session.</a:t>
            </a:r>
          </a:p>
          <a:p>
            <a:pPr marL="1143000" indent="-1143000">
              <a:buFont typeface="Arial" charset="0"/>
              <a:buChar char="•"/>
            </a:pPr>
            <a:endParaRPr lang="en-US" sz="3600" dirty="0"/>
          </a:p>
        </p:txBody>
      </p:sp>
      <p:sp>
        <p:nvSpPr>
          <p:cNvPr id="240" name="Rectangle 239"/>
          <p:cNvSpPr/>
          <p:nvPr/>
        </p:nvSpPr>
        <p:spPr>
          <a:xfrm>
            <a:off x="12309988" y="6490380"/>
            <a:ext cx="20030896" cy="11235280"/>
          </a:xfrm>
          <a:prstGeom prst="rect">
            <a:avLst/>
          </a:prstGeom>
          <a:solidFill>
            <a:srgbClr val="FBF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3" name="Group 102"/>
          <p:cNvGrpSpPr/>
          <p:nvPr/>
        </p:nvGrpSpPr>
        <p:grpSpPr>
          <a:xfrm>
            <a:off x="12594885" y="7674944"/>
            <a:ext cx="5915192" cy="9809230"/>
            <a:chOff x="12580942" y="7310075"/>
            <a:chExt cx="7898499" cy="9809230"/>
          </a:xfrm>
        </p:grpSpPr>
        <p:sp>
          <p:nvSpPr>
            <p:cNvPr id="2" name="Rounded Rectangle 1"/>
            <p:cNvSpPr/>
            <p:nvPr/>
          </p:nvSpPr>
          <p:spPr>
            <a:xfrm>
              <a:off x="12580942" y="7310075"/>
              <a:ext cx="7898499" cy="9809230"/>
            </a:xfrm>
            <a:prstGeom prst="round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3418389" y="7873641"/>
              <a:ext cx="6409955" cy="2123658"/>
            </a:xfrm>
            <a:prstGeom prst="rect">
              <a:avLst/>
            </a:prstGeom>
            <a:noFill/>
          </p:spPr>
          <p:txBody>
            <a:bodyPr wrap="square" rtlCol="0">
              <a:spAutoFit/>
            </a:bodyPr>
            <a:lstStyle/>
            <a:p>
              <a:pPr algn="ctr"/>
              <a:r>
                <a:rPr lang="en-US" sz="6600" dirty="0">
                  <a:solidFill>
                    <a:schemeClr val="accent1">
                      <a:lumMod val="50000"/>
                    </a:schemeClr>
                  </a:solidFill>
                </a:rPr>
                <a:t>Mobile Clients</a:t>
              </a:r>
            </a:p>
          </p:txBody>
        </p:sp>
        <p:sp>
          <p:nvSpPr>
            <p:cNvPr id="77" name="TextBox 76"/>
            <p:cNvSpPr txBox="1"/>
            <p:nvPr/>
          </p:nvSpPr>
          <p:spPr>
            <a:xfrm>
              <a:off x="13563076" y="14859942"/>
              <a:ext cx="6409955" cy="523220"/>
            </a:xfrm>
            <a:prstGeom prst="rect">
              <a:avLst/>
            </a:prstGeom>
            <a:noFill/>
          </p:spPr>
          <p:txBody>
            <a:bodyPr wrap="square" rtlCol="0">
              <a:spAutoFit/>
            </a:bodyPr>
            <a:lstStyle/>
            <a:p>
              <a:pPr marL="571500" indent="-571500">
                <a:buFont typeface="Arial" charset="0"/>
                <a:buChar char="•"/>
              </a:pPr>
              <a:r>
                <a:rPr lang="en-US" sz="2800" dirty="0">
                  <a:solidFill>
                    <a:schemeClr val="bg1">
                      <a:lumMod val="50000"/>
                    </a:schemeClr>
                  </a:solidFill>
                </a:rPr>
                <a:t>The clients are IOS and Android apps.</a:t>
              </a:r>
            </a:p>
          </p:txBody>
        </p:sp>
      </p:grpSp>
      <p:grpSp>
        <p:nvGrpSpPr>
          <p:cNvPr id="105" name="Group 104"/>
          <p:cNvGrpSpPr/>
          <p:nvPr/>
        </p:nvGrpSpPr>
        <p:grpSpPr>
          <a:xfrm>
            <a:off x="22741990" y="7714115"/>
            <a:ext cx="9315636" cy="9809932"/>
            <a:chOff x="22783261" y="7440859"/>
            <a:chExt cx="9315636" cy="9809932"/>
          </a:xfrm>
        </p:grpSpPr>
        <p:sp>
          <p:nvSpPr>
            <p:cNvPr id="45" name="Rounded Rectangle 44"/>
            <p:cNvSpPr/>
            <p:nvPr/>
          </p:nvSpPr>
          <p:spPr>
            <a:xfrm>
              <a:off x="22783261" y="7440859"/>
              <a:ext cx="9315636" cy="9809932"/>
            </a:xfrm>
            <a:prstGeom prst="round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25868558" y="7563188"/>
              <a:ext cx="3410460" cy="1209242"/>
            </a:xfrm>
            <a:prstGeom prst="rect">
              <a:avLst/>
            </a:prstGeom>
            <a:noFill/>
          </p:spPr>
          <p:txBody>
            <a:bodyPr wrap="square" rtlCol="0">
              <a:spAutoFit/>
            </a:bodyPr>
            <a:lstStyle/>
            <a:p>
              <a:r>
                <a:rPr lang="en-US" dirty="0">
                  <a:solidFill>
                    <a:schemeClr val="accent1">
                      <a:lumMod val="50000"/>
                    </a:schemeClr>
                  </a:solidFill>
                </a:rPr>
                <a:t>Backend</a:t>
              </a:r>
            </a:p>
          </p:txBody>
        </p:sp>
        <p:grpSp>
          <p:nvGrpSpPr>
            <p:cNvPr id="89" name="Group 88"/>
            <p:cNvGrpSpPr/>
            <p:nvPr/>
          </p:nvGrpSpPr>
          <p:grpSpPr>
            <a:xfrm>
              <a:off x="23553371" y="9277155"/>
              <a:ext cx="4095197" cy="1316148"/>
              <a:chOff x="26133922" y="9106549"/>
              <a:chExt cx="4627496" cy="1569661"/>
            </a:xfrm>
          </p:grpSpPr>
          <p:sp>
            <p:nvSpPr>
              <p:cNvPr id="28" name="Rounded Rectangle 27"/>
              <p:cNvSpPr/>
              <p:nvPr/>
            </p:nvSpPr>
            <p:spPr>
              <a:xfrm>
                <a:off x="26133922" y="9106549"/>
                <a:ext cx="4627496" cy="156966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26645164" y="9157382"/>
                <a:ext cx="3532978" cy="1303062"/>
              </a:xfrm>
              <a:prstGeom prst="rect">
                <a:avLst/>
              </a:prstGeom>
              <a:noFill/>
            </p:spPr>
            <p:txBody>
              <a:bodyPr wrap="square" rtlCol="0">
                <a:spAutoFit/>
              </a:bodyPr>
              <a:lstStyle/>
              <a:p>
                <a:r>
                  <a:rPr lang="en-US" sz="6500" dirty="0">
                    <a:solidFill>
                      <a:schemeClr val="bg1"/>
                    </a:solidFill>
                  </a:rPr>
                  <a:t>REST API</a:t>
                </a:r>
              </a:p>
            </p:txBody>
          </p:sp>
        </p:grpSp>
        <p:sp>
          <p:nvSpPr>
            <p:cNvPr id="3" name="Can 2"/>
            <p:cNvSpPr/>
            <p:nvPr/>
          </p:nvSpPr>
          <p:spPr>
            <a:xfrm>
              <a:off x="24607889" y="15484162"/>
              <a:ext cx="2283538" cy="1555979"/>
            </a:xfrm>
            <a:prstGeom prst="can">
              <a:avLst/>
            </a:prstGeom>
            <a:solidFill>
              <a:schemeClr val="accent5">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Up-Down Arrow 96"/>
            <p:cNvSpPr/>
            <p:nvPr/>
          </p:nvSpPr>
          <p:spPr>
            <a:xfrm>
              <a:off x="25612124" y="14809771"/>
              <a:ext cx="214830" cy="609711"/>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ed Rectangle 87"/>
            <p:cNvSpPr/>
            <p:nvPr/>
          </p:nvSpPr>
          <p:spPr>
            <a:xfrm>
              <a:off x="23290238" y="8908025"/>
              <a:ext cx="4576746" cy="5808663"/>
            </a:xfrm>
            <a:prstGeom prst="roundRect">
              <a:avLst/>
            </a:prstGeom>
            <a:noFill/>
            <a:ln>
              <a:solidFill>
                <a:schemeClr val="accent1">
                  <a:shade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TextBox 111"/>
            <p:cNvSpPr txBox="1"/>
            <p:nvPr/>
          </p:nvSpPr>
          <p:spPr>
            <a:xfrm>
              <a:off x="27911702" y="9021847"/>
              <a:ext cx="4121170" cy="6555641"/>
            </a:xfrm>
            <a:prstGeom prst="rect">
              <a:avLst/>
            </a:prstGeom>
            <a:noFill/>
          </p:spPr>
          <p:txBody>
            <a:bodyPr wrap="square" rtlCol="0">
              <a:spAutoFit/>
            </a:bodyPr>
            <a:lstStyle/>
            <a:p>
              <a:pPr marL="571500" indent="-571500">
                <a:buFont typeface="Arial" charset="0"/>
                <a:buChar char="•"/>
              </a:pPr>
              <a:r>
                <a:rPr lang="en-US" sz="2800" dirty="0">
                  <a:solidFill>
                    <a:schemeClr val="bg1">
                      <a:lumMod val="50000"/>
                    </a:schemeClr>
                  </a:solidFill>
                </a:rPr>
                <a:t>The REST API is  written in C#.</a:t>
              </a:r>
            </a:p>
            <a:p>
              <a:pPr marL="571500" indent="-571500">
                <a:buFont typeface="Arial" charset="0"/>
                <a:buChar char="•"/>
              </a:pPr>
              <a:r>
                <a:rPr lang="en-US" sz="2800" dirty="0">
                  <a:solidFill>
                    <a:schemeClr val="bg1">
                      <a:lumMod val="50000"/>
                    </a:schemeClr>
                  </a:solidFill>
                </a:rPr>
                <a:t>The backend uses ASP NET CORE Web </a:t>
              </a:r>
              <a:r>
                <a:rPr lang="en-US" sz="2800" dirty="0" err="1">
                  <a:solidFill>
                    <a:schemeClr val="bg1">
                      <a:lumMod val="50000"/>
                    </a:schemeClr>
                  </a:solidFill>
                </a:rPr>
                <a:t>Api</a:t>
              </a:r>
              <a:r>
                <a:rPr lang="en-US" sz="2800" dirty="0">
                  <a:solidFill>
                    <a:schemeClr val="bg1">
                      <a:lumMod val="50000"/>
                    </a:schemeClr>
                  </a:solidFill>
                </a:rPr>
                <a:t>.</a:t>
              </a:r>
            </a:p>
            <a:p>
              <a:pPr marL="571500" indent="-571500">
                <a:buFont typeface="Arial" charset="0"/>
                <a:buChar char="•"/>
              </a:pPr>
              <a:r>
                <a:rPr lang="en-US" sz="2800" dirty="0">
                  <a:solidFill>
                    <a:schemeClr val="bg1">
                      <a:lumMod val="50000"/>
                    </a:schemeClr>
                  </a:solidFill>
                </a:rPr>
                <a:t>The REST API exposes all the functionality as HTTP endpoints.</a:t>
              </a:r>
            </a:p>
            <a:p>
              <a:pPr marL="571500" indent="-571500">
                <a:buFont typeface="Arial" charset="0"/>
                <a:buChar char="•"/>
              </a:pPr>
              <a:r>
                <a:rPr lang="en-US" sz="2800" dirty="0">
                  <a:solidFill>
                    <a:schemeClr val="bg1">
                      <a:lumMod val="50000"/>
                    </a:schemeClr>
                  </a:solidFill>
                </a:rPr>
                <a:t>All API requests and replies use the JSON format.</a:t>
              </a:r>
            </a:p>
            <a:p>
              <a:pPr marL="571500" indent="-571500">
                <a:buFont typeface="Arial" charset="0"/>
                <a:buChar char="•"/>
              </a:pPr>
              <a:r>
                <a:rPr lang="en-US" sz="2800" dirty="0">
                  <a:solidFill>
                    <a:schemeClr val="bg1">
                      <a:lumMod val="50000"/>
                    </a:schemeClr>
                  </a:solidFill>
                </a:rPr>
                <a:t>The backend uses the Repository Pattern.</a:t>
              </a:r>
            </a:p>
            <a:p>
              <a:pPr marL="571500" indent="-571500">
                <a:buFont typeface="Arial" charset="0"/>
                <a:buChar char="•"/>
              </a:pPr>
              <a:r>
                <a:rPr lang="en-US" sz="2800" dirty="0" err="1">
                  <a:solidFill>
                    <a:schemeClr val="bg1">
                      <a:lumMod val="50000"/>
                    </a:schemeClr>
                  </a:solidFill>
                </a:rPr>
                <a:t>MSSQl</a:t>
              </a:r>
              <a:r>
                <a:rPr lang="en-US" sz="2800" dirty="0">
                  <a:solidFill>
                    <a:schemeClr val="bg1">
                      <a:lumMod val="50000"/>
                    </a:schemeClr>
                  </a:solidFill>
                </a:rPr>
                <a:t> is used as database. </a:t>
              </a:r>
            </a:p>
            <a:p>
              <a:pPr marL="571500" indent="-571500">
                <a:buFont typeface="Arial" charset="0"/>
                <a:buChar char="•"/>
              </a:pPr>
              <a:endParaRPr lang="en-US" sz="2800" dirty="0">
                <a:solidFill>
                  <a:schemeClr val="bg1">
                    <a:lumMod val="50000"/>
                  </a:schemeClr>
                </a:solidFill>
              </a:endParaRPr>
            </a:p>
          </p:txBody>
        </p:sp>
        <p:sp>
          <p:nvSpPr>
            <p:cNvPr id="99" name="TextBox 98"/>
            <p:cNvSpPr txBox="1"/>
            <p:nvPr/>
          </p:nvSpPr>
          <p:spPr>
            <a:xfrm>
              <a:off x="24848849" y="15980975"/>
              <a:ext cx="1891344" cy="830997"/>
            </a:xfrm>
            <a:prstGeom prst="rect">
              <a:avLst/>
            </a:prstGeom>
            <a:noFill/>
          </p:spPr>
          <p:txBody>
            <a:bodyPr wrap="square" rtlCol="0">
              <a:spAutoFit/>
            </a:bodyPr>
            <a:lstStyle/>
            <a:p>
              <a:pPr algn="ctr"/>
              <a:r>
                <a:rPr lang="en-US" sz="2400" dirty="0">
                  <a:solidFill>
                    <a:schemeClr val="bg1"/>
                  </a:solidFill>
                </a:rPr>
                <a:t>Microsoft SQL</a:t>
              </a:r>
            </a:p>
          </p:txBody>
        </p:sp>
      </p:grpSp>
      <p:sp>
        <p:nvSpPr>
          <p:cNvPr id="123" name="TextBox 122"/>
          <p:cNvSpPr txBox="1"/>
          <p:nvPr/>
        </p:nvSpPr>
        <p:spPr>
          <a:xfrm flipH="1">
            <a:off x="19164068" y="6798926"/>
            <a:ext cx="4348032" cy="1107996"/>
          </a:xfrm>
          <a:prstGeom prst="rect">
            <a:avLst/>
          </a:prstGeom>
          <a:noFill/>
        </p:spPr>
        <p:txBody>
          <a:bodyPr wrap="square" rtlCol="0">
            <a:spAutoFit/>
          </a:bodyPr>
          <a:lstStyle/>
          <a:p>
            <a:r>
              <a:rPr lang="en-US" sz="6600" b="1" dirty="0">
                <a:solidFill>
                  <a:schemeClr val="tx1">
                    <a:lumMod val="95000"/>
                    <a:lumOff val="5000"/>
                  </a:schemeClr>
                </a:solidFill>
              </a:rPr>
              <a:t>Overview</a:t>
            </a:r>
          </a:p>
        </p:txBody>
      </p:sp>
      <p:sp>
        <p:nvSpPr>
          <p:cNvPr id="124" name="TextBox 123"/>
          <p:cNvSpPr txBox="1"/>
          <p:nvPr/>
        </p:nvSpPr>
        <p:spPr>
          <a:xfrm flipH="1">
            <a:off x="12006392" y="19690750"/>
            <a:ext cx="8091114" cy="923330"/>
          </a:xfrm>
          <a:prstGeom prst="rect">
            <a:avLst/>
          </a:prstGeom>
          <a:noFill/>
        </p:spPr>
        <p:txBody>
          <a:bodyPr wrap="square" rtlCol="0">
            <a:spAutoFit/>
          </a:bodyPr>
          <a:lstStyle/>
          <a:p>
            <a:r>
              <a:rPr lang="en-US" sz="5400" b="1" dirty="0">
                <a:solidFill>
                  <a:schemeClr val="tx1">
                    <a:lumMod val="95000"/>
                    <a:lumOff val="5000"/>
                  </a:schemeClr>
                </a:solidFill>
              </a:rPr>
              <a:t>Sequence Diagram</a:t>
            </a:r>
          </a:p>
        </p:txBody>
      </p:sp>
      <p:sp>
        <p:nvSpPr>
          <p:cNvPr id="128" name="Rectangle 127"/>
          <p:cNvSpPr/>
          <p:nvPr/>
        </p:nvSpPr>
        <p:spPr>
          <a:xfrm>
            <a:off x="11979443" y="37422427"/>
            <a:ext cx="20691986" cy="5586075"/>
          </a:xfrm>
          <a:prstGeom prst="rect">
            <a:avLst/>
          </a:prstGeom>
          <a:solidFill>
            <a:schemeClr val="bg1"/>
          </a:solidFill>
          <a:ln>
            <a:noFill/>
          </a:ln>
          <a:effectLst>
            <a:outerShdw blurRad="50800" dist="50800" dir="54000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9" name="Rectangle 128"/>
          <p:cNvSpPr/>
          <p:nvPr/>
        </p:nvSpPr>
        <p:spPr>
          <a:xfrm>
            <a:off x="11979443" y="37448191"/>
            <a:ext cx="20634159" cy="1160893"/>
          </a:xfrm>
          <a:prstGeom prst="rect">
            <a:avLst/>
          </a:prstGeom>
          <a:solidFill>
            <a:srgbClr val="009CFF"/>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0" name="TextBox 129"/>
          <p:cNvSpPr txBox="1"/>
          <p:nvPr/>
        </p:nvSpPr>
        <p:spPr>
          <a:xfrm flipH="1">
            <a:off x="12781588" y="37533139"/>
            <a:ext cx="7834103" cy="1092607"/>
          </a:xfrm>
          <a:prstGeom prst="rect">
            <a:avLst/>
          </a:prstGeom>
          <a:noFill/>
        </p:spPr>
        <p:txBody>
          <a:bodyPr wrap="square" rtlCol="0">
            <a:spAutoFit/>
          </a:bodyPr>
          <a:lstStyle/>
          <a:p>
            <a:r>
              <a:rPr lang="en-US" sz="6500" b="1" dirty="0">
                <a:solidFill>
                  <a:schemeClr val="bg1"/>
                </a:solidFill>
              </a:rPr>
              <a:t>Current &amp; Summary</a:t>
            </a:r>
          </a:p>
        </p:txBody>
      </p:sp>
      <p:sp>
        <p:nvSpPr>
          <p:cNvPr id="120" name="TextBox 119"/>
          <p:cNvSpPr txBox="1"/>
          <p:nvPr/>
        </p:nvSpPr>
        <p:spPr>
          <a:xfrm>
            <a:off x="12118071" y="40337718"/>
            <a:ext cx="9394391" cy="2246769"/>
          </a:xfrm>
          <a:prstGeom prst="rect">
            <a:avLst/>
          </a:prstGeom>
          <a:noFill/>
        </p:spPr>
        <p:txBody>
          <a:bodyPr wrap="square" rtlCol="0">
            <a:spAutoFit/>
          </a:bodyPr>
          <a:lstStyle/>
          <a:p>
            <a:pPr marL="1143000" marR="0" lvl="0" indent="-1143000" defTabSz="914400" eaLnBrk="1" fontAlgn="auto" latinLnBrk="0" hangingPunct="1">
              <a:lnSpc>
                <a:spcPct val="100000"/>
              </a:lnSpc>
              <a:spcBef>
                <a:spcPts val="0"/>
              </a:spcBef>
              <a:spcAft>
                <a:spcPts val="0"/>
              </a:spcAft>
              <a:buClrTx/>
              <a:buSzTx/>
              <a:buFont typeface="Arial" charset="0"/>
              <a:buChar char="•"/>
              <a:tabLst/>
              <a:defRPr/>
            </a:pPr>
            <a:r>
              <a:rPr lang="en-US" sz="2800" dirty="0">
                <a:solidFill>
                  <a:schemeClr val="tx1">
                    <a:lumMod val="50000"/>
                    <a:lumOff val="50000"/>
                  </a:schemeClr>
                </a:solidFill>
              </a:rPr>
              <a:t>Currently, the attendance is manage using google sheets.</a:t>
            </a:r>
          </a:p>
          <a:p>
            <a:pPr marL="1143000" marR="0" lvl="0" indent="-1143000" defTabSz="914400" eaLnBrk="1" fontAlgn="auto" latinLnBrk="0" hangingPunct="1">
              <a:lnSpc>
                <a:spcPct val="100000"/>
              </a:lnSpc>
              <a:spcBef>
                <a:spcPts val="0"/>
              </a:spcBef>
              <a:spcAft>
                <a:spcPts val="0"/>
              </a:spcAft>
              <a:buClrTx/>
              <a:buSzTx/>
              <a:buFont typeface="Arial" charset="0"/>
              <a:buChar char="•"/>
              <a:tabLst/>
              <a:defRPr/>
            </a:pPr>
            <a:r>
              <a:rPr lang="en-US" sz="2800" dirty="0">
                <a:solidFill>
                  <a:schemeClr val="tx1">
                    <a:lumMod val="50000"/>
                    <a:lumOff val="50000"/>
                  </a:schemeClr>
                </a:solidFill>
              </a:rPr>
              <a:t>The task of keeping track of the attendance of the volunteers is tedious.</a:t>
            </a:r>
          </a:p>
          <a:p>
            <a:pPr marL="1143000" marR="0" lvl="0" indent="-1143000" defTabSz="914400" eaLnBrk="1" fontAlgn="auto" latinLnBrk="0" hangingPunct="1">
              <a:lnSpc>
                <a:spcPct val="100000"/>
              </a:lnSpc>
              <a:spcBef>
                <a:spcPts val="0"/>
              </a:spcBef>
              <a:spcAft>
                <a:spcPts val="0"/>
              </a:spcAft>
              <a:buClrTx/>
              <a:buSzTx/>
              <a:buFont typeface="Arial" charset="0"/>
              <a:buChar char="•"/>
              <a:tabLst/>
              <a:defRPr/>
            </a:pPr>
            <a:endParaRPr lang="en-US" sz="2800" dirty="0">
              <a:solidFill>
                <a:schemeClr val="tx1">
                  <a:lumMod val="50000"/>
                  <a:lumOff val="50000"/>
                </a:schemeClr>
              </a:solidFill>
            </a:endParaRPr>
          </a:p>
        </p:txBody>
      </p:sp>
      <p:sp>
        <p:nvSpPr>
          <p:cNvPr id="136" name="TextBox 135"/>
          <p:cNvSpPr txBox="1"/>
          <p:nvPr/>
        </p:nvSpPr>
        <p:spPr>
          <a:xfrm>
            <a:off x="13222050" y="38987281"/>
            <a:ext cx="3312581" cy="646331"/>
          </a:xfrm>
          <a:prstGeom prst="rect">
            <a:avLst/>
          </a:prstGeom>
          <a:noFill/>
        </p:spPr>
        <p:txBody>
          <a:bodyPr wrap="square" rtlCol="0">
            <a:spAutoFit/>
          </a:bodyPr>
          <a:lstStyle/>
          <a:p>
            <a:pPr marL="1143000" marR="0" lvl="0" indent="-1143000" defTabSz="914400" eaLnBrk="1" fontAlgn="auto" latinLnBrk="0" hangingPunct="1">
              <a:lnSpc>
                <a:spcPct val="100000"/>
              </a:lnSpc>
              <a:spcBef>
                <a:spcPts val="0"/>
              </a:spcBef>
              <a:spcAft>
                <a:spcPts val="0"/>
              </a:spcAft>
              <a:buClrTx/>
              <a:buSzTx/>
              <a:buFont typeface="Arial" charset="0"/>
              <a:buNone/>
              <a:tabLst/>
              <a:defRPr/>
            </a:pPr>
            <a:r>
              <a:rPr lang="en-US" sz="3600" b="1" dirty="0"/>
              <a:t>Current System</a:t>
            </a:r>
          </a:p>
        </p:txBody>
      </p:sp>
      <p:sp>
        <p:nvSpPr>
          <p:cNvPr id="138" name="TextBox 137"/>
          <p:cNvSpPr txBox="1"/>
          <p:nvPr/>
        </p:nvSpPr>
        <p:spPr>
          <a:xfrm>
            <a:off x="22750324" y="39738255"/>
            <a:ext cx="8714611" cy="3108543"/>
          </a:xfrm>
          <a:prstGeom prst="rect">
            <a:avLst/>
          </a:prstGeom>
          <a:noFill/>
        </p:spPr>
        <p:txBody>
          <a:bodyPr wrap="square" rtlCol="0">
            <a:spAutoFit/>
          </a:bodyPr>
          <a:lstStyle/>
          <a:p>
            <a:pPr marL="1143000" marR="0" lvl="0" indent="-1143000" defTabSz="914400" eaLnBrk="1" fontAlgn="auto" latinLnBrk="0" hangingPunct="1">
              <a:lnSpc>
                <a:spcPct val="100000"/>
              </a:lnSpc>
              <a:spcBef>
                <a:spcPts val="0"/>
              </a:spcBef>
              <a:spcAft>
                <a:spcPts val="0"/>
              </a:spcAft>
              <a:buClrTx/>
              <a:buSzTx/>
              <a:buFont typeface="Arial" charset="0"/>
              <a:buChar char="•"/>
              <a:tabLst/>
              <a:defRPr/>
            </a:pPr>
            <a:r>
              <a:rPr lang="en-US" sz="2800" dirty="0">
                <a:solidFill>
                  <a:schemeClr val="tx1">
                    <a:lumMod val="50000"/>
                    <a:lumOff val="50000"/>
                  </a:schemeClr>
                </a:solidFill>
              </a:rPr>
              <a:t>A relational database was implemented that will substitute google sheets. </a:t>
            </a:r>
          </a:p>
          <a:p>
            <a:pPr marL="1143000" marR="0" lvl="0" indent="-1143000" defTabSz="914400" eaLnBrk="1" fontAlgn="auto" latinLnBrk="0" hangingPunct="1">
              <a:lnSpc>
                <a:spcPct val="100000"/>
              </a:lnSpc>
              <a:spcBef>
                <a:spcPts val="0"/>
              </a:spcBef>
              <a:spcAft>
                <a:spcPts val="0"/>
              </a:spcAft>
              <a:buClrTx/>
              <a:buSzTx/>
              <a:buFont typeface="Arial" charset="0"/>
              <a:buChar char="•"/>
              <a:tabLst/>
              <a:defRPr/>
            </a:pPr>
            <a:r>
              <a:rPr lang="en-US" sz="2800" dirty="0">
                <a:solidFill>
                  <a:schemeClr val="tx1">
                    <a:lumMod val="50000"/>
                    <a:lumOff val="50000"/>
                  </a:schemeClr>
                </a:solidFill>
              </a:rPr>
              <a:t>An ASP NET CORE Web API was created to serve IOS and Android clients.</a:t>
            </a:r>
          </a:p>
          <a:p>
            <a:pPr marL="1143000" lvl="0" indent="-1143000" defTabSz="914400">
              <a:buFont typeface="Arial" charset="0"/>
              <a:buChar char="•"/>
              <a:defRPr/>
            </a:pPr>
            <a:r>
              <a:rPr lang="en-US" sz="2800" dirty="0">
                <a:solidFill>
                  <a:schemeClr val="tx1">
                    <a:lumMod val="50000"/>
                    <a:lumOff val="50000"/>
                  </a:schemeClr>
                </a:solidFill>
              </a:rPr>
              <a:t>An initial infrastructure was implemented that will serve as a foundation for future versions. There is still plenty  work to be done.</a:t>
            </a:r>
          </a:p>
        </p:txBody>
      </p:sp>
      <p:sp>
        <p:nvSpPr>
          <p:cNvPr id="139" name="TextBox 138"/>
          <p:cNvSpPr txBox="1"/>
          <p:nvPr/>
        </p:nvSpPr>
        <p:spPr>
          <a:xfrm>
            <a:off x="24482054" y="39059108"/>
            <a:ext cx="3312581" cy="646331"/>
          </a:xfrm>
          <a:prstGeom prst="rect">
            <a:avLst/>
          </a:prstGeom>
          <a:noFill/>
        </p:spPr>
        <p:txBody>
          <a:bodyPr wrap="square" rtlCol="0">
            <a:spAutoFit/>
          </a:bodyPr>
          <a:lstStyle/>
          <a:p>
            <a:pPr marL="1143000" marR="0" lvl="0" indent="-1143000" defTabSz="914400" eaLnBrk="1" fontAlgn="auto" latinLnBrk="0" hangingPunct="1">
              <a:lnSpc>
                <a:spcPct val="100000"/>
              </a:lnSpc>
              <a:spcBef>
                <a:spcPts val="0"/>
              </a:spcBef>
              <a:spcAft>
                <a:spcPts val="0"/>
              </a:spcAft>
              <a:buClrTx/>
              <a:buSzTx/>
              <a:buFont typeface="Arial" charset="0"/>
              <a:buNone/>
              <a:tabLst/>
              <a:defRPr/>
            </a:pPr>
            <a:r>
              <a:rPr lang="en-US" sz="3600" b="1" dirty="0"/>
              <a:t>Summary</a:t>
            </a:r>
          </a:p>
        </p:txBody>
      </p:sp>
      <p:sp>
        <p:nvSpPr>
          <p:cNvPr id="147" name="TextBox 146"/>
          <p:cNvSpPr txBox="1"/>
          <p:nvPr/>
        </p:nvSpPr>
        <p:spPr>
          <a:xfrm>
            <a:off x="411169" y="39197439"/>
            <a:ext cx="10625542" cy="2431435"/>
          </a:xfrm>
          <a:prstGeom prst="rect">
            <a:avLst/>
          </a:prstGeom>
          <a:noFill/>
        </p:spPr>
        <p:txBody>
          <a:bodyPr wrap="square" rtlCol="0">
            <a:spAutoFit/>
          </a:bodyPr>
          <a:lstStyle/>
          <a:p>
            <a:r>
              <a:rPr lang="en-US" sz="3800" dirty="0"/>
              <a:t>I would like to thank the School of Computer Science at FIU for providing the tools necessary to create this project.</a:t>
            </a:r>
          </a:p>
          <a:p>
            <a:endParaRPr lang="en-US" sz="3800" dirty="0"/>
          </a:p>
        </p:txBody>
      </p:sp>
      <p:pic>
        <p:nvPicPr>
          <p:cNvPr id="90" name="Picture 5">
            <a:extLst>
              <a:ext uri="{FF2B5EF4-FFF2-40B4-BE49-F238E27FC236}">
                <a16:creationId xmlns:a16="http://schemas.microsoft.com/office/drawing/2014/main" id="{71277CFB-BEF6-6C44-A69C-5540CD67F0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56247" y="1199242"/>
            <a:ext cx="285750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5">
            <a:extLst>
              <a:ext uri="{FF2B5EF4-FFF2-40B4-BE49-F238E27FC236}">
                <a16:creationId xmlns:a16="http://schemas.microsoft.com/office/drawing/2014/main" id="{DD3FC859-A31B-BD48-B0CC-E4411DED47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70598" y="3194730"/>
            <a:ext cx="144145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4">
            <a:extLst>
              <a:ext uri="{FF2B5EF4-FFF2-40B4-BE49-F238E27FC236}">
                <a16:creationId xmlns:a16="http://schemas.microsoft.com/office/drawing/2014/main" id="{45C7FEB7-AB07-6D44-9ADA-B483217023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32447" y="254680"/>
            <a:ext cx="270986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6">
            <a:extLst>
              <a:ext uri="{FF2B5EF4-FFF2-40B4-BE49-F238E27FC236}">
                <a16:creationId xmlns:a16="http://schemas.microsoft.com/office/drawing/2014/main" id="{DF396D4D-31A3-0548-B1A8-5B9ADB83CB2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42322" y="294367"/>
            <a:ext cx="31226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8">
            <a:extLst>
              <a:ext uri="{FF2B5EF4-FFF2-40B4-BE49-F238E27FC236}">
                <a16:creationId xmlns:a16="http://schemas.microsoft.com/office/drawing/2014/main" id="{5822498C-1BA1-9F43-987B-C459B6739C5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86772" y="1585005"/>
            <a:ext cx="3078163"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Picture 9">
            <a:extLst>
              <a:ext uri="{FF2B5EF4-FFF2-40B4-BE49-F238E27FC236}">
                <a16:creationId xmlns:a16="http://schemas.microsoft.com/office/drawing/2014/main" id="{C6120750-13C7-B646-9DD9-644511AD25C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94635" y="3832905"/>
            <a:ext cx="327818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 name="Picture 4">
            <a:extLst>
              <a:ext uri="{FF2B5EF4-FFF2-40B4-BE49-F238E27FC236}">
                <a16:creationId xmlns:a16="http://schemas.microsoft.com/office/drawing/2014/main" id="{669BD48F-3A2B-164D-A61F-D2BAECE2DF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15961" y="13051103"/>
            <a:ext cx="270986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picture containing drawing&#10;&#10;Description automatically generated">
            <a:extLst>
              <a:ext uri="{FF2B5EF4-FFF2-40B4-BE49-F238E27FC236}">
                <a16:creationId xmlns:a16="http://schemas.microsoft.com/office/drawing/2014/main" id="{FDB29729-17E2-044A-8F72-112575CDCF09}"/>
              </a:ext>
            </a:extLst>
          </p:cNvPr>
          <p:cNvPicPr>
            <a:picLocks noChangeAspect="1"/>
          </p:cNvPicPr>
          <p:nvPr/>
        </p:nvPicPr>
        <p:blipFill>
          <a:blip r:embed="rId9"/>
          <a:stretch>
            <a:fillRect/>
          </a:stretch>
        </p:blipFill>
        <p:spPr>
          <a:xfrm>
            <a:off x="24632777" y="11154483"/>
            <a:ext cx="1646939" cy="1768372"/>
          </a:xfrm>
          <a:prstGeom prst="rect">
            <a:avLst/>
          </a:prstGeom>
        </p:spPr>
      </p:pic>
      <p:pic>
        <p:nvPicPr>
          <p:cNvPr id="122" name="Picture 8">
            <a:extLst>
              <a:ext uri="{FF2B5EF4-FFF2-40B4-BE49-F238E27FC236}">
                <a16:creationId xmlns:a16="http://schemas.microsoft.com/office/drawing/2014/main" id="{186B9221-7315-CA49-94CA-FF43F6DA3D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73253" y="10935109"/>
            <a:ext cx="3825196" cy="254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ight Arrow 23">
            <a:extLst>
              <a:ext uri="{FF2B5EF4-FFF2-40B4-BE49-F238E27FC236}">
                <a16:creationId xmlns:a16="http://schemas.microsoft.com/office/drawing/2014/main" id="{CBDBCF45-CEE5-4548-819B-A0729DF1536A}"/>
              </a:ext>
            </a:extLst>
          </p:cNvPr>
          <p:cNvSpPr/>
          <p:nvPr/>
        </p:nvSpPr>
        <p:spPr>
          <a:xfrm>
            <a:off x="19033406" y="10331897"/>
            <a:ext cx="3274429" cy="707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Left Arrow 33">
            <a:extLst>
              <a:ext uri="{FF2B5EF4-FFF2-40B4-BE49-F238E27FC236}">
                <a16:creationId xmlns:a16="http://schemas.microsoft.com/office/drawing/2014/main" id="{CAC3259E-5DAF-BB46-BBA0-A353CB7F3ED8}"/>
              </a:ext>
            </a:extLst>
          </p:cNvPr>
          <p:cNvSpPr/>
          <p:nvPr/>
        </p:nvSpPr>
        <p:spPr>
          <a:xfrm>
            <a:off x="19033406" y="13806557"/>
            <a:ext cx="3244031" cy="72411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8F82F228-7E29-AB49-829E-0FAEA8C3148E}"/>
              </a:ext>
            </a:extLst>
          </p:cNvPr>
          <p:cNvSpPr txBox="1"/>
          <p:nvPr/>
        </p:nvSpPr>
        <p:spPr>
          <a:xfrm>
            <a:off x="18954604" y="9258880"/>
            <a:ext cx="3244031" cy="707886"/>
          </a:xfrm>
          <a:prstGeom prst="rect">
            <a:avLst/>
          </a:prstGeom>
          <a:noFill/>
        </p:spPr>
        <p:txBody>
          <a:bodyPr wrap="square" rtlCol="0">
            <a:spAutoFit/>
          </a:bodyPr>
          <a:lstStyle/>
          <a:p>
            <a:r>
              <a:rPr lang="en-US" sz="4000" dirty="0"/>
              <a:t>Request = URL</a:t>
            </a:r>
          </a:p>
        </p:txBody>
      </p:sp>
      <p:sp>
        <p:nvSpPr>
          <p:cNvPr id="125" name="TextBox 124">
            <a:extLst>
              <a:ext uri="{FF2B5EF4-FFF2-40B4-BE49-F238E27FC236}">
                <a16:creationId xmlns:a16="http://schemas.microsoft.com/office/drawing/2014/main" id="{CAD28386-F53E-8344-A8F9-387B5195E4EE}"/>
              </a:ext>
            </a:extLst>
          </p:cNvPr>
          <p:cNvSpPr txBox="1"/>
          <p:nvPr/>
        </p:nvSpPr>
        <p:spPr>
          <a:xfrm>
            <a:off x="18870009" y="12888064"/>
            <a:ext cx="3570823" cy="707886"/>
          </a:xfrm>
          <a:prstGeom prst="rect">
            <a:avLst/>
          </a:prstGeom>
          <a:noFill/>
        </p:spPr>
        <p:txBody>
          <a:bodyPr wrap="square" rtlCol="0">
            <a:spAutoFit/>
          </a:bodyPr>
          <a:lstStyle/>
          <a:p>
            <a:r>
              <a:rPr lang="en-US" sz="4000" dirty="0"/>
              <a:t>Respond = JSON</a:t>
            </a:r>
          </a:p>
        </p:txBody>
      </p:sp>
      <p:pic>
        <p:nvPicPr>
          <p:cNvPr id="36" name="Picture 35">
            <a:extLst>
              <a:ext uri="{FF2B5EF4-FFF2-40B4-BE49-F238E27FC236}">
                <a16:creationId xmlns:a16="http://schemas.microsoft.com/office/drawing/2014/main" id="{D52E3F51-BF92-734C-A469-45693AAB1627}"/>
              </a:ext>
            </a:extLst>
          </p:cNvPr>
          <p:cNvPicPr>
            <a:picLocks noChangeAspect="1"/>
          </p:cNvPicPr>
          <p:nvPr/>
        </p:nvPicPr>
        <p:blipFill>
          <a:blip r:embed="rId10"/>
          <a:stretch>
            <a:fillRect/>
          </a:stretch>
        </p:blipFill>
        <p:spPr>
          <a:xfrm>
            <a:off x="338179" y="26849885"/>
            <a:ext cx="10711551" cy="9556740"/>
          </a:xfrm>
          <a:prstGeom prst="rect">
            <a:avLst/>
          </a:prstGeom>
        </p:spPr>
      </p:pic>
      <p:pic>
        <p:nvPicPr>
          <p:cNvPr id="37" name="Picture 36">
            <a:extLst>
              <a:ext uri="{FF2B5EF4-FFF2-40B4-BE49-F238E27FC236}">
                <a16:creationId xmlns:a16="http://schemas.microsoft.com/office/drawing/2014/main" id="{525702FF-49F7-6B46-AD98-EFC44E4BD9A6}"/>
              </a:ext>
            </a:extLst>
          </p:cNvPr>
          <p:cNvPicPr>
            <a:picLocks noChangeAspect="1"/>
          </p:cNvPicPr>
          <p:nvPr/>
        </p:nvPicPr>
        <p:blipFill>
          <a:blip r:embed="rId11"/>
          <a:stretch>
            <a:fillRect/>
          </a:stretch>
        </p:blipFill>
        <p:spPr>
          <a:xfrm>
            <a:off x="11958047" y="21311893"/>
            <a:ext cx="8665931" cy="15094733"/>
          </a:xfrm>
          <a:prstGeom prst="rect">
            <a:avLst/>
          </a:prstGeom>
        </p:spPr>
      </p:pic>
      <p:pic>
        <p:nvPicPr>
          <p:cNvPr id="38" name="Picture 37">
            <a:extLst>
              <a:ext uri="{FF2B5EF4-FFF2-40B4-BE49-F238E27FC236}">
                <a16:creationId xmlns:a16="http://schemas.microsoft.com/office/drawing/2014/main" id="{39BDD11A-AEE2-B546-B740-E192A504A56B}"/>
              </a:ext>
            </a:extLst>
          </p:cNvPr>
          <p:cNvPicPr>
            <a:picLocks noChangeAspect="1"/>
          </p:cNvPicPr>
          <p:nvPr/>
        </p:nvPicPr>
        <p:blipFill>
          <a:blip r:embed="rId12"/>
          <a:stretch>
            <a:fillRect/>
          </a:stretch>
        </p:blipFill>
        <p:spPr>
          <a:xfrm>
            <a:off x="21278544" y="28518076"/>
            <a:ext cx="10713058" cy="7504559"/>
          </a:xfrm>
          <a:prstGeom prst="rect">
            <a:avLst/>
          </a:prstGeom>
        </p:spPr>
      </p:pic>
      <p:sp>
        <p:nvSpPr>
          <p:cNvPr id="149" name="Rectangle 148">
            <a:extLst>
              <a:ext uri="{FF2B5EF4-FFF2-40B4-BE49-F238E27FC236}">
                <a16:creationId xmlns:a16="http://schemas.microsoft.com/office/drawing/2014/main" id="{E32C6FBE-9757-6D47-A9DD-E57910CA7C64}"/>
              </a:ext>
            </a:extLst>
          </p:cNvPr>
          <p:cNvSpPr/>
          <p:nvPr/>
        </p:nvSpPr>
        <p:spPr>
          <a:xfrm>
            <a:off x="21122109" y="25926885"/>
            <a:ext cx="11549320" cy="1160893"/>
          </a:xfrm>
          <a:prstGeom prst="rect">
            <a:avLst/>
          </a:prstGeom>
          <a:solidFill>
            <a:srgbClr val="009CFF"/>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0" name="TextBox 149">
            <a:extLst>
              <a:ext uri="{FF2B5EF4-FFF2-40B4-BE49-F238E27FC236}">
                <a16:creationId xmlns:a16="http://schemas.microsoft.com/office/drawing/2014/main" id="{A9E9EAA3-4BDC-BA43-8BAD-0B7544C951D1}"/>
              </a:ext>
            </a:extLst>
          </p:cNvPr>
          <p:cNvSpPr txBox="1"/>
          <p:nvPr/>
        </p:nvSpPr>
        <p:spPr>
          <a:xfrm flipH="1">
            <a:off x="21635308" y="25995172"/>
            <a:ext cx="7346742" cy="1092607"/>
          </a:xfrm>
          <a:prstGeom prst="rect">
            <a:avLst/>
          </a:prstGeom>
          <a:noFill/>
        </p:spPr>
        <p:txBody>
          <a:bodyPr wrap="square" rtlCol="0">
            <a:spAutoFit/>
          </a:bodyPr>
          <a:lstStyle/>
          <a:p>
            <a:r>
              <a:rPr lang="en-US" sz="6500" b="1" dirty="0">
                <a:solidFill>
                  <a:schemeClr val="bg1"/>
                </a:solidFill>
              </a:rPr>
              <a:t>Screenshot</a:t>
            </a:r>
          </a:p>
        </p:txBody>
      </p:sp>
      <p:sp>
        <p:nvSpPr>
          <p:cNvPr id="151" name="TextBox 150">
            <a:extLst>
              <a:ext uri="{FF2B5EF4-FFF2-40B4-BE49-F238E27FC236}">
                <a16:creationId xmlns:a16="http://schemas.microsoft.com/office/drawing/2014/main" id="{27CEFCB9-856E-F74D-94BD-2F019500ADB6}"/>
              </a:ext>
            </a:extLst>
          </p:cNvPr>
          <p:cNvSpPr txBox="1"/>
          <p:nvPr/>
        </p:nvSpPr>
        <p:spPr>
          <a:xfrm flipH="1">
            <a:off x="21358171" y="27242931"/>
            <a:ext cx="9480350" cy="830997"/>
          </a:xfrm>
          <a:prstGeom prst="rect">
            <a:avLst/>
          </a:prstGeom>
          <a:noFill/>
        </p:spPr>
        <p:txBody>
          <a:bodyPr wrap="square" rtlCol="0">
            <a:spAutoFit/>
          </a:bodyPr>
          <a:lstStyle/>
          <a:p>
            <a:r>
              <a:rPr lang="en-US" sz="2400" b="1" dirty="0" err="1">
                <a:solidFill>
                  <a:schemeClr val="tx1">
                    <a:lumMod val="95000"/>
                    <a:lumOff val="5000"/>
                  </a:schemeClr>
                </a:solidFill>
              </a:rPr>
              <a:t>WebApi</a:t>
            </a:r>
            <a:r>
              <a:rPr lang="en-US" sz="2400" b="1" dirty="0">
                <a:solidFill>
                  <a:schemeClr val="tx1">
                    <a:lumMod val="95000"/>
                    <a:lumOff val="5000"/>
                  </a:schemeClr>
                </a:solidFill>
              </a:rPr>
              <a:t> with swagger live at:</a:t>
            </a:r>
          </a:p>
          <a:p>
            <a:r>
              <a:rPr lang="en-US" sz="2400" dirty="0">
                <a:hlinkClick r:id="rId13"/>
              </a:rPr>
              <a:t>http://commandsapiname.azurewebsites.net/swagger/index.html</a:t>
            </a:r>
            <a:endParaRPr lang="en-US" sz="2400" b="1" dirty="0">
              <a:solidFill>
                <a:schemeClr val="tx1">
                  <a:lumMod val="95000"/>
                  <a:lumOff val="5000"/>
                </a:schemeClr>
              </a:solidFill>
            </a:endParaRPr>
          </a:p>
        </p:txBody>
      </p:sp>
      <p:pic>
        <p:nvPicPr>
          <p:cNvPr id="152" name="Picture 2">
            <a:extLst>
              <a:ext uri="{FF2B5EF4-FFF2-40B4-BE49-F238E27FC236}">
                <a16:creationId xmlns:a16="http://schemas.microsoft.com/office/drawing/2014/main" id="{D94F938A-CE8F-2A45-8E2A-309B95BD18D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34371" y="238127"/>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Box 3">
            <a:extLst>
              <a:ext uri="{FF2B5EF4-FFF2-40B4-BE49-F238E27FC236}">
                <a16:creationId xmlns:a16="http://schemas.microsoft.com/office/drawing/2014/main" id="{34C3D283-B304-2C4F-A34F-DDB39768C278}"/>
              </a:ext>
            </a:extLst>
          </p:cNvPr>
          <p:cNvSpPr txBox="1">
            <a:spLocks noChangeArrowheads="1"/>
          </p:cNvSpPr>
          <p:nvPr/>
        </p:nvSpPr>
        <p:spPr bwMode="auto">
          <a:xfrm>
            <a:off x="5541200" y="43973"/>
            <a:ext cx="19346862" cy="2185214"/>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dirty="0">
                <a:solidFill>
                  <a:srgbClr val="B6862C"/>
                </a:solidFill>
              </a:rPr>
              <a:t>School of Computing &amp; Information Sciences</a:t>
            </a:r>
          </a:p>
          <a:p>
            <a:pPr algn="ctr" eaLnBrk="1" hangingPunct="1"/>
            <a:r>
              <a:rPr lang="en-US" altLang="en-US" sz="7000" i="1" dirty="0">
                <a:solidFill>
                  <a:srgbClr val="B6862C"/>
                </a:solidFill>
              </a:rPr>
              <a:t>Fall 2019 Senior Design Project</a:t>
            </a:r>
          </a:p>
        </p:txBody>
      </p:sp>
      <p:sp>
        <p:nvSpPr>
          <p:cNvPr id="156" name="TextBox 155">
            <a:extLst>
              <a:ext uri="{FF2B5EF4-FFF2-40B4-BE49-F238E27FC236}">
                <a16:creationId xmlns:a16="http://schemas.microsoft.com/office/drawing/2014/main" id="{F46C6AF2-06B9-2E4A-96F6-BFEF019029AA}"/>
              </a:ext>
            </a:extLst>
          </p:cNvPr>
          <p:cNvSpPr txBox="1"/>
          <p:nvPr/>
        </p:nvSpPr>
        <p:spPr>
          <a:xfrm flipH="1">
            <a:off x="1720199" y="25721041"/>
            <a:ext cx="8091114" cy="923330"/>
          </a:xfrm>
          <a:prstGeom prst="rect">
            <a:avLst/>
          </a:prstGeom>
          <a:noFill/>
        </p:spPr>
        <p:txBody>
          <a:bodyPr wrap="square" rtlCol="0">
            <a:spAutoFit/>
          </a:bodyPr>
          <a:lstStyle/>
          <a:p>
            <a:r>
              <a:rPr lang="en-US" sz="5400" b="1" dirty="0">
                <a:solidFill>
                  <a:schemeClr val="tx1">
                    <a:lumMod val="95000"/>
                    <a:lumOff val="5000"/>
                  </a:schemeClr>
                </a:solidFill>
              </a:rPr>
              <a:t>Use Case Diagram</a:t>
            </a:r>
          </a:p>
        </p:txBody>
      </p:sp>
      <p:sp>
        <p:nvSpPr>
          <p:cNvPr id="159" name="Rectangle 158">
            <a:extLst>
              <a:ext uri="{FF2B5EF4-FFF2-40B4-BE49-F238E27FC236}">
                <a16:creationId xmlns:a16="http://schemas.microsoft.com/office/drawing/2014/main" id="{7DD75ED2-B044-F447-979F-04992724A191}"/>
              </a:ext>
            </a:extLst>
          </p:cNvPr>
          <p:cNvSpPr/>
          <p:nvPr/>
        </p:nvSpPr>
        <p:spPr>
          <a:xfrm>
            <a:off x="21122109" y="19607648"/>
            <a:ext cx="11491492" cy="5945913"/>
          </a:xfrm>
          <a:prstGeom prst="rect">
            <a:avLst/>
          </a:prstGeom>
          <a:solidFill>
            <a:srgbClr val="FBF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1" name="Rectangle 160">
            <a:extLst>
              <a:ext uri="{FF2B5EF4-FFF2-40B4-BE49-F238E27FC236}">
                <a16:creationId xmlns:a16="http://schemas.microsoft.com/office/drawing/2014/main" id="{05C5BA6D-3E43-0F4A-B676-C668492AC8C0}"/>
              </a:ext>
            </a:extLst>
          </p:cNvPr>
          <p:cNvSpPr/>
          <p:nvPr/>
        </p:nvSpPr>
        <p:spPr>
          <a:xfrm>
            <a:off x="21122109" y="18404976"/>
            <a:ext cx="11549320" cy="1160893"/>
          </a:xfrm>
          <a:prstGeom prst="rect">
            <a:avLst/>
          </a:prstGeom>
          <a:solidFill>
            <a:srgbClr val="009CFF"/>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2" name="TextBox 161">
            <a:extLst>
              <a:ext uri="{FF2B5EF4-FFF2-40B4-BE49-F238E27FC236}">
                <a16:creationId xmlns:a16="http://schemas.microsoft.com/office/drawing/2014/main" id="{E099D08D-A3F3-C84C-8807-C00F1874A27F}"/>
              </a:ext>
            </a:extLst>
          </p:cNvPr>
          <p:cNvSpPr txBox="1"/>
          <p:nvPr/>
        </p:nvSpPr>
        <p:spPr>
          <a:xfrm flipH="1">
            <a:off x="21635308" y="18473263"/>
            <a:ext cx="7346742" cy="1092607"/>
          </a:xfrm>
          <a:prstGeom prst="rect">
            <a:avLst/>
          </a:prstGeom>
          <a:noFill/>
        </p:spPr>
        <p:txBody>
          <a:bodyPr wrap="square" rtlCol="0">
            <a:spAutoFit/>
          </a:bodyPr>
          <a:lstStyle/>
          <a:p>
            <a:r>
              <a:rPr lang="en-US" sz="6500" b="1" dirty="0">
                <a:solidFill>
                  <a:schemeClr val="bg1"/>
                </a:solidFill>
              </a:rPr>
              <a:t>Implementation</a:t>
            </a:r>
          </a:p>
        </p:txBody>
      </p:sp>
      <p:sp>
        <p:nvSpPr>
          <p:cNvPr id="164" name="TextBox 163">
            <a:extLst>
              <a:ext uri="{FF2B5EF4-FFF2-40B4-BE49-F238E27FC236}">
                <a16:creationId xmlns:a16="http://schemas.microsoft.com/office/drawing/2014/main" id="{3C41DB3D-E51B-274B-B17E-B8F085C004D8}"/>
              </a:ext>
            </a:extLst>
          </p:cNvPr>
          <p:cNvSpPr txBox="1"/>
          <p:nvPr/>
        </p:nvSpPr>
        <p:spPr>
          <a:xfrm>
            <a:off x="21122109" y="20132460"/>
            <a:ext cx="11112566" cy="486287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914400" lvl="1" indent="-457200">
              <a:buFont typeface="Arial" panose="020B0604020202020204" pitchFamily="34" charset="0"/>
              <a:buChar char="•"/>
              <a:defRPr/>
            </a:pPr>
            <a:r>
              <a:rPr lang="en-US" sz="3100" b="1" dirty="0">
                <a:latin typeface="+mj-lt"/>
              </a:rPr>
              <a:t>ASP NET CORE: </a:t>
            </a:r>
            <a:r>
              <a:rPr lang="en-US" sz="3100" dirty="0">
                <a:latin typeface="+mj-lt"/>
              </a:rPr>
              <a:t>Use to build web </a:t>
            </a:r>
            <a:r>
              <a:rPr lang="en-US" sz="3100" dirty="0" err="1">
                <a:latin typeface="+mj-lt"/>
              </a:rPr>
              <a:t>Api</a:t>
            </a:r>
            <a:r>
              <a:rPr lang="en-US" sz="3100" dirty="0">
                <a:latin typeface="+mj-lt"/>
              </a:rPr>
              <a:t> with C#.</a:t>
            </a:r>
          </a:p>
          <a:p>
            <a:pPr marL="914400" lvl="1" indent="-457200">
              <a:buFont typeface="Arial" panose="020B0604020202020204" pitchFamily="34" charset="0"/>
              <a:buChar char="•"/>
              <a:defRPr/>
            </a:pPr>
            <a:r>
              <a:rPr lang="en-US" sz="3100" b="1" dirty="0"/>
              <a:t>Entity Framework: </a:t>
            </a:r>
            <a:r>
              <a:rPr lang="en-US" sz="3100" dirty="0"/>
              <a:t>ORM object relational mapping.</a:t>
            </a:r>
          </a:p>
          <a:p>
            <a:pPr marL="914400" lvl="1" indent="-457200">
              <a:buFont typeface="Arial" panose="020B0604020202020204" pitchFamily="34" charset="0"/>
              <a:buChar char="•"/>
              <a:defRPr/>
            </a:pPr>
            <a:r>
              <a:rPr lang="en-US" sz="3100" b="1" dirty="0"/>
              <a:t>MS SQL: </a:t>
            </a:r>
            <a:r>
              <a:rPr lang="en-US" sz="3100" dirty="0"/>
              <a:t>Relational Database.</a:t>
            </a:r>
          </a:p>
          <a:p>
            <a:pPr marL="914400" lvl="1" indent="-457200">
              <a:buFont typeface="Arial" panose="020B0604020202020204" pitchFamily="34" charset="0"/>
              <a:buChar char="•"/>
              <a:defRPr/>
            </a:pPr>
            <a:r>
              <a:rPr lang="en-US" sz="3100" b="1" dirty="0"/>
              <a:t>Azure DevOps: </a:t>
            </a:r>
            <a:r>
              <a:rPr lang="en-US" sz="3100" dirty="0"/>
              <a:t>Use to build pipelines and releases.</a:t>
            </a:r>
          </a:p>
          <a:p>
            <a:pPr marL="914400" lvl="1" indent="-457200">
              <a:buFont typeface="Arial" panose="020B0604020202020204" pitchFamily="34" charset="0"/>
              <a:buChar char="•"/>
              <a:defRPr/>
            </a:pPr>
            <a:r>
              <a:rPr lang="en-US" sz="3100" b="1" dirty="0"/>
              <a:t>Azure Portal: </a:t>
            </a:r>
            <a:r>
              <a:rPr lang="en-US" sz="3100" dirty="0"/>
              <a:t>Use to create subscription for cloud services for the data server and the release of the Web </a:t>
            </a:r>
            <a:r>
              <a:rPr lang="en-US" sz="3100" dirty="0" err="1"/>
              <a:t>Api</a:t>
            </a:r>
            <a:r>
              <a:rPr lang="en-US" sz="3100" dirty="0"/>
              <a:t>.</a:t>
            </a:r>
          </a:p>
          <a:p>
            <a:pPr marL="914400" lvl="1" indent="-457200">
              <a:buFont typeface="Arial" panose="020B0604020202020204" pitchFamily="34" charset="0"/>
              <a:buChar char="•"/>
              <a:defRPr/>
            </a:pPr>
            <a:r>
              <a:rPr lang="en-US" sz="3100" b="1" dirty="0"/>
              <a:t>Swift: </a:t>
            </a:r>
            <a:r>
              <a:rPr lang="en-US" sz="3100" dirty="0"/>
              <a:t>Use to create an IOS client app with </a:t>
            </a:r>
            <a:r>
              <a:rPr lang="en-US" sz="3100" dirty="0" err="1"/>
              <a:t>Xcode</a:t>
            </a:r>
            <a:r>
              <a:rPr lang="en-US" sz="3100" dirty="0"/>
              <a:t>.</a:t>
            </a:r>
          </a:p>
          <a:p>
            <a:pPr marL="914400" lvl="1" indent="-457200">
              <a:buFont typeface="Arial" panose="020B0604020202020204" pitchFamily="34" charset="0"/>
              <a:buChar char="•"/>
              <a:defRPr/>
            </a:pPr>
            <a:r>
              <a:rPr lang="en-US" sz="3100" b="1" dirty="0"/>
              <a:t>Java: </a:t>
            </a:r>
            <a:r>
              <a:rPr lang="en-US" sz="3100" dirty="0"/>
              <a:t>Use to Create an Android client app with Android Studio.</a:t>
            </a:r>
          </a:p>
          <a:p>
            <a:pPr marL="914400" lvl="1" indent="-457200">
              <a:buFont typeface="Arial" panose="020B0604020202020204" pitchFamily="34" charset="0"/>
              <a:buChar char="•"/>
              <a:defRPr/>
            </a:pPr>
            <a:r>
              <a:rPr lang="en-US" sz="3100" b="1" dirty="0" err="1"/>
              <a:t>Xunit</a:t>
            </a:r>
            <a:r>
              <a:rPr lang="en-US" sz="3100" b="1" dirty="0"/>
              <a:t>: </a:t>
            </a:r>
            <a:r>
              <a:rPr lang="en-US" sz="3100" dirty="0"/>
              <a:t>Used to Unit Test some repositories.</a:t>
            </a:r>
            <a:endParaRPr lang="en-US" sz="3100" dirty="0">
              <a:latin typeface="+mj-lt"/>
            </a:endParaRPr>
          </a:p>
          <a:p>
            <a:pPr marL="914400" lvl="1" indent="-457200">
              <a:buFont typeface="Arial" panose="020B0604020202020204" pitchFamily="34" charset="0"/>
              <a:buChar char="•"/>
              <a:defRPr/>
            </a:pPr>
            <a:r>
              <a:rPr lang="en-US" sz="3100" b="1" dirty="0">
                <a:latin typeface="+mj-lt"/>
              </a:rPr>
              <a:t>POSTMAN: </a:t>
            </a:r>
            <a:r>
              <a:rPr lang="en-US" sz="3100" dirty="0">
                <a:latin typeface="+mj-lt"/>
              </a:rPr>
              <a:t>Used to test API HTTP end points.</a:t>
            </a:r>
          </a:p>
        </p:txBody>
      </p:sp>
    </p:spTree>
    <p:extLst>
      <p:ext uri="{BB962C8B-B14F-4D97-AF65-F5344CB8AC3E}">
        <p14:creationId xmlns:p14="http://schemas.microsoft.com/office/powerpoint/2010/main" val="10068434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5051</TotalTime>
  <Words>524</Words>
  <Application>Microsoft Macintosh PowerPoint</Application>
  <PresentationFormat>Custom</PresentationFormat>
  <Paragraphs>60</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William Escudero</dc:creator>
  <cp:lastModifiedBy>Mario Salvatierra Vargas</cp:lastModifiedBy>
  <cp:revision>132</cp:revision>
  <cp:lastPrinted>2019-04-15T16:47:06Z</cp:lastPrinted>
  <dcterms:created xsi:type="dcterms:W3CDTF">2019-04-11T05:49:35Z</dcterms:created>
  <dcterms:modified xsi:type="dcterms:W3CDTF">2019-12-02T18:25:00Z</dcterms:modified>
</cp:coreProperties>
</file>