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914" r:id="rId1"/>
  </p:sldMasterIdLst>
  <p:notesMasterIdLst>
    <p:notesMasterId r:id="rId14"/>
  </p:notesMasterIdLst>
  <p:handoutMasterIdLst>
    <p:handoutMasterId r:id="rId15"/>
  </p:handoutMasterIdLst>
  <p:sldIdLst>
    <p:sldId id="256" r:id="rId2"/>
    <p:sldId id="361" r:id="rId3"/>
    <p:sldId id="343" r:id="rId4"/>
    <p:sldId id="357" r:id="rId5"/>
    <p:sldId id="360" r:id="rId6"/>
    <p:sldId id="362" r:id="rId7"/>
    <p:sldId id="345" r:id="rId8"/>
    <p:sldId id="358" r:id="rId9"/>
    <p:sldId id="349" r:id="rId10"/>
    <p:sldId id="359" r:id="rId11"/>
    <p:sldId id="350" r:id="rId12"/>
    <p:sldId id="355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B5690"/>
    <a:srgbClr val="EAEBF6"/>
    <a:srgbClr val="001D4D"/>
    <a:srgbClr val="FFD889"/>
    <a:srgbClr val="EA9C00"/>
    <a:srgbClr val="AC8800"/>
    <a:srgbClr val="B27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175" autoAdjust="0"/>
    <p:restoredTop sz="93817" autoAdjust="0"/>
  </p:normalViewPr>
  <p:slideViewPr>
    <p:cSldViewPr snapToObjects="1">
      <p:cViewPr varScale="1">
        <p:scale>
          <a:sx n="102" d="100"/>
          <a:sy n="102" d="100"/>
        </p:scale>
        <p:origin x="192" y="744"/>
      </p:cViewPr>
      <p:guideLst/>
    </p:cSldViewPr>
  </p:slideViewPr>
  <p:outlineViewPr>
    <p:cViewPr>
      <p:scale>
        <a:sx n="33" d="100"/>
        <a:sy n="33" d="100"/>
      </p:scale>
      <p:origin x="0" y="21198"/>
    </p:cViewPr>
  </p:outlin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78673A1D-CA7C-2142-B4A7-2120819DBEF7}" type="datetime1">
              <a:rPr lang="en-US"/>
              <a:pPr>
                <a:defRPr/>
              </a:pPr>
              <a:t>7/28/19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fld id="{1485053A-06DE-4098-9318-500CD16FC6F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279117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fld id="{7E0628F4-B50B-49E8-83AB-39D50AFED8CD}" type="datetimeFigureOut">
              <a:rPr lang="en-US"/>
              <a:pPr>
                <a:defRPr/>
              </a:pPr>
              <a:t>7/28/19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A6446FAC-226B-4115-960C-7B2E97248D6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9330656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Greet</a:t>
            </a:r>
            <a:r>
              <a:rPr lang="en-US" baseline="0" dirty="0"/>
              <a:t> your audience, thank them for attending your presentation, introduce yourself, introduce your project, </a:t>
            </a:r>
            <a:r>
              <a:rPr lang="en-US" dirty="0"/>
              <a:t>introduce your team</a:t>
            </a:r>
            <a:r>
              <a:rPr lang="en-US" baseline="0" dirty="0"/>
              <a:t> members, </a:t>
            </a:r>
            <a:r>
              <a:rPr lang="en-US" dirty="0"/>
              <a:t>and quickly indicate what each of you</a:t>
            </a:r>
            <a:r>
              <a:rPr lang="en-US" baseline="0" dirty="0"/>
              <a:t> did in a high-level manner, and put more emphasis on your part/contribution</a:t>
            </a:r>
            <a:r>
              <a:rPr lang="en-US" dirty="0"/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77416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5. System design:</a:t>
            </a:r>
          </a:p>
          <a:p>
            <a:r>
              <a:rPr lang="en-US" dirty="0"/>
              <a:t>5.1. System decomposition; identify the architecture patterns used (one slide).</a:t>
            </a:r>
          </a:p>
          <a:p>
            <a:r>
              <a:rPr lang="en-US" dirty="0"/>
              <a:t>5.2. System deployment – h/w and s/w requirements (one slide).</a:t>
            </a:r>
          </a:p>
          <a:p>
            <a:r>
              <a:rPr lang="en-US" dirty="0"/>
              <a:t>5.3. Persistent data design (one slide).</a:t>
            </a:r>
          </a:p>
          <a:p>
            <a:r>
              <a:rPr lang="en-US" dirty="0"/>
              <a:t>5.4. Security/Privacy (one slide).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8013254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5. System design:</a:t>
            </a:r>
          </a:p>
          <a:p>
            <a:r>
              <a:rPr lang="en-US" dirty="0"/>
              <a:t>5.1. System decomposition; identify the architecture patterns used (one slide).</a:t>
            </a:r>
          </a:p>
          <a:p>
            <a:r>
              <a:rPr lang="en-US" dirty="0"/>
              <a:t>5.2. System deployment – h/w and s/w requirements (one slide).</a:t>
            </a:r>
          </a:p>
          <a:p>
            <a:r>
              <a:rPr lang="en-US" dirty="0"/>
              <a:t>5.3. Persistent data design (one slide).</a:t>
            </a:r>
          </a:p>
          <a:p>
            <a:r>
              <a:rPr lang="en-US" dirty="0"/>
              <a:t>5.4. Security/Privacy (one slide).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808574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Summarize your contribution</a:t>
            </a:r>
          </a:p>
          <a:p>
            <a:r>
              <a:rPr lang="en-US" dirty="0"/>
              <a:t>Include your contact information</a:t>
            </a:r>
          </a:p>
          <a:p>
            <a:r>
              <a:rPr lang="en-US" dirty="0"/>
              <a:t>Ask if anyone has any questions for you.</a:t>
            </a:r>
          </a:p>
          <a:p>
            <a:r>
              <a:rPr lang="en-US" dirty="0"/>
              <a:t>Thank your audience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956704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Introduce</a:t>
            </a:r>
            <a:r>
              <a:rPr lang="en-US" baseline="0" dirty="0"/>
              <a:t> the problem that the whole project tackles and stay focused on the parts that you have been working. Indicate </a:t>
            </a:r>
            <a:r>
              <a:rPr lang="en-US" dirty="0"/>
              <a:t>if there is an existing previous system, enumerate its problems/limitations,</a:t>
            </a:r>
            <a:r>
              <a:rPr lang="en-US" baseline="0" dirty="0"/>
              <a:t> etc</a:t>
            </a:r>
            <a:r>
              <a:rPr lang="en-US" dirty="0"/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884569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Introduce</a:t>
            </a:r>
            <a:r>
              <a:rPr lang="en-US" baseline="0" dirty="0"/>
              <a:t> the problem that the whole project tackles and stay focused on the parts that you have been working. Indicate </a:t>
            </a:r>
            <a:r>
              <a:rPr lang="en-US" dirty="0"/>
              <a:t>if there is an existing previous system, enumerate its problems/limitations,</a:t>
            </a:r>
            <a:r>
              <a:rPr lang="en-US" baseline="0" dirty="0"/>
              <a:t> etc</a:t>
            </a:r>
            <a:r>
              <a:rPr lang="en-US" dirty="0"/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692872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Introduce</a:t>
            </a:r>
            <a:r>
              <a:rPr lang="en-US" baseline="0" dirty="0"/>
              <a:t> the problem that the whole project tackles and stay focused on the parts that you have been working. Indicate </a:t>
            </a:r>
            <a:r>
              <a:rPr lang="en-US" dirty="0"/>
              <a:t>if there is an existing previous system, enumerate its problems/limitations,</a:t>
            </a:r>
            <a:r>
              <a:rPr lang="en-US" baseline="0" dirty="0"/>
              <a:t> etc</a:t>
            </a:r>
            <a:r>
              <a:rPr lang="en-US" dirty="0"/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84844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Introduce</a:t>
            </a:r>
            <a:r>
              <a:rPr lang="en-US" baseline="0" dirty="0"/>
              <a:t> the problem that the whole project tackles and stay focused on the parts that you have been working. Indicate </a:t>
            </a:r>
            <a:r>
              <a:rPr lang="en-US" dirty="0"/>
              <a:t>if there is an existing previous system, enumerate its problems/limitations,</a:t>
            </a:r>
            <a:r>
              <a:rPr lang="en-US" baseline="0" dirty="0"/>
              <a:t> etc</a:t>
            </a:r>
            <a:r>
              <a:rPr lang="en-US" dirty="0"/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31111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Introduce</a:t>
            </a:r>
            <a:r>
              <a:rPr lang="en-US" baseline="0" dirty="0"/>
              <a:t> the problem that the whole project tackles and stay focused on the parts that you have been working. Indicate </a:t>
            </a:r>
            <a:r>
              <a:rPr lang="en-US" dirty="0"/>
              <a:t>if there is an existing previous system, enumerate its problems/limitations,</a:t>
            </a:r>
            <a:r>
              <a:rPr lang="en-US" baseline="0" dirty="0"/>
              <a:t> etc</a:t>
            </a:r>
            <a:r>
              <a:rPr lang="en-US" dirty="0"/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301856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4. Requirements:</a:t>
            </a:r>
          </a:p>
          <a:p>
            <a:r>
              <a:rPr lang="en-US" dirty="0"/>
              <a:t>4.1. User stories implemented (one or more slides).</a:t>
            </a:r>
          </a:p>
          <a:p>
            <a:r>
              <a:rPr lang="en-US" dirty="0"/>
              <a:t>4.2. UML use cases and the use case diagram for the implemented use cases (one or more slides).</a:t>
            </a:r>
          </a:p>
          <a:p>
            <a:r>
              <a:rPr lang="en-US" dirty="0"/>
              <a:t>4.3. UML sequence diagrams for the implemented use cases.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55958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5. System design:</a:t>
            </a:r>
          </a:p>
          <a:p>
            <a:r>
              <a:rPr lang="en-US" dirty="0"/>
              <a:t>5.1. System decomposition; identify the architecture patterns used (one slide).</a:t>
            </a:r>
          </a:p>
          <a:p>
            <a:r>
              <a:rPr lang="en-US" dirty="0"/>
              <a:t>5.2. System deployment – h/w and s/w requirements (one slide).</a:t>
            </a:r>
          </a:p>
          <a:p>
            <a:r>
              <a:rPr lang="en-US" dirty="0"/>
              <a:t>5.3. Persistent data design (one slide).</a:t>
            </a:r>
          </a:p>
          <a:p>
            <a:r>
              <a:rPr lang="en-US" dirty="0"/>
              <a:t>5.4. Security/Privacy (one slide).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06960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5. System design:</a:t>
            </a:r>
          </a:p>
          <a:p>
            <a:r>
              <a:rPr lang="en-US" dirty="0"/>
              <a:t>5.1. System decomposition; identify the architecture patterns used (one slide).</a:t>
            </a:r>
          </a:p>
          <a:p>
            <a:r>
              <a:rPr lang="en-US" dirty="0"/>
              <a:t>5.2. System deployment – h/w and s/w requirements (one slide).</a:t>
            </a:r>
          </a:p>
          <a:p>
            <a:r>
              <a:rPr lang="en-US" dirty="0"/>
              <a:t>5.3. Persistent data design (one slide).</a:t>
            </a:r>
          </a:p>
          <a:p>
            <a:r>
              <a:rPr lang="en-US" dirty="0"/>
              <a:t>5.4. Security/Privacy (one slide).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808574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5F4C51E-94FE-4EA3-9632-37695468AD72}" type="datetime1">
              <a:rPr lang="en-US" smtClean="0"/>
              <a:pPr>
                <a:defRPr/>
              </a:pPr>
              <a:t>7/28/19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94BC1-1497-4BDC-A1E5-B32793525C11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091990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DFC08AD-425F-4775-B4E0-BB115F66D29C}" type="datetime1">
              <a:rPr lang="en-US" smtClean="0"/>
              <a:pPr>
                <a:defRPr/>
              </a:pPr>
              <a:t>7/28/19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55F54-7FB7-4864-A52B-2722A7103E10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614366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57D29FD-4BC1-4E48-B7DD-BCBA95BC7AF9}" type="datetime1">
              <a:rPr lang="en-US" smtClean="0"/>
              <a:pPr>
                <a:defRPr/>
              </a:pPr>
              <a:t>7/28/19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4C96F-308B-488D-8EB8-53D986110491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015427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A15597D-6130-464B-9D3E-3A1D0D3CB7DB}" type="datetime1">
              <a:rPr lang="en-US" smtClean="0"/>
              <a:pPr>
                <a:defRPr/>
              </a:pPr>
              <a:t>7/28/19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68F5-6BE9-42B2-89D8-E57480DDCA9A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539296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6716B0D-9E78-4000-9B46-108CCFA59DB2}" type="datetime1">
              <a:rPr lang="en-US" smtClean="0"/>
              <a:pPr>
                <a:defRPr/>
              </a:pPr>
              <a:t>7/28/19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455A5-A4A9-468F-A1D3-4785F870EBD4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147968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D3457D7-E072-4C6B-85A3-FC101812524D}" type="datetime1">
              <a:rPr lang="en-US" smtClean="0"/>
              <a:pPr>
                <a:defRPr/>
              </a:pPr>
              <a:t>7/28/19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C070B-E897-4FE2-87D3-937C19FE74A6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666972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2521417-C2DD-4C9C-9B7F-24A4905C0EAD}" type="datetime1">
              <a:rPr lang="en-US" smtClean="0"/>
              <a:pPr>
                <a:defRPr/>
              </a:pPr>
              <a:t>7/28/19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9F1A1-38E2-4BE0-8480-E43DB31206EE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211801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C71B9FD-5F84-40EE-BE92-5187585C0991}" type="datetime1">
              <a:rPr lang="en-US" smtClean="0"/>
              <a:pPr>
                <a:defRPr/>
              </a:pPr>
              <a:t>7/28/19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1F6D4-B72F-4031-BB13-DF465A8C7873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116774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8A44D78-FCC2-40B4-987C-246307192CE6}" type="datetime1">
              <a:rPr lang="en-US" smtClean="0"/>
              <a:pPr>
                <a:defRPr/>
              </a:pPr>
              <a:t>7/28/19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A3598-FCF8-48A4-9FF5-EF2B5DDBAA8F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31320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C60CBCA-7388-4E1A-BAF6-17486ACF2434}" type="datetime1">
              <a:rPr lang="en-US" smtClean="0"/>
              <a:pPr>
                <a:defRPr/>
              </a:pPr>
              <a:t>7/28/19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ECB25-1E4F-4A8B-8783-EC7587DDB69B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77035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CF3A49-14E6-442A-8033-A8225B229CA5}" type="datetime1">
              <a:rPr lang="en-US" smtClean="0"/>
              <a:pPr>
                <a:defRPr/>
              </a:pPr>
              <a:t>7/28/19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AC369-66D3-4EFC-BB3B-678C81E21597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816124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9BB3EB8-314F-4CE3-939A-F78A6BE43B76}" type="datetime1">
              <a:rPr lang="en-US" smtClean="0"/>
              <a:pPr>
                <a:defRPr/>
              </a:pPr>
              <a:t>7/28/19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B113F0-A774-4A14-AA2C-3A403885806F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06839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915" r:id="rId1"/>
    <p:sldLayoutId id="2147484916" r:id="rId2"/>
    <p:sldLayoutId id="2147484917" r:id="rId3"/>
    <p:sldLayoutId id="2147484918" r:id="rId4"/>
    <p:sldLayoutId id="2147484919" r:id="rId5"/>
    <p:sldLayoutId id="2147484920" r:id="rId6"/>
    <p:sldLayoutId id="2147484921" r:id="rId7"/>
    <p:sldLayoutId id="2147484922" r:id="rId8"/>
    <p:sldLayoutId id="2147484923" r:id="rId9"/>
    <p:sldLayoutId id="2147484924" r:id="rId10"/>
    <p:sldLayoutId id="214748492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tif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svg"/><Relationship Id="rId4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sv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sv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svg"/><Relationship Id="rId5" Type="http://schemas.openxmlformats.org/officeDocument/2006/relationships/image" Target="../media/image37.png"/><Relationship Id="rId10" Type="http://schemas.openxmlformats.org/officeDocument/2006/relationships/image" Target="../media/image42.svg"/><Relationship Id="rId4" Type="http://schemas.openxmlformats.org/officeDocument/2006/relationships/image" Target="../media/image36.svg"/><Relationship Id="rId9" Type="http://schemas.openxmlformats.org/officeDocument/2006/relationships/image" Target="../media/image4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tiff"/><Relationship Id="rId3" Type="http://schemas.openxmlformats.org/officeDocument/2006/relationships/image" Target="../media/image7.jp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tiff"/><Relationship Id="rId5" Type="http://schemas.openxmlformats.org/officeDocument/2006/relationships/image" Target="../media/image9.jpg"/><Relationship Id="rId10" Type="http://schemas.openxmlformats.org/officeDocument/2006/relationships/image" Target="../media/image6.svg"/><Relationship Id="rId4" Type="http://schemas.openxmlformats.org/officeDocument/2006/relationships/image" Target="../media/image8.jpg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14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tiff"/><Relationship Id="rId13" Type="http://schemas.openxmlformats.org/officeDocument/2006/relationships/image" Target="../media/image27.tiff"/><Relationship Id="rId18" Type="http://schemas.openxmlformats.org/officeDocument/2006/relationships/image" Target="../media/image32.svg"/><Relationship Id="rId3" Type="http://schemas.openxmlformats.org/officeDocument/2006/relationships/image" Target="../media/image17.png"/><Relationship Id="rId7" Type="http://schemas.openxmlformats.org/officeDocument/2006/relationships/image" Target="../media/image21.tiff"/><Relationship Id="rId12" Type="http://schemas.openxmlformats.org/officeDocument/2006/relationships/image" Target="../media/image26.tiff"/><Relationship Id="rId17" Type="http://schemas.openxmlformats.org/officeDocument/2006/relationships/image" Target="../media/image31.pn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30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tiff"/><Relationship Id="rId11" Type="http://schemas.openxmlformats.org/officeDocument/2006/relationships/image" Target="../media/image25.tiff"/><Relationship Id="rId5" Type="http://schemas.openxmlformats.org/officeDocument/2006/relationships/image" Target="../media/image19.tiff"/><Relationship Id="rId15" Type="http://schemas.openxmlformats.org/officeDocument/2006/relationships/image" Target="../media/image29.tiff"/><Relationship Id="rId10" Type="http://schemas.openxmlformats.org/officeDocument/2006/relationships/image" Target="../media/image24.tiff"/><Relationship Id="rId4" Type="http://schemas.openxmlformats.org/officeDocument/2006/relationships/image" Target="../media/image18.tiff"/><Relationship Id="rId9" Type="http://schemas.openxmlformats.org/officeDocument/2006/relationships/image" Target="../media/image23.tiff"/><Relationship Id="rId14" Type="http://schemas.openxmlformats.org/officeDocument/2006/relationships/image" Target="../media/image28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svg"/><Relationship Id="rId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5" descr="Hollow image accent">
            <a:extLst>
              <a:ext uri="{FF2B5EF4-FFF2-40B4-BE49-F238E27FC236}">
                <a16:creationId xmlns:a16="http://schemas.microsoft.com/office/drawing/2014/main" id="{8874FD79-F011-4E68-9999-072D4B3819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/>
        </p:nvSpPr>
        <p:spPr bwMode="auto">
          <a:xfrm>
            <a:off x="1041800" y="181209"/>
            <a:ext cx="1472801" cy="1292455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ysClr val="window" lastClr="FFFFFF"/>
          </a:solidFill>
          <a:ln w="57150" cap="flat">
            <a:solidFill>
              <a:sysClr val="window" lastClr="FFFFFF">
                <a:lumMod val="85000"/>
              </a:sys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en-ZA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6" name="Freeform 5" descr="Hollow image accent">
            <a:extLst>
              <a:ext uri="{FF2B5EF4-FFF2-40B4-BE49-F238E27FC236}">
                <a16:creationId xmlns:a16="http://schemas.microsoft.com/office/drawing/2014/main" id="{F06E711B-171F-4C26-801E-3C39644D17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/>
        </p:nvSpPr>
        <p:spPr bwMode="auto">
          <a:xfrm>
            <a:off x="7426460" y="4239455"/>
            <a:ext cx="5000858" cy="4388497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noFill/>
          <a:ln w="219075" cap="flat">
            <a:solidFill>
              <a:sysClr val="window" lastClr="FFFFFF">
                <a:lumMod val="95000"/>
              </a:sys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en-ZA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9" name="Freeform 5" descr="Hollow image accent">
            <a:extLst>
              <a:ext uri="{FF2B5EF4-FFF2-40B4-BE49-F238E27FC236}">
                <a16:creationId xmlns:a16="http://schemas.microsoft.com/office/drawing/2014/main" id="{4F55C6A4-877B-4BA4-B47F-A12E5CE1F9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/>
        </p:nvSpPr>
        <p:spPr bwMode="auto">
          <a:xfrm>
            <a:off x="1735836" y="1156805"/>
            <a:ext cx="585469" cy="513777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ysClr val="window" lastClr="FFFFFF">
              <a:lumMod val="95000"/>
            </a:sysClr>
          </a:solidFill>
          <a:ln w="38100" cap="flat">
            <a:solidFill>
              <a:sysClr val="window" lastClr="FFFFFF">
                <a:lumMod val="95000"/>
              </a:sys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en-ZA" dirty="0">
              <a:solidFill>
                <a:prstClr val="black"/>
              </a:solidFill>
              <a:latin typeface="Calibri" panose="020F0502020204030204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78D88072-987A-4263-8EAA-C5AE99D882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9132" y="361742"/>
            <a:ext cx="2701735" cy="931387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05150DB9-EF77-4C79-9A99-D25105359215}"/>
              </a:ext>
            </a:extLst>
          </p:cNvPr>
          <p:cNvGrpSpPr/>
          <p:nvPr/>
        </p:nvGrpSpPr>
        <p:grpSpPr>
          <a:xfrm>
            <a:off x="2971800" y="2177652"/>
            <a:ext cx="7443008" cy="1467194"/>
            <a:chOff x="2475096" y="2561215"/>
            <a:chExt cx="5747387" cy="1129841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9BF42B88-899F-4E3E-A47D-E830BCB77D2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475096" y="2627515"/>
              <a:ext cx="2711937" cy="874115"/>
            </a:xfrm>
            <a:prstGeom prst="rect">
              <a:avLst/>
            </a:prstGeom>
          </p:spPr>
        </p:pic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3B0884DE-30D5-472C-B4F8-0E734AF9C9ED}"/>
                </a:ext>
              </a:extLst>
            </p:cNvPr>
            <p:cNvGrpSpPr/>
            <p:nvPr/>
          </p:nvGrpSpPr>
          <p:grpSpPr>
            <a:xfrm>
              <a:off x="5457613" y="2561215"/>
              <a:ext cx="2764870" cy="1129841"/>
              <a:chOff x="14662611" y="2116598"/>
              <a:chExt cx="6599969" cy="2482979"/>
            </a:xfrm>
          </p:grpSpPr>
          <p:pic>
            <p:nvPicPr>
              <p:cNvPr id="23" name="Graphic 22" descr="Credit card">
                <a:extLst>
                  <a:ext uri="{FF2B5EF4-FFF2-40B4-BE49-F238E27FC236}">
                    <a16:creationId xmlns:a16="http://schemas.microsoft.com/office/drawing/2014/main" id="{779893E1-9D04-4923-9C8E-0265B786EA3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 rot="21077748">
                <a:off x="16188305" y="2116598"/>
                <a:ext cx="2482979" cy="2482979"/>
              </a:xfrm>
              <a:prstGeom prst="rect">
                <a:avLst/>
              </a:prstGeom>
            </p:spPr>
          </p:pic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93ADC751-FC24-4A6B-A8AE-FEF88C33F1AC}"/>
                  </a:ext>
                </a:extLst>
              </p:cNvPr>
              <p:cNvSpPr txBox="1"/>
              <p:nvPr/>
            </p:nvSpPr>
            <p:spPr>
              <a:xfrm>
                <a:off x="14662611" y="2318229"/>
                <a:ext cx="6599969" cy="187509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6600" b="1" i="1" dirty="0">
                    <a:solidFill>
                      <a:srgbClr val="002447"/>
                    </a:solidFill>
                    <a:cs typeface="DilleniaUPC" panose="020B0502040204020203" pitchFamily="18" charset="-34"/>
                  </a:rPr>
                  <a:t>EFEC</a:t>
                </a:r>
              </a:p>
            </p:txBody>
          </p:sp>
        </p:grpSp>
        <p:sp>
          <p:nvSpPr>
            <p:cNvPr id="25" name="Minus Sign 24">
              <a:extLst>
                <a:ext uri="{FF2B5EF4-FFF2-40B4-BE49-F238E27FC236}">
                  <a16:creationId xmlns:a16="http://schemas.microsoft.com/office/drawing/2014/main" id="{2FB20E77-5515-42FF-A925-71033070F979}"/>
                </a:ext>
              </a:extLst>
            </p:cNvPr>
            <p:cNvSpPr/>
            <p:nvPr/>
          </p:nvSpPr>
          <p:spPr>
            <a:xfrm>
              <a:off x="5226136" y="3039361"/>
              <a:ext cx="192373" cy="169856"/>
            </a:xfrm>
            <a:prstGeom prst="mathMinus">
              <a:avLst/>
            </a:prstGeom>
            <a:solidFill>
              <a:srgbClr val="053C50"/>
            </a:solidFill>
            <a:ln>
              <a:solidFill>
                <a:srgbClr val="053C50"/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27B43DF8-D873-48C4-8262-48CFFDE425FA}"/>
              </a:ext>
            </a:extLst>
          </p:cNvPr>
          <p:cNvSpPr/>
          <p:nvPr/>
        </p:nvSpPr>
        <p:spPr>
          <a:xfrm>
            <a:off x="4813453" y="6061434"/>
            <a:ext cx="253558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>
                <a:solidFill>
                  <a:srgbClr val="EA9C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July 28, 2019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724FBC5-5DDE-43CA-BF88-3D12BF5DE609}"/>
              </a:ext>
            </a:extLst>
          </p:cNvPr>
          <p:cNvSpPr/>
          <p:nvPr/>
        </p:nvSpPr>
        <p:spPr>
          <a:xfrm>
            <a:off x="3733800" y="3656402"/>
            <a:ext cx="54864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EA9C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Introduction: An Overview of </a:t>
            </a:r>
            <a:r>
              <a:rPr lang="en-US" sz="2000" b="1" dirty="0" err="1">
                <a:solidFill>
                  <a:srgbClr val="EA9C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EForT</a:t>
            </a:r>
            <a:r>
              <a:rPr lang="en-US" sz="2000" b="1" dirty="0">
                <a:solidFill>
                  <a:srgbClr val="EA9C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and EFEC</a:t>
            </a:r>
            <a:endParaRPr lang="en-US" sz="20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3D0AC28-D8CC-4A73-9E7E-49256C0F46F4}"/>
              </a:ext>
            </a:extLst>
          </p:cNvPr>
          <p:cNvSpPr/>
          <p:nvPr/>
        </p:nvSpPr>
        <p:spPr>
          <a:xfrm>
            <a:off x="3795244" y="4233522"/>
            <a:ext cx="4572000" cy="163121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altLang="en-US" sz="2000" b="1" dirty="0">
                <a:solidFill>
                  <a:srgbClr val="001D4D"/>
                </a:solidFill>
                <a:latin typeface="+mj-lt"/>
                <a:ea typeface="ＭＳ Ｐゴシック" pitchFamily="34" charset="-128"/>
              </a:rPr>
              <a:t>Team Members</a:t>
            </a:r>
            <a:r>
              <a:rPr lang="en-US" altLang="en-US" sz="2000" dirty="0">
                <a:solidFill>
                  <a:srgbClr val="001D4D"/>
                </a:solidFill>
                <a:latin typeface="+mj-lt"/>
                <a:ea typeface="ＭＳ Ｐゴシック" pitchFamily="34" charset="-128"/>
              </a:rPr>
              <a:t>: Jasmine Batten, Diego Vera, Jonathan Dominguez, Mohammed Bhatti</a:t>
            </a:r>
            <a:br>
              <a:rPr lang="en-US" altLang="en-US" sz="2000" dirty="0">
                <a:solidFill>
                  <a:srgbClr val="001D4D"/>
                </a:solidFill>
                <a:latin typeface="+mj-lt"/>
                <a:ea typeface="ＭＳ Ｐゴシック" pitchFamily="34" charset="-128"/>
              </a:rPr>
            </a:br>
            <a:r>
              <a:rPr lang="en-US" altLang="en-US" sz="2000" b="1" dirty="0">
                <a:solidFill>
                  <a:srgbClr val="001D4D"/>
                </a:solidFill>
                <a:latin typeface="+mj-lt"/>
                <a:ea typeface="ＭＳ Ｐゴシック" pitchFamily="34" charset="-128"/>
              </a:rPr>
              <a:t>Product Owner</a:t>
            </a:r>
            <a:r>
              <a:rPr lang="en-US" altLang="en-US" sz="2000" dirty="0">
                <a:solidFill>
                  <a:srgbClr val="001D4D"/>
                </a:solidFill>
                <a:latin typeface="+mj-lt"/>
                <a:ea typeface="ＭＳ Ｐゴシック" pitchFamily="34" charset="-128"/>
              </a:rPr>
              <a:t>: Dr. Masoud </a:t>
            </a:r>
            <a:r>
              <a:rPr lang="en-US" altLang="en-US" sz="2000" dirty="0" err="1">
                <a:solidFill>
                  <a:srgbClr val="001D4D"/>
                </a:solidFill>
                <a:latin typeface="+mj-lt"/>
                <a:ea typeface="ＭＳ Ｐゴシック" pitchFamily="34" charset="-128"/>
              </a:rPr>
              <a:t>Sadjadi</a:t>
            </a:r>
            <a:br>
              <a:rPr lang="en-US" altLang="en-US" sz="2000" dirty="0">
                <a:solidFill>
                  <a:srgbClr val="001D4D"/>
                </a:solidFill>
                <a:latin typeface="+mj-lt"/>
                <a:ea typeface="ＭＳ Ｐゴシック" pitchFamily="34" charset="-128"/>
              </a:rPr>
            </a:br>
            <a:r>
              <a:rPr lang="en-US" altLang="en-US" sz="2000" b="1" dirty="0">
                <a:solidFill>
                  <a:srgbClr val="001D4D"/>
                </a:solidFill>
                <a:latin typeface="+mj-lt"/>
                <a:ea typeface="ＭＳ Ｐゴシック" pitchFamily="34" charset="-128"/>
              </a:rPr>
              <a:t>Professor</a:t>
            </a:r>
            <a:r>
              <a:rPr lang="en-US" altLang="en-US" sz="2000" dirty="0">
                <a:solidFill>
                  <a:srgbClr val="001D4D"/>
                </a:solidFill>
                <a:latin typeface="+mj-lt"/>
                <a:ea typeface="ＭＳ Ｐゴシック" pitchFamily="34" charset="-128"/>
              </a:rPr>
              <a:t>: Dr. Masoud </a:t>
            </a:r>
            <a:r>
              <a:rPr lang="en-US" altLang="en-US" sz="2000" dirty="0" err="1">
                <a:solidFill>
                  <a:srgbClr val="001D4D"/>
                </a:solidFill>
                <a:latin typeface="+mj-lt"/>
                <a:ea typeface="ＭＳ Ｐゴシック" pitchFamily="34" charset="-128"/>
              </a:rPr>
              <a:t>Sadjadi</a:t>
            </a:r>
            <a:endParaRPr lang="en-US" sz="2000" dirty="0">
              <a:solidFill>
                <a:srgbClr val="001D4D"/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68055A4-ADF4-5940-AAEE-539E98C648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20" y="1905000"/>
            <a:ext cx="11352959" cy="3680885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C1F1C28-1173-C04B-8F1C-9338F2E2C137}"/>
              </a:ext>
            </a:extLst>
          </p:cNvPr>
          <p:cNvSpPr/>
          <p:nvPr/>
        </p:nvSpPr>
        <p:spPr>
          <a:xfrm>
            <a:off x="5257800" y="4724400"/>
            <a:ext cx="914400" cy="304800"/>
          </a:xfrm>
          <a:prstGeom prst="rect">
            <a:avLst/>
          </a:prstGeom>
          <a:solidFill>
            <a:srgbClr val="1B569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dirty="0"/>
              <a:t>Entities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07C80CF-41BF-614C-B18B-5AA8F2E204E0}"/>
              </a:ext>
            </a:extLst>
          </p:cNvPr>
          <p:cNvGrpSpPr/>
          <p:nvPr/>
        </p:nvGrpSpPr>
        <p:grpSpPr>
          <a:xfrm>
            <a:off x="152400" y="71459"/>
            <a:ext cx="11887200" cy="990600"/>
            <a:chOff x="-190902" y="-322880"/>
            <a:chExt cx="23499628" cy="2098710"/>
          </a:xfrm>
        </p:grpSpPr>
        <p:sp>
          <p:nvSpPr>
            <p:cNvPr id="14" name="Rectangle: Rounded Corners 5">
              <a:extLst>
                <a:ext uri="{FF2B5EF4-FFF2-40B4-BE49-F238E27FC236}">
                  <a16:creationId xmlns:a16="http://schemas.microsoft.com/office/drawing/2014/main" id="{C0EE10DE-640C-474D-AD9B-20778069E998}"/>
                </a:ext>
              </a:extLst>
            </p:cNvPr>
            <p:cNvSpPr/>
            <p:nvPr/>
          </p:nvSpPr>
          <p:spPr>
            <a:xfrm>
              <a:off x="1332306" y="443206"/>
              <a:ext cx="21976420" cy="1009745"/>
            </a:xfrm>
            <a:prstGeom prst="roundRect">
              <a:avLst/>
            </a:prstGeom>
            <a:solidFill>
              <a:srgbClr val="EA9C00"/>
            </a:solidFill>
            <a:ln>
              <a:solidFill>
                <a:srgbClr val="BC672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1"/>
              <a:r>
                <a:rPr lang="en-US" sz="2800" b="1" dirty="0"/>
                <a:t>System Design: Overall </a:t>
              </a:r>
              <a:r>
                <a:rPr lang="en-US" sz="2800" b="1" dirty="0" err="1"/>
                <a:t>EForT</a:t>
              </a:r>
              <a:r>
                <a:rPr lang="en-US" sz="2800" b="1" dirty="0"/>
                <a:t> Architecture</a:t>
              </a:r>
              <a:endParaRPr lang="en-US" sz="1100" b="1" dirty="0"/>
            </a:p>
          </p:txBody>
        </p:sp>
        <p:sp>
          <p:nvSpPr>
            <p:cNvPr id="15" name="Freeform 247">
              <a:extLst>
                <a:ext uri="{FF2B5EF4-FFF2-40B4-BE49-F238E27FC236}">
                  <a16:creationId xmlns:a16="http://schemas.microsoft.com/office/drawing/2014/main" id="{60986490-274A-8943-A52E-DDA6DB48F8C2}"/>
                </a:ext>
              </a:extLst>
            </p:cNvPr>
            <p:cNvSpPr>
              <a:spLocks/>
            </p:cNvSpPr>
            <p:nvPr/>
          </p:nvSpPr>
          <p:spPr bwMode="auto">
            <a:xfrm>
              <a:off x="-190902" y="-322880"/>
              <a:ext cx="1857381" cy="2098710"/>
            </a:xfrm>
            <a:custGeom>
              <a:avLst/>
              <a:gdLst>
                <a:gd name="T0" fmla="*/ 0 w 630"/>
                <a:gd name="T1" fmla="*/ 181 h 729"/>
                <a:gd name="T2" fmla="*/ 0 w 630"/>
                <a:gd name="T3" fmla="*/ 545 h 729"/>
                <a:gd name="T4" fmla="*/ 314 w 630"/>
                <a:gd name="T5" fmla="*/ 729 h 729"/>
                <a:gd name="T6" fmla="*/ 630 w 630"/>
                <a:gd name="T7" fmla="*/ 545 h 729"/>
                <a:gd name="T8" fmla="*/ 630 w 630"/>
                <a:gd name="T9" fmla="*/ 181 h 729"/>
                <a:gd name="T10" fmla="*/ 314 w 630"/>
                <a:gd name="T11" fmla="*/ 0 h 729"/>
                <a:gd name="T12" fmla="*/ 0 w 630"/>
                <a:gd name="T13" fmla="*/ 181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0" h="729">
                  <a:moveTo>
                    <a:pt x="0" y="181"/>
                  </a:moveTo>
                  <a:lnTo>
                    <a:pt x="0" y="545"/>
                  </a:lnTo>
                  <a:lnTo>
                    <a:pt x="314" y="729"/>
                  </a:lnTo>
                  <a:lnTo>
                    <a:pt x="630" y="545"/>
                  </a:lnTo>
                  <a:lnTo>
                    <a:pt x="630" y="181"/>
                  </a:lnTo>
                  <a:lnTo>
                    <a:pt x="314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084887"/>
            </a:solidFill>
            <a:ln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en-US" kern="0" dirty="0">
                <a:solidFill>
                  <a:srgbClr val="999999"/>
                </a:solidFill>
                <a:latin typeface="Times New Roman"/>
              </a:endParaRPr>
            </a:p>
          </p:txBody>
        </p:sp>
      </p:grpSp>
      <p:pic>
        <p:nvPicPr>
          <p:cNvPr id="16" name="Graphic 15" descr="Database">
            <a:extLst>
              <a:ext uri="{FF2B5EF4-FFF2-40B4-BE49-F238E27FC236}">
                <a16:creationId xmlns:a16="http://schemas.microsoft.com/office/drawing/2014/main" id="{AD7E6CF6-9DD6-224D-8EEA-2D13F75CDF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74668" y="223995"/>
            <a:ext cx="695010" cy="695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3297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3707868B-06A7-4B52-8943-65C6DDBEB102}"/>
              </a:ext>
            </a:extLst>
          </p:cNvPr>
          <p:cNvGrpSpPr/>
          <p:nvPr/>
        </p:nvGrpSpPr>
        <p:grpSpPr>
          <a:xfrm>
            <a:off x="2061152" y="1146972"/>
            <a:ext cx="7997248" cy="5288966"/>
            <a:chOff x="537152" y="1146972"/>
            <a:chExt cx="7997248" cy="5288966"/>
          </a:xfrm>
        </p:grpSpPr>
        <p:grpSp>
          <p:nvGrpSpPr>
            <p:cNvPr id="2056" name="Group 2055">
              <a:extLst>
                <a:ext uri="{FF2B5EF4-FFF2-40B4-BE49-F238E27FC236}">
                  <a16:creationId xmlns:a16="http://schemas.microsoft.com/office/drawing/2014/main" id="{9E0B4B23-03B2-4C96-B333-609C0E6FD9B8}"/>
                </a:ext>
              </a:extLst>
            </p:cNvPr>
            <p:cNvGrpSpPr/>
            <p:nvPr/>
          </p:nvGrpSpPr>
          <p:grpSpPr>
            <a:xfrm>
              <a:off x="3505201" y="1146972"/>
              <a:ext cx="5029199" cy="3200400"/>
              <a:chOff x="685801" y="1676400"/>
              <a:chExt cx="5029199" cy="3200400"/>
            </a:xfrm>
          </p:grpSpPr>
          <p:sp>
            <p:nvSpPr>
              <p:cNvPr id="12" name="Cube 11">
                <a:extLst>
                  <a:ext uri="{FF2B5EF4-FFF2-40B4-BE49-F238E27FC236}">
                    <a16:creationId xmlns:a16="http://schemas.microsoft.com/office/drawing/2014/main" id="{A4162C86-1124-429C-A37B-ECCA8E76CD11}"/>
                  </a:ext>
                </a:extLst>
              </p:cNvPr>
              <p:cNvSpPr/>
              <p:nvPr/>
            </p:nvSpPr>
            <p:spPr>
              <a:xfrm>
                <a:off x="685801" y="1676400"/>
                <a:ext cx="5029199" cy="3200400"/>
              </a:xfrm>
              <a:prstGeom prst="cube">
                <a:avLst>
                  <a:gd name="adj" fmla="val 8615"/>
                </a:avLst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lang="en-US" sz="1400" dirty="0">
                    <a:solidFill>
                      <a:sysClr val="windowText" lastClr="000000"/>
                    </a:solidFill>
                  </a:rPr>
                  <a:t>:</a:t>
                </a:r>
                <a:r>
                  <a:rPr lang="en-US" sz="1400" dirty="0" err="1">
                    <a:solidFill>
                      <a:sysClr val="windowText" lastClr="000000"/>
                    </a:solidFill>
                  </a:rPr>
                  <a:t>HostMachine</a:t>
                </a:r>
                <a:endParaRPr lang="en-US" sz="140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5" name="Cube 14">
                <a:extLst>
                  <a:ext uri="{FF2B5EF4-FFF2-40B4-BE49-F238E27FC236}">
                    <a16:creationId xmlns:a16="http://schemas.microsoft.com/office/drawing/2014/main" id="{996E170A-B3AE-4BB1-80F2-7E11451C4202}"/>
                  </a:ext>
                </a:extLst>
              </p:cNvPr>
              <p:cNvSpPr/>
              <p:nvPr/>
            </p:nvSpPr>
            <p:spPr>
              <a:xfrm>
                <a:off x="896051" y="2514600"/>
                <a:ext cx="2255016" cy="2286000"/>
              </a:xfrm>
              <a:prstGeom prst="cube">
                <a:avLst>
                  <a:gd name="adj" fmla="val 9290"/>
                </a:avLst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lang="en-US" sz="1200" dirty="0">
                    <a:solidFill>
                      <a:sysClr val="windowText" lastClr="000000"/>
                    </a:solidFill>
                  </a:rPr>
                  <a:t>&lt;&lt;execution environment&gt;&gt;</a:t>
                </a:r>
              </a:p>
              <a:p>
                <a:pPr algn="ctr"/>
                <a:r>
                  <a:rPr lang="en-US" sz="1200" dirty="0">
                    <a:solidFill>
                      <a:sysClr val="windowText" lastClr="000000"/>
                    </a:solidFill>
                  </a:rPr>
                  <a:t>:</a:t>
                </a:r>
                <a:r>
                  <a:rPr lang="en-US" sz="1200" dirty="0" err="1">
                    <a:solidFill>
                      <a:sysClr val="windowText" lastClr="000000"/>
                    </a:solidFill>
                  </a:rPr>
                  <a:t>WebServer</a:t>
                </a:r>
                <a:endParaRPr lang="en-US" sz="1200" dirty="0">
                  <a:solidFill>
                    <a:sysClr val="windowText" lastClr="000000"/>
                  </a:solidFill>
                </a:endParaRPr>
              </a:p>
              <a:p>
                <a:pPr algn="ctr"/>
                <a:endParaRPr lang="en-US" sz="140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9" name="Cube 18">
                <a:extLst>
                  <a:ext uri="{FF2B5EF4-FFF2-40B4-BE49-F238E27FC236}">
                    <a16:creationId xmlns:a16="http://schemas.microsoft.com/office/drawing/2014/main" id="{6F066CF1-827E-4953-BD4A-EFE75CA0336A}"/>
                  </a:ext>
                </a:extLst>
              </p:cNvPr>
              <p:cNvSpPr/>
              <p:nvPr/>
            </p:nvSpPr>
            <p:spPr>
              <a:xfrm>
                <a:off x="3624524" y="2738790"/>
                <a:ext cx="1710589" cy="1562823"/>
              </a:xfrm>
              <a:prstGeom prst="cube">
                <a:avLst>
                  <a:gd name="adj" fmla="val 12186"/>
                </a:avLst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lang="en-US" sz="1200" dirty="0">
                    <a:solidFill>
                      <a:sysClr val="windowText" lastClr="000000"/>
                    </a:solidFill>
                  </a:rPr>
                  <a:t>:</a:t>
                </a:r>
                <a:r>
                  <a:rPr lang="en-US" sz="1200" dirty="0" err="1">
                    <a:solidFill>
                      <a:sysClr val="windowText" lastClr="000000"/>
                    </a:solidFill>
                  </a:rPr>
                  <a:t>DBServer</a:t>
                </a:r>
                <a:endParaRPr lang="en-US" sz="1200" dirty="0">
                  <a:solidFill>
                    <a:sysClr val="windowText" lastClr="000000"/>
                  </a:solidFill>
                </a:endParaRPr>
              </a:p>
              <a:p>
                <a:pPr algn="ctr"/>
                <a:endParaRPr lang="en-US" sz="1200" dirty="0">
                  <a:solidFill>
                    <a:sysClr val="windowText" lastClr="000000"/>
                  </a:solidFill>
                </a:endParaRPr>
              </a:p>
            </p:txBody>
          </p:sp>
          <p:cxnSp>
            <p:nvCxnSpPr>
              <p:cNvPr id="20" name="Straight Arrow Connector 19">
                <a:extLst>
                  <a:ext uri="{FF2B5EF4-FFF2-40B4-BE49-F238E27FC236}">
                    <a16:creationId xmlns:a16="http://schemas.microsoft.com/office/drawing/2014/main" id="{D2179317-D2DA-41C7-9A85-9B83AA4ECA3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151067" y="3742216"/>
                <a:ext cx="473457" cy="1"/>
              </a:xfrm>
              <a:prstGeom prst="straightConnector1">
                <a:avLst/>
              </a:prstGeom>
              <a:ln w="9525" cap="flat" cmpd="sng" algn="ctr">
                <a:solidFill>
                  <a:srgbClr val="1B5690"/>
                </a:solidFill>
                <a:prstDash val="dash"/>
                <a:round/>
                <a:headEnd type="none" w="med" len="med"/>
                <a:tailEnd type="arrow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</p:cxnSp>
          <p:grpSp>
            <p:nvGrpSpPr>
              <p:cNvPr id="27" name="Group 26">
                <a:extLst>
                  <a:ext uri="{FF2B5EF4-FFF2-40B4-BE49-F238E27FC236}">
                    <a16:creationId xmlns:a16="http://schemas.microsoft.com/office/drawing/2014/main" id="{B45C3D6C-997C-45AD-BDD7-2A99BDB68B53}"/>
                  </a:ext>
                </a:extLst>
              </p:cNvPr>
              <p:cNvGrpSpPr/>
              <p:nvPr/>
            </p:nvGrpSpPr>
            <p:grpSpPr>
              <a:xfrm>
                <a:off x="1704380" y="3303361"/>
                <a:ext cx="1066800" cy="678461"/>
                <a:chOff x="2895600" y="5364003"/>
                <a:chExt cx="1752600" cy="808198"/>
              </a:xfrm>
            </p:grpSpPr>
            <p:sp>
              <p:nvSpPr>
                <p:cNvPr id="25" name="Rectangle 24">
                  <a:extLst>
                    <a:ext uri="{FF2B5EF4-FFF2-40B4-BE49-F238E27FC236}">
                      <a16:creationId xmlns:a16="http://schemas.microsoft.com/office/drawing/2014/main" id="{921EA229-E279-4D3A-89BD-20CD788AC853}"/>
                    </a:ext>
                  </a:extLst>
                </p:cNvPr>
                <p:cNvSpPr/>
                <p:nvPr/>
              </p:nvSpPr>
              <p:spPr>
                <a:xfrm>
                  <a:off x="3048000" y="5364003"/>
                  <a:ext cx="1600200" cy="808198"/>
                </a:xfrm>
                <a:prstGeom prst="rect">
                  <a:avLst/>
                </a:prstGeom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200" dirty="0"/>
                    <a:t>EFORT System Services</a:t>
                  </a:r>
                </a:p>
              </p:txBody>
            </p:sp>
            <p:sp>
              <p:nvSpPr>
                <p:cNvPr id="26" name="Rectangle 25">
                  <a:extLst>
                    <a:ext uri="{FF2B5EF4-FFF2-40B4-BE49-F238E27FC236}">
                      <a16:creationId xmlns:a16="http://schemas.microsoft.com/office/drawing/2014/main" id="{6C055074-6E12-45A1-A24F-C67FB17C64F0}"/>
                    </a:ext>
                  </a:extLst>
                </p:cNvPr>
                <p:cNvSpPr/>
                <p:nvPr/>
              </p:nvSpPr>
              <p:spPr>
                <a:xfrm>
                  <a:off x="2895600" y="5567010"/>
                  <a:ext cx="381000" cy="147990"/>
                </a:xfrm>
                <a:prstGeom prst="rect">
                  <a:avLst/>
                </a:prstGeom>
                <a:solidFill>
                  <a:schemeClr val="bg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8" name="Rectangle 27">
                  <a:extLst>
                    <a:ext uri="{FF2B5EF4-FFF2-40B4-BE49-F238E27FC236}">
                      <a16:creationId xmlns:a16="http://schemas.microsoft.com/office/drawing/2014/main" id="{B2BE5E6D-FEFE-425B-8986-816C66331E82}"/>
                    </a:ext>
                  </a:extLst>
                </p:cNvPr>
                <p:cNvSpPr/>
                <p:nvPr/>
              </p:nvSpPr>
              <p:spPr>
                <a:xfrm>
                  <a:off x="2895600" y="5855035"/>
                  <a:ext cx="381000" cy="147990"/>
                </a:xfrm>
                <a:prstGeom prst="rect">
                  <a:avLst/>
                </a:prstGeom>
                <a:solidFill>
                  <a:schemeClr val="bg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30" name="Group 29">
                <a:extLst>
                  <a:ext uri="{FF2B5EF4-FFF2-40B4-BE49-F238E27FC236}">
                    <a16:creationId xmlns:a16="http://schemas.microsoft.com/office/drawing/2014/main" id="{11C48F62-C6F1-4283-8119-587FC60BDF60}"/>
                  </a:ext>
                </a:extLst>
              </p:cNvPr>
              <p:cNvGrpSpPr/>
              <p:nvPr/>
            </p:nvGrpSpPr>
            <p:grpSpPr>
              <a:xfrm>
                <a:off x="1026345" y="4145695"/>
                <a:ext cx="1134480" cy="491032"/>
                <a:chOff x="2895600" y="5364003"/>
                <a:chExt cx="1752600" cy="808198"/>
              </a:xfrm>
            </p:grpSpPr>
            <p:sp>
              <p:nvSpPr>
                <p:cNvPr id="31" name="Rectangle 30">
                  <a:extLst>
                    <a:ext uri="{FF2B5EF4-FFF2-40B4-BE49-F238E27FC236}">
                      <a16:creationId xmlns:a16="http://schemas.microsoft.com/office/drawing/2014/main" id="{AAD80E42-CF96-4D58-B3F0-15DDCDA8A0AE}"/>
                    </a:ext>
                  </a:extLst>
                </p:cNvPr>
                <p:cNvSpPr/>
                <p:nvPr/>
              </p:nvSpPr>
              <p:spPr>
                <a:xfrm>
                  <a:off x="3048000" y="5364003"/>
                  <a:ext cx="1600200" cy="808198"/>
                </a:xfrm>
                <a:prstGeom prst="rect">
                  <a:avLst/>
                </a:prstGeom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200" dirty="0"/>
                    <a:t>EFORT Payment</a:t>
                  </a:r>
                </a:p>
              </p:txBody>
            </p:sp>
            <p:sp>
              <p:nvSpPr>
                <p:cNvPr id="32" name="Rectangle 31">
                  <a:extLst>
                    <a:ext uri="{FF2B5EF4-FFF2-40B4-BE49-F238E27FC236}">
                      <a16:creationId xmlns:a16="http://schemas.microsoft.com/office/drawing/2014/main" id="{6B516B91-7906-41F8-A657-59C4CF9FED50}"/>
                    </a:ext>
                  </a:extLst>
                </p:cNvPr>
                <p:cNvSpPr/>
                <p:nvPr/>
              </p:nvSpPr>
              <p:spPr>
                <a:xfrm>
                  <a:off x="2895600" y="5567010"/>
                  <a:ext cx="381000" cy="147990"/>
                </a:xfrm>
                <a:prstGeom prst="rect">
                  <a:avLst/>
                </a:prstGeom>
                <a:solidFill>
                  <a:schemeClr val="bg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3" name="Rectangle 32">
                  <a:extLst>
                    <a:ext uri="{FF2B5EF4-FFF2-40B4-BE49-F238E27FC236}">
                      <a16:creationId xmlns:a16="http://schemas.microsoft.com/office/drawing/2014/main" id="{60002EA8-F979-43C7-8198-9D5AE9CC8A11}"/>
                    </a:ext>
                  </a:extLst>
                </p:cNvPr>
                <p:cNvSpPr/>
                <p:nvPr/>
              </p:nvSpPr>
              <p:spPr>
                <a:xfrm>
                  <a:off x="2895600" y="5855035"/>
                  <a:ext cx="381000" cy="147990"/>
                </a:xfrm>
                <a:prstGeom prst="rect">
                  <a:avLst/>
                </a:prstGeom>
                <a:solidFill>
                  <a:schemeClr val="bg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cxnSp>
            <p:nvCxnSpPr>
              <p:cNvPr id="34" name="Straight Arrow Connector 33">
                <a:extLst>
                  <a:ext uri="{FF2B5EF4-FFF2-40B4-BE49-F238E27FC236}">
                    <a16:creationId xmlns:a16="http://schemas.microsoft.com/office/drawing/2014/main" id="{698546C4-4288-4A7D-A79D-9009EE29337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 flipV="1">
                <a:off x="1255277" y="3595294"/>
                <a:ext cx="727583" cy="356158"/>
              </a:xfrm>
              <a:prstGeom prst="bentConnector3">
                <a:avLst>
                  <a:gd name="adj1" fmla="val 100009"/>
                </a:avLst>
              </a:prstGeom>
              <a:ln w="9525" cap="flat" cmpd="sng" algn="ctr">
                <a:solidFill>
                  <a:srgbClr val="1B5690"/>
                </a:solidFill>
                <a:prstDash val="dash"/>
                <a:round/>
                <a:headEnd type="none" w="med" len="med"/>
                <a:tailEnd type="arrow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</p:cxnSp>
          <p:grpSp>
            <p:nvGrpSpPr>
              <p:cNvPr id="43" name="Group 42">
                <a:extLst>
                  <a:ext uri="{FF2B5EF4-FFF2-40B4-BE49-F238E27FC236}">
                    <a16:creationId xmlns:a16="http://schemas.microsoft.com/office/drawing/2014/main" id="{23486769-411B-4751-B598-7EDAD0ACB523}"/>
                  </a:ext>
                </a:extLst>
              </p:cNvPr>
              <p:cNvGrpSpPr/>
              <p:nvPr/>
            </p:nvGrpSpPr>
            <p:grpSpPr>
              <a:xfrm>
                <a:off x="3823337" y="3434963"/>
                <a:ext cx="1134480" cy="491032"/>
                <a:chOff x="2895600" y="5364003"/>
                <a:chExt cx="1752600" cy="808198"/>
              </a:xfrm>
            </p:grpSpPr>
            <p:sp>
              <p:nvSpPr>
                <p:cNvPr id="44" name="Rectangle 43">
                  <a:extLst>
                    <a:ext uri="{FF2B5EF4-FFF2-40B4-BE49-F238E27FC236}">
                      <a16:creationId xmlns:a16="http://schemas.microsoft.com/office/drawing/2014/main" id="{A81963E0-D13F-4740-A4BE-D00EFD66F05E}"/>
                    </a:ext>
                  </a:extLst>
                </p:cNvPr>
                <p:cNvSpPr/>
                <p:nvPr/>
              </p:nvSpPr>
              <p:spPr>
                <a:xfrm>
                  <a:off x="3048000" y="5364003"/>
                  <a:ext cx="1600200" cy="808198"/>
                </a:xfrm>
                <a:prstGeom prst="rect">
                  <a:avLst/>
                </a:prstGeom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200" dirty="0"/>
                    <a:t>T-SQL</a:t>
                  </a:r>
                </a:p>
              </p:txBody>
            </p:sp>
            <p:sp>
              <p:nvSpPr>
                <p:cNvPr id="45" name="Rectangle 44">
                  <a:extLst>
                    <a:ext uri="{FF2B5EF4-FFF2-40B4-BE49-F238E27FC236}">
                      <a16:creationId xmlns:a16="http://schemas.microsoft.com/office/drawing/2014/main" id="{3F7110F2-E385-4126-8C5F-B41C2F4B2DD5}"/>
                    </a:ext>
                  </a:extLst>
                </p:cNvPr>
                <p:cNvSpPr/>
                <p:nvPr/>
              </p:nvSpPr>
              <p:spPr>
                <a:xfrm>
                  <a:off x="2895600" y="5567010"/>
                  <a:ext cx="381000" cy="147990"/>
                </a:xfrm>
                <a:prstGeom prst="rect">
                  <a:avLst/>
                </a:prstGeom>
                <a:solidFill>
                  <a:schemeClr val="bg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6" name="Rectangle 45">
                  <a:extLst>
                    <a:ext uri="{FF2B5EF4-FFF2-40B4-BE49-F238E27FC236}">
                      <a16:creationId xmlns:a16="http://schemas.microsoft.com/office/drawing/2014/main" id="{F12CAB3C-2D3C-46EB-ABA2-9258C065854D}"/>
                    </a:ext>
                  </a:extLst>
                </p:cNvPr>
                <p:cNvSpPr/>
                <p:nvPr/>
              </p:nvSpPr>
              <p:spPr>
                <a:xfrm>
                  <a:off x="2895600" y="5855035"/>
                  <a:ext cx="381000" cy="147990"/>
                </a:xfrm>
                <a:prstGeom prst="rect">
                  <a:avLst/>
                </a:prstGeom>
                <a:solidFill>
                  <a:schemeClr val="bg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2062" name="Group 2061">
              <a:extLst>
                <a:ext uri="{FF2B5EF4-FFF2-40B4-BE49-F238E27FC236}">
                  <a16:creationId xmlns:a16="http://schemas.microsoft.com/office/drawing/2014/main" id="{36A128D5-197D-4534-BF39-1BB3C2BD511F}"/>
                </a:ext>
              </a:extLst>
            </p:cNvPr>
            <p:cNvGrpSpPr/>
            <p:nvPr/>
          </p:nvGrpSpPr>
          <p:grpSpPr>
            <a:xfrm>
              <a:off x="537152" y="1450922"/>
              <a:ext cx="1503724" cy="1362290"/>
              <a:chOff x="325076" y="1457110"/>
              <a:chExt cx="1503724" cy="1362290"/>
            </a:xfrm>
          </p:grpSpPr>
          <p:sp>
            <p:nvSpPr>
              <p:cNvPr id="48" name="Cube 47">
                <a:extLst>
                  <a:ext uri="{FF2B5EF4-FFF2-40B4-BE49-F238E27FC236}">
                    <a16:creationId xmlns:a16="http://schemas.microsoft.com/office/drawing/2014/main" id="{4EAF9C10-AA8B-47EF-9CDF-BBB431ACAB4C}"/>
                  </a:ext>
                </a:extLst>
              </p:cNvPr>
              <p:cNvSpPr/>
              <p:nvPr/>
            </p:nvSpPr>
            <p:spPr>
              <a:xfrm>
                <a:off x="325076" y="1457110"/>
                <a:ext cx="1503724" cy="1362290"/>
              </a:xfrm>
              <a:prstGeom prst="cube">
                <a:avLst>
                  <a:gd name="adj" fmla="val 9290"/>
                </a:avLst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lang="en-US" sz="1200" dirty="0">
                    <a:solidFill>
                      <a:sysClr val="windowText" lastClr="000000"/>
                    </a:solidFill>
                  </a:rPr>
                  <a:t>:Client</a:t>
                </a:r>
              </a:p>
              <a:p>
                <a:pPr algn="ctr"/>
                <a:endParaRPr lang="en-US" sz="1400" dirty="0">
                  <a:solidFill>
                    <a:sysClr val="windowText" lastClr="000000"/>
                  </a:solidFill>
                </a:endParaRPr>
              </a:p>
            </p:txBody>
          </p:sp>
          <p:grpSp>
            <p:nvGrpSpPr>
              <p:cNvPr id="2057" name="Group 2056">
                <a:extLst>
                  <a:ext uri="{FF2B5EF4-FFF2-40B4-BE49-F238E27FC236}">
                    <a16:creationId xmlns:a16="http://schemas.microsoft.com/office/drawing/2014/main" id="{D65F217F-7C3A-4267-9C3E-39BFB50223A8}"/>
                  </a:ext>
                </a:extLst>
              </p:cNvPr>
              <p:cNvGrpSpPr/>
              <p:nvPr/>
            </p:nvGrpSpPr>
            <p:grpSpPr>
              <a:xfrm>
                <a:off x="453931" y="2053577"/>
                <a:ext cx="1090378" cy="573529"/>
                <a:chOff x="716729" y="2245871"/>
                <a:chExt cx="1090378" cy="573529"/>
              </a:xfrm>
            </p:grpSpPr>
            <p:sp>
              <p:nvSpPr>
                <p:cNvPr id="49" name="Rectangle 48">
                  <a:extLst>
                    <a:ext uri="{FF2B5EF4-FFF2-40B4-BE49-F238E27FC236}">
                      <a16:creationId xmlns:a16="http://schemas.microsoft.com/office/drawing/2014/main" id="{4C5B74D4-FC7A-480E-87E2-B5D1631A9CB2}"/>
                    </a:ext>
                  </a:extLst>
                </p:cNvPr>
                <p:cNvSpPr/>
                <p:nvPr/>
              </p:nvSpPr>
              <p:spPr>
                <a:xfrm>
                  <a:off x="833072" y="2245871"/>
                  <a:ext cx="974035" cy="573529"/>
                </a:xfrm>
                <a:prstGeom prst="rect">
                  <a:avLst/>
                </a:prstGeom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200" dirty="0"/>
                    <a:t>Web Browser</a:t>
                  </a:r>
                </a:p>
              </p:txBody>
            </p:sp>
            <p:sp>
              <p:nvSpPr>
                <p:cNvPr id="50" name="Rectangle 49">
                  <a:extLst>
                    <a:ext uri="{FF2B5EF4-FFF2-40B4-BE49-F238E27FC236}">
                      <a16:creationId xmlns:a16="http://schemas.microsoft.com/office/drawing/2014/main" id="{C31BDA6E-BA18-430A-AD62-1DC42DA8021B}"/>
                    </a:ext>
                  </a:extLst>
                </p:cNvPr>
                <p:cNvSpPr/>
                <p:nvPr/>
              </p:nvSpPr>
              <p:spPr>
                <a:xfrm>
                  <a:off x="716729" y="2362200"/>
                  <a:ext cx="246626" cy="89913"/>
                </a:xfrm>
                <a:prstGeom prst="rect">
                  <a:avLst/>
                </a:prstGeom>
                <a:solidFill>
                  <a:schemeClr val="bg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1" name="Rectangle 50">
                  <a:extLst>
                    <a:ext uri="{FF2B5EF4-FFF2-40B4-BE49-F238E27FC236}">
                      <a16:creationId xmlns:a16="http://schemas.microsoft.com/office/drawing/2014/main" id="{DEF1D35A-E4E2-424E-ACE4-CDE795E93EC7}"/>
                    </a:ext>
                  </a:extLst>
                </p:cNvPr>
                <p:cNvSpPr/>
                <p:nvPr/>
              </p:nvSpPr>
              <p:spPr>
                <a:xfrm>
                  <a:off x="716729" y="2537193"/>
                  <a:ext cx="246626" cy="89913"/>
                </a:xfrm>
                <a:prstGeom prst="rect">
                  <a:avLst/>
                </a:prstGeom>
                <a:solidFill>
                  <a:schemeClr val="bg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cxnSp>
          <p:nvCxnSpPr>
            <p:cNvPr id="2059" name="Straight Connector 2058">
              <a:extLst>
                <a:ext uri="{FF2B5EF4-FFF2-40B4-BE49-F238E27FC236}">
                  <a16:creationId xmlns:a16="http://schemas.microsoft.com/office/drawing/2014/main" id="{C1DCD2D9-E7A1-4789-A434-71776C2F79C6}"/>
                </a:ext>
              </a:extLst>
            </p:cNvPr>
            <p:cNvCxnSpPr>
              <a:stCxn id="48" idx="5"/>
              <a:endCxn id="12" idx="2"/>
            </p:cNvCxnSpPr>
            <p:nvPr/>
          </p:nvCxnSpPr>
          <p:spPr>
            <a:xfrm>
              <a:off x="2040876" y="2068789"/>
              <a:ext cx="1464325" cy="816240"/>
            </a:xfrm>
            <a:prstGeom prst="bentConnector3">
              <a:avLst>
                <a:gd name="adj1" fmla="val 50000"/>
              </a:avLst>
            </a:prstGeom>
            <a:ln w="9525" cap="flat" cmpd="sng" algn="ctr">
              <a:solidFill>
                <a:schemeClr val="accent1"/>
              </a:solidFill>
              <a:prstDash val="solid"/>
              <a:round/>
              <a:headEnd type="arrow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grpSp>
          <p:nvGrpSpPr>
            <p:cNvPr id="2061" name="Group 2060">
              <a:extLst>
                <a:ext uri="{FF2B5EF4-FFF2-40B4-BE49-F238E27FC236}">
                  <a16:creationId xmlns:a16="http://schemas.microsoft.com/office/drawing/2014/main" id="{B54FB0FA-D1C1-4AC3-A705-918B05880BBB}"/>
                </a:ext>
              </a:extLst>
            </p:cNvPr>
            <p:cNvGrpSpPr/>
            <p:nvPr/>
          </p:nvGrpSpPr>
          <p:grpSpPr>
            <a:xfrm>
              <a:off x="1539229" y="5068074"/>
              <a:ext cx="1503724" cy="1362290"/>
              <a:chOff x="1539229" y="5068074"/>
              <a:chExt cx="1503724" cy="1362290"/>
            </a:xfrm>
          </p:grpSpPr>
          <p:sp>
            <p:nvSpPr>
              <p:cNvPr id="55" name="Cube 54">
                <a:extLst>
                  <a:ext uri="{FF2B5EF4-FFF2-40B4-BE49-F238E27FC236}">
                    <a16:creationId xmlns:a16="http://schemas.microsoft.com/office/drawing/2014/main" id="{E3A895BD-205E-4BC2-A0E5-AB528BF1E70A}"/>
                  </a:ext>
                </a:extLst>
              </p:cNvPr>
              <p:cNvSpPr/>
              <p:nvPr/>
            </p:nvSpPr>
            <p:spPr>
              <a:xfrm>
                <a:off x="1539229" y="5068074"/>
                <a:ext cx="1503724" cy="1362290"/>
              </a:xfrm>
              <a:prstGeom prst="cube">
                <a:avLst>
                  <a:gd name="adj" fmla="val 9290"/>
                </a:avLst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lang="en-US" sz="1200" dirty="0" err="1">
                    <a:solidFill>
                      <a:sysClr val="windowText" lastClr="000000"/>
                    </a:solidFill>
                  </a:rPr>
                  <a:t>StripeServer</a:t>
                </a:r>
                <a:endParaRPr lang="en-US" sz="1400" dirty="0">
                  <a:solidFill>
                    <a:sysClr val="windowText" lastClr="000000"/>
                  </a:solidFill>
                </a:endParaRPr>
              </a:p>
            </p:txBody>
          </p:sp>
          <p:grpSp>
            <p:nvGrpSpPr>
              <p:cNvPr id="56" name="Group 55">
                <a:extLst>
                  <a:ext uri="{FF2B5EF4-FFF2-40B4-BE49-F238E27FC236}">
                    <a16:creationId xmlns:a16="http://schemas.microsoft.com/office/drawing/2014/main" id="{920B0C42-7B6D-4956-B19B-289E94CA36EB}"/>
                  </a:ext>
                </a:extLst>
              </p:cNvPr>
              <p:cNvGrpSpPr/>
              <p:nvPr/>
            </p:nvGrpSpPr>
            <p:grpSpPr>
              <a:xfrm>
                <a:off x="1655572" y="5664541"/>
                <a:ext cx="1090378" cy="573529"/>
                <a:chOff x="716729" y="2245871"/>
                <a:chExt cx="1090378" cy="573529"/>
              </a:xfrm>
            </p:grpSpPr>
            <p:sp>
              <p:nvSpPr>
                <p:cNvPr id="57" name="Rectangle 56">
                  <a:extLst>
                    <a:ext uri="{FF2B5EF4-FFF2-40B4-BE49-F238E27FC236}">
                      <a16:creationId xmlns:a16="http://schemas.microsoft.com/office/drawing/2014/main" id="{ABC88132-4735-4F09-9B1D-A085CA379316}"/>
                    </a:ext>
                  </a:extLst>
                </p:cNvPr>
                <p:cNvSpPr/>
                <p:nvPr/>
              </p:nvSpPr>
              <p:spPr>
                <a:xfrm>
                  <a:off x="833072" y="2245871"/>
                  <a:ext cx="974035" cy="573529"/>
                </a:xfrm>
                <a:prstGeom prst="rect">
                  <a:avLst/>
                </a:prstGeom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200" dirty="0"/>
                    <a:t>Stripe services</a:t>
                  </a:r>
                </a:p>
              </p:txBody>
            </p:sp>
            <p:sp>
              <p:nvSpPr>
                <p:cNvPr id="58" name="Rectangle 57">
                  <a:extLst>
                    <a:ext uri="{FF2B5EF4-FFF2-40B4-BE49-F238E27FC236}">
                      <a16:creationId xmlns:a16="http://schemas.microsoft.com/office/drawing/2014/main" id="{AEF9913E-25ED-42F0-A492-CDA6E5921781}"/>
                    </a:ext>
                  </a:extLst>
                </p:cNvPr>
                <p:cNvSpPr/>
                <p:nvPr/>
              </p:nvSpPr>
              <p:spPr>
                <a:xfrm>
                  <a:off x="716729" y="2362200"/>
                  <a:ext cx="246626" cy="89913"/>
                </a:xfrm>
                <a:prstGeom prst="rect">
                  <a:avLst/>
                </a:prstGeom>
                <a:solidFill>
                  <a:schemeClr val="bg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9" name="Rectangle 58">
                  <a:extLst>
                    <a:ext uri="{FF2B5EF4-FFF2-40B4-BE49-F238E27FC236}">
                      <a16:creationId xmlns:a16="http://schemas.microsoft.com/office/drawing/2014/main" id="{9D153369-7667-4540-918E-ED3DB8E70D41}"/>
                    </a:ext>
                  </a:extLst>
                </p:cNvPr>
                <p:cNvSpPr/>
                <p:nvPr/>
              </p:nvSpPr>
              <p:spPr>
                <a:xfrm>
                  <a:off x="716729" y="2537193"/>
                  <a:ext cx="246626" cy="89913"/>
                </a:xfrm>
                <a:prstGeom prst="rect">
                  <a:avLst/>
                </a:prstGeom>
                <a:solidFill>
                  <a:schemeClr val="bg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2060" name="Group 2059">
              <a:extLst>
                <a:ext uri="{FF2B5EF4-FFF2-40B4-BE49-F238E27FC236}">
                  <a16:creationId xmlns:a16="http://schemas.microsoft.com/office/drawing/2014/main" id="{5DF7851D-F8E0-4624-BAA4-FB046A619A54}"/>
                </a:ext>
              </a:extLst>
            </p:cNvPr>
            <p:cNvGrpSpPr/>
            <p:nvPr/>
          </p:nvGrpSpPr>
          <p:grpSpPr>
            <a:xfrm>
              <a:off x="4688633" y="5073648"/>
              <a:ext cx="1503724" cy="1362290"/>
              <a:chOff x="5283644" y="5073648"/>
              <a:chExt cx="1503724" cy="1362290"/>
            </a:xfrm>
          </p:grpSpPr>
          <p:sp>
            <p:nvSpPr>
              <p:cNvPr id="60" name="Cube 59">
                <a:extLst>
                  <a:ext uri="{FF2B5EF4-FFF2-40B4-BE49-F238E27FC236}">
                    <a16:creationId xmlns:a16="http://schemas.microsoft.com/office/drawing/2014/main" id="{D11E95AC-01F9-4055-83CB-C0DDA4D8245C}"/>
                  </a:ext>
                </a:extLst>
              </p:cNvPr>
              <p:cNvSpPr/>
              <p:nvPr/>
            </p:nvSpPr>
            <p:spPr>
              <a:xfrm>
                <a:off x="5283644" y="5073648"/>
                <a:ext cx="1503724" cy="1362290"/>
              </a:xfrm>
              <a:prstGeom prst="cube">
                <a:avLst>
                  <a:gd name="adj" fmla="val 9290"/>
                </a:avLst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lang="en-US" sz="1200" dirty="0" err="1">
                    <a:solidFill>
                      <a:sysClr val="windowText" lastClr="000000"/>
                    </a:solidFill>
                  </a:rPr>
                  <a:t>PlaidServer</a:t>
                </a:r>
                <a:endParaRPr lang="en-US" sz="1400" dirty="0">
                  <a:solidFill>
                    <a:sysClr val="windowText" lastClr="000000"/>
                  </a:solidFill>
                </a:endParaRPr>
              </a:p>
            </p:txBody>
          </p:sp>
          <p:grpSp>
            <p:nvGrpSpPr>
              <p:cNvPr id="61" name="Group 60">
                <a:extLst>
                  <a:ext uri="{FF2B5EF4-FFF2-40B4-BE49-F238E27FC236}">
                    <a16:creationId xmlns:a16="http://schemas.microsoft.com/office/drawing/2014/main" id="{3E42F469-0F5E-4E95-A50E-E87E4A6E09C1}"/>
                  </a:ext>
                </a:extLst>
              </p:cNvPr>
              <p:cNvGrpSpPr/>
              <p:nvPr/>
            </p:nvGrpSpPr>
            <p:grpSpPr>
              <a:xfrm>
                <a:off x="5399987" y="5670115"/>
                <a:ext cx="1090378" cy="573529"/>
                <a:chOff x="716729" y="2245871"/>
                <a:chExt cx="1090378" cy="573529"/>
              </a:xfrm>
            </p:grpSpPr>
            <p:sp>
              <p:nvSpPr>
                <p:cNvPr id="62" name="Rectangle 61">
                  <a:extLst>
                    <a:ext uri="{FF2B5EF4-FFF2-40B4-BE49-F238E27FC236}">
                      <a16:creationId xmlns:a16="http://schemas.microsoft.com/office/drawing/2014/main" id="{ACC033E6-1057-4A45-91D1-FF3BA4DBA169}"/>
                    </a:ext>
                  </a:extLst>
                </p:cNvPr>
                <p:cNvSpPr/>
                <p:nvPr/>
              </p:nvSpPr>
              <p:spPr>
                <a:xfrm>
                  <a:off x="833072" y="2245871"/>
                  <a:ext cx="974035" cy="573529"/>
                </a:xfrm>
                <a:prstGeom prst="rect">
                  <a:avLst/>
                </a:prstGeom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200" dirty="0"/>
                    <a:t>Plaid services</a:t>
                  </a:r>
                </a:p>
              </p:txBody>
            </p:sp>
            <p:sp>
              <p:nvSpPr>
                <p:cNvPr id="63" name="Rectangle 62">
                  <a:extLst>
                    <a:ext uri="{FF2B5EF4-FFF2-40B4-BE49-F238E27FC236}">
                      <a16:creationId xmlns:a16="http://schemas.microsoft.com/office/drawing/2014/main" id="{E49A81FE-2A12-4662-B7D9-23C4EA9A5E38}"/>
                    </a:ext>
                  </a:extLst>
                </p:cNvPr>
                <p:cNvSpPr/>
                <p:nvPr/>
              </p:nvSpPr>
              <p:spPr>
                <a:xfrm>
                  <a:off x="716729" y="2362200"/>
                  <a:ext cx="246626" cy="89913"/>
                </a:xfrm>
                <a:prstGeom prst="rect">
                  <a:avLst/>
                </a:prstGeom>
                <a:solidFill>
                  <a:schemeClr val="bg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4" name="Rectangle 63">
                  <a:extLst>
                    <a:ext uri="{FF2B5EF4-FFF2-40B4-BE49-F238E27FC236}">
                      <a16:creationId xmlns:a16="http://schemas.microsoft.com/office/drawing/2014/main" id="{EF98E168-4653-4EF2-AB8E-933CB2EAD534}"/>
                    </a:ext>
                  </a:extLst>
                </p:cNvPr>
                <p:cNvSpPr/>
                <p:nvPr/>
              </p:nvSpPr>
              <p:spPr>
                <a:xfrm>
                  <a:off x="716729" y="2537193"/>
                  <a:ext cx="246626" cy="89913"/>
                </a:xfrm>
                <a:prstGeom prst="rect">
                  <a:avLst/>
                </a:prstGeom>
                <a:solidFill>
                  <a:schemeClr val="bg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cxnSp>
          <p:nvCxnSpPr>
            <p:cNvPr id="2064" name="Straight Connector 2063">
              <a:extLst>
                <a:ext uri="{FF2B5EF4-FFF2-40B4-BE49-F238E27FC236}">
                  <a16:creationId xmlns:a16="http://schemas.microsoft.com/office/drawing/2014/main" id="{EF2B8763-34D5-438F-8B5F-ED5BE4DFACE8}"/>
                </a:ext>
              </a:extLst>
            </p:cNvPr>
            <p:cNvCxnSpPr>
              <a:cxnSpLocks/>
              <a:endCxn id="60" idx="0"/>
            </p:cNvCxnSpPr>
            <p:nvPr/>
          </p:nvCxnSpPr>
          <p:spPr>
            <a:xfrm>
              <a:off x="5503773" y="4377963"/>
              <a:ext cx="0" cy="695685"/>
            </a:xfrm>
            <a:prstGeom prst="line">
              <a:avLst/>
            </a:prstGeom>
            <a:ln w="9525" cap="flat" cmpd="sng" algn="ctr">
              <a:solidFill>
                <a:schemeClr val="accent2"/>
              </a:solidFill>
              <a:prstDash val="dash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2068" name="Straight Connector 2067">
              <a:extLst>
                <a:ext uri="{FF2B5EF4-FFF2-40B4-BE49-F238E27FC236}">
                  <a16:creationId xmlns:a16="http://schemas.microsoft.com/office/drawing/2014/main" id="{FED50A43-FEFA-4D5E-8B2D-20C143F0A95B}"/>
                </a:ext>
              </a:extLst>
            </p:cNvPr>
            <p:cNvCxnSpPr>
              <a:cxnSpLocks/>
              <a:stCxn id="60" idx="2"/>
            </p:cNvCxnSpPr>
            <p:nvPr/>
          </p:nvCxnSpPr>
          <p:spPr>
            <a:xfrm flipH="1">
              <a:off x="3042953" y="5818071"/>
              <a:ext cx="1645680" cy="0"/>
            </a:xfrm>
            <a:prstGeom prst="line">
              <a:avLst/>
            </a:prstGeom>
            <a:ln w="9525" cap="flat" cmpd="sng" algn="ctr">
              <a:solidFill>
                <a:schemeClr val="accent1"/>
              </a:solidFill>
              <a:prstDash val="solid"/>
              <a:round/>
              <a:headEnd type="arrow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B74479BF-FFD0-4B1D-A79C-526CF449D8DD}"/>
                </a:ext>
              </a:extLst>
            </p:cNvPr>
            <p:cNvSpPr txBox="1"/>
            <p:nvPr/>
          </p:nvSpPr>
          <p:spPr>
            <a:xfrm>
              <a:off x="2106021" y="1791790"/>
              <a:ext cx="58855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TCP/IP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DCE0E925-D476-456A-B82F-CFF195A89CCD}"/>
                </a:ext>
              </a:extLst>
            </p:cNvPr>
            <p:cNvSpPr txBox="1"/>
            <p:nvPr/>
          </p:nvSpPr>
          <p:spPr>
            <a:xfrm>
              <a:off x="4755693" y="4363366"/>
              <a:ext cx="68480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TCP/IP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90F9E3E0-63C4-449D-8813-24D178811543}"/>
                </a:ext>
              </a:extLst>
            </p:cNvPr>
            <p:cNvSpPr txBox="1"/>
            <p:nvPr/>
          </p:nvSpPr>
          <p:spPr>
            <a:xfrm>
              <a:off x="5474023" y="4695529"/>
              <a:ext cx="39305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API</a:t>
              </a:r>
            </a:p>
          </p:txBody>
        </p:sp>
        <p:cxnSp>
          <p:nvCxnSpPr>
            <p:cNvPr id="3" name="Connector: Elbow 2">
              <a:extLst>
                <a:ext uri="{FF2B5EF4-FFF2-40B4-BE49-F238E27FC236}">
                  <a16:creationId xmlns:a16="http://schemas.microsoft.com/office/drawing/2014/main" id="{9565C3AD-60F9-4634-93FF-4B8C3B0D15FA}"/>
                </a:ext>
              </a:extLst>
            </p:cNvPr>
            <p:cNvCxnSpPr/>
            <p:nvPr/>
          </p:nvCxnSpPr>
          <p:spPr>
            <a:xfrm flipV="1">
              <a:off x="3042953" y="4347372"/>
              <a:ext cx="1217436" cy="1062828"/>
            </a:xfrm>
            <a:prstGeom prst="bentConnector3">
              <a:avLst>
                <a:gd name="adj1" fmla="val 100072"/>
              </a:avLst>
            </a:prstGeom>
            <a:ln w="9525" cap="flat" cmpd="sng" algn="ctr">
              <a:solidFill>
                <a:schemeClr val="accent1"/>
              </a:solidFill>
              <a:prstDash val="solid"/>
              <a:round/>
              <a:headEnd type="arrow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DF2CF587-6814-412F-B779-1FADEC1E02CF}"/>
                </a:ext>
              </a:extLst>
            </p:cNvPr>
            <p:cNvSpPr txBox="1"/>
            <p:nvPr/>
          </p:nvSpPr>
          <p:spPr>
            <a:xfrm>
              <a:off x="3042953" y="5109372"/>
              <a:ext cx="68480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TCP/IP</a:t>
              </a:r>
            </a:p>
          </p:txBody>
        </p: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B9072475-36A3-A346-BC8A-B7CC05395827}"/>
              </a:ext>
            </a:extLst>
          </p:cNvPr>
          <p:cNvGrpSpPr/>
          <p:nvPr/>
        </p:nvGrpSpPr>
        <p:grpSpPr>
          <a:xfrm>
            <a:off x="152400" y="71459"/>
            <a:ext cx="11887200" cy="990600"/>
            <a:chOff x="-190902" y="-322880"/>
            <a:chExt cx="23499628" cy="2098710"/>
          </a:xfrm>
        </p:grpSpPr>
        <p:sp>
          <p:nvSpPr>
            <p:cNvPr id="69" name="Rectangle: Rounded Corners 5">
              <a:extLst>
                <a:ext uri="{FF2B5EF4-FFF2-40B4-BE49-F238E27FC236}">
                  <a16:creationId xmlns:a16="http://schemas.microsoft.com/office/drawing/2014/main" id="{FF31B62F-A0B0-4A4A-BA8F-A683B6507922}"/>
                </a:ext>
              </a:extLst>
            </p:cNvPr>
            <p:cNvSpPr/>
            <p:nvPr/>
          </p:nvSpPr>
          <p:spPr>
            <a:xfrm>
              <a:off x="1332306" y="443206"/>
              <a:ext cx="21976420" cy="1009745"/>
            </a:xfrm>
            <a:prstGeom prst="roundRect">
              <a:avLst/>
            </a:prstGeom>
            <a:solidFill>
              <a:srgbClr val="EA9C00"/>
            </a:solidFill>
            <a:ln>
              <a:solidFill>
                <a:srgbClr val="BC672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1"/>
              <a:r>
                <a:rPr lang="en-US" sz="2800" b="1" dirty="0"/>
                <a:t>System Design: </a:t>
              </a:r>
              <a:r>
                <a:rPr lang="en-US" sz="2800" b="1" dirty="0" err="1"/>
                <a:t>EForT</a:t>
              </a:r>
              <a:r>
                <a:rPr lang="en-US" sz="2800" b="1" dirty="0"/>
                <a:t> Deployment</a:t>
              </a:r>
              <a:endParaRPr lang="en-US" sz="1100" b="1" dirty="0"/>
            </a:p>
          </p:txBody>
        </p:sp>
        <p:sp>
          <p:nvSpPr>
            <p:cNvPr id="70" name="Freeform 247">
              <a:extLst>
                <a:ext uri="{FF2B5EF4-FFF2-40B4-BE49-F238E27FC236}">
                  <a16:creationId xmlns:a16="http://schemas.microsoft.com/office/drawing/2014/main" id="{FA3FA1EE-C434-CA4C-A680-DBC2D6836C8D}"/>
                </a:ext>
              </a:extLst>
            </p:cNvPr>
            <p:cNvSpPr>
              <a:spLocks/>
            </p:cNvSpPr>
            <p:nvPr/>
          </p:nvSpPr>
          <p:spPr bwMode="auto">
            <a:xfrm>
              <a:off x="-190902" y="-322880"/>
              <a:ext cx="1857381" cy="2098710"/>
            </a:xfrm>
            <a:custGeom>
              <a:avLst/>
              <a:gdLst>
                <a:gd name="T0" fmla="*/ 0 w 630"/>
                <a:gd name="T1" fmla="*/ 181 h 729"/>
                <a:gd name="T2" fmla="*/ 0 w 630"/>
                <a:gd name="T3" fmla="*/ 545 h 729"/>
                <a:gd name="T4" fmla="*/ 314 w 630"/>
                <a:gd name="T5" fmla="*/ 729 h 729"/>
                <a:gd name="T6" fmla="*/ 630 w 630"/>
                <a:gd name="T7" fmla="*/ 545 h 729"/>
                <a:gd name="T8" fmla="*/ 630 w 630"/>
                <a:gd name="T9" fmla="*/ 181 h 729"/>
                <a:gd name="T10" fmla="*/ 314 w 630"/>
                <a:gd name="T11" fmla="*/ 0 h 729"/>
                <a:gd name="T12" fmla="*/ 0 w 630"/>
                <a:gd name="T13" fmla="*/ 181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0" h="729">
                  <a:moveTo>
                    <a:pt x="0" y="181"/>
                  </a:moveTo>
                  <a:lnTo>
                    <a:pt x="0" y="545"/>
                  </a:lnTo>
                  <a:lnTo>
                    <a:pt x="314" y="729"/>
                  </a:lnTo>
                  <a:lnTo>
                    <a:pt x="630" y="545"/>
                  </a:lnTo>
                  <a:lnTo>
                    <a:pt x="630" y="181"/>
                  </a:lnTo>
                  <a:lnTo>
                    <a:pt x="314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084887"/>
            </a:solidFill>
            <a:ln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en-US" kern="0" dirty="0">
                <a:solidFill>
                  <a:srgbClr val="999999"/>
                </a:solidFill>
                <a:latin typeface="Times New Roman"/>
              </a:endParaRPr>
            </a:p>
          </p:txBody>
        </p:sp>
      </p:grpSp>
      <p:pic>
        <p:nvPicPr>
          <p:cNvPr id="71" name="Graphic 70" descr="Database">
            <a:extLst>
              <a:ext uri="{FF2B5EF4-FFF2-40B4-BE49-F238E27FC236}">
                <a16:creationId xmlns:a16="http://schemas.microsoft.com/office/drawing/2014/main" id="{E0565815-51AF-144B-B0E9-152F1D5BD0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74668" y="223995"/>
            <a:ext cx="695010" cy="695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86912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>
            <a:extLst>
              <a:ext uri="{FF2B5EF4-FFF2-40B4-BE49-F238E27FC236}">
                <a16:creationId xmlns:a16="http://schemas.microsoft.com/office/drawing/2014/main" id="{D90F658D-7169-476E-AF89-34376EE733A6}"/>
              </a:ext>
            </a:extLst>
          </p:cNvPr>
          <p:cNvGrpSpPr/>
          <p:nvPr/>
        </p:nvGrpSpPr>
        <p:grpSpPr>
          <a:xfrm>
            <a:off x="4912092" y="3348499"/>
            <a:ext cx="1296770" cy="1290894"/>
            <a:chOff x="1559536" y="3172867"/>
            <a:chExt cx="883218" cy="883218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D677A82D-857C-460F-AF2D-E0C5AE23BEF0}"/>
                </a:ext>
              </a:extLst>
            </p:cNvPr>
            <p:cNvSpPr/>
            <p:nvPr/>
          </p:nvSpPr>
          <p:spPr>
            <a:xfrm>
              <a:off x="1559536" y="3172867"/>
              <a:ext cx="883218" cy="883218"/>
            </a:xfrm>
            <a:prstGeom prst="ellipse">
              <a:avLst/>
            </a:prstGeom>
          </p:spPr>
          <p:style>
            <a:lnRef idx="0">
              <a:schemeClr val="lt1">
                <a:alpha val="0"/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/>
          </p:style>
        </p:sp>
        <p:sp>
          <p:nvSpPr>
            <p:cNvPr id="11" name="Rectangle 10" descr="Receiver">
              <a:extLst>
                <a:ext uri="{FF2B5EF4-FFF2-40B4-BE49-F238E27FC236}">
                  <a16:creationId xmlns:a16="http://schemas.microsoft.com/office/drawing/2014/main" id="{D5DE3A50-D935-4FBE-95EC-E4A99E0F626A}"/>
                </a:ext>
              </a:extLst>
            </p:cNvPr>
            <p:cNvSpPr/>
            <p:nvPr/>
          </p:nvSpPr>
          <p:spPr>
            <a:xfrm>
              <a:off x="1745012" y="3358343"/>
              <a:ext cx="512266" cy="512266"/>
            </a:xfrm>
            <a:prstGeom prst="rect">
              <a:avLst/>
            </a:prstGeom>
            <a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bg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F308C4B8-2118-4FB6-BEE9-DA16672807A2}"/>
              </a:ext>
            </a:extLst>
          </p:cNvPr>
          <p:cNvGrpSpPr/>
          <p:nvPr/>
        </p:nvGrpSpPr>
        <p:grpSpPr>
          <a:xfrm>
            <a:off x="2286000" y="1914118"/>
            <a:ext cx="4491540" cy="1314070"/>
            <a:chOff x="3670795" y="1272891"/>
            <a:chExt cx="3154350" cy="883218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C12C8E88-E9D7-4E0B-AD40-8C49E937301C}"/>
                </a:ext>
              </a:extLst>
            </p:cNvPr>
            <p:cNvSpPr/>
            <p:nvPr/>
          </p:nvSpPr>
          <p:spPr>
            <a:xfrm>
              <a:off x="3670795" y="1272891"/>
              <a:ext cx="883218" cy="883218"/>
            </a:xfrm>
            <a:prstGeom prst="ellipse">
              <a:avLst/>
            </a:prstGeom>
          </p:spPr>
          <p:style>
            <a:lnRef idx="0">
              <a:schemeClr val="lt1">
                <a:alpha val="0"/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/>
          </p:style>
        </p:sp>
        <p:sp>
          <p:nvSpPr>
            <p:cNvPr id="13" name="Rectangle 12" descr="Questions">
              <a:extLst>
                <a:ext uri="{FF2B5EF4-FFF2-40B4-BE49-F238E27FC236}">
                  <a16:creationId xmlns:a16="http://schemas.microsoft.com/office/drawing/2014/main" id="{945DD8AC-0F5A-452D-8C36-F58D91231289}"/>
                </a:ext>
              </a:extLst>
            </p:cNvPr>
            <p:cNvSpPr/>
            <p:nvPr/>
          </p:nvSpPr>
          <p:spPr>
            <a:xfrm>
              <a:off x="3856270" y="1458367"/>
              <a:ext cx="512266" cy="512266"/>
            </a:xfrm>
            <a:prstGeom prst="rect">
              <a:avLst/>
            </a:prstGeom>
            <a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bg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675D38FE-B401-4F4C-815A-C6F7D87EB858}"/>
                </a:ext>
              </a:extLst>
            </p:cNvPr>
            <p:cNvGrpSpPr/>
            <p:nvPr/>
          </p:nvGrpSpPr>
          <p:grpSpPr>
            <a:xfrm>
              <a:off x="4743274" y="1272891"/>
              <a:ext cx="2081871" cy="883218"/>
              <a:chOff x="4606654" y="1704257"/>
              <a:chExt cx="2081871" cy="883218"/>
            </a:xfrm>
          </p:grpSpPr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3DBDC24E-9ECD-44D4-8FF4-788E9D284519}"/>
                  </a:ext>
                </a:extLst>
              </p:cNvPr>
              <p:cNvSpPr/>
              <p:nvPr/>
            </p:nvSpPr>
            <p:spPr>
              <a:xfrm>
                <a:off x="4606654" y="1704257"/>
                <a:ext cx="2081871" cy="883218"/>
              </a:xfrm>
              <a:prstGeom prst="rect">
                <a:avLst/>
              </a:pr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1EDDF605-6E90-4B53-8F73-21EB5A73B6AA}"/>
                  </a:ext>
                </a:extLst>
              </p:cNvPr>
              <p:cNvSpPr txBox="1"/>
              <p:nvPr/>
            </p:nvSpPr>
            <p:spPr>
              <a:xfrm>
                <a:off x="4606654" y="1704257"/>
                <a:ext cx="2081871" cy="883218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defTabSz="1066800"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2800" dirty="0"/>
                  <a:t>Questions?</a:t>
                </a:r>
              </a:p>
            </p:txBody>
          </p:sp>
        </p:grp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857ECD6-2092-4289-A995-A20B2485DEBF}"/>
              </a:ext>
            </a:extLst>
          </p:cNvPr>
          <p:cNvGrpSpPr/>
          <p:nvPr/>
        </p:nvGrpSpPr>
        <p:grpSpPr>
          <a:xfrm>
            <a:off x="2357073" y="4739096"/>
            <a:ext cx="3786975" cy="1107013"/>
            <a:chOff x="2994825" y="2987391"/>
            <a:chExt cx="3154350" cy="883218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3170463E-334F-4E56-846A-B9643721E704}"/>
                </a:ext>
              </a:extLst>
            </p:cNvPr>
            <p:cNvSpPr/>
            <p:nvPr/>
          </p:nvSpPr>
          <p:spPr>
            <a:xfrm>
              <a:off x="2994825" y="2987391"/>
              <a:ext cx="883218" cy="883218"/>
            </a:xfrm>
            <a:prstGeom prst="ellipse">
              <a:avLst/>
            </a:prstGeom>
            <a:solidFill>
              <a:srgbClr val="1B5690"/>
            </a:solidFill>
            <a:ln>
              <a:solidFill>
                <a:srgbClr val="1B5690"/>
              </a:solidFill>
            </a:ln>
          </p:spPr>
          <p:style>
            <a:lnRef idx="0">
              <a:scrgbClr r="0" g="0" b="0"/>
            </a:lnRef>
            <a:fillRef idx="1">
              <a:scrgbClr r="0" g="0" b="0"/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/>
          </p:style>
        </p:sp>
        <p:sp>
          <p:nvSpPr>
            <p:cNvPr id="18" name="Rectangle 17" descr="Smiling Face with No Fill">
              <a:extLst>
                <a:ext uri="{FF2B5EF4-FFF2-40B4-BE49-F238E27FC236}">
                  <a16:creationId xmlns:a16="http://schemas.microsoft.com/office/drawing/2014/main" id="{CABF5695-1401-4B60-8B83-0E24A9D841F2}"/>
                </a:ext>
              </a:extLst>
            </p:cNvPr>
            <p:cNvSpPr/>
            <p:nvPr/>
          </p:nvSpPr>
          <p:spPr>
            <a:xfrm>
              <a:off x="3180301" y="3172867"/>
              <a:ext cx="512266" cy="512266"/>
            </a:xfrm>
            <a:prstGeom prst="rect">
              <a:avLst/>
            </a:prstGeom>
            <a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bg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14EA668E-D407-433B-9EED-37138270F955}"/>
                </a:ext>
              </a:extLst>
            </p:cNvPr>
            <p:cNvGrpSpPr/>
            <p:nvPr/>
          </p:nvGrpSpPr>
          <p:grpSpPr>
            <a:xfrm>
              <a:off x="4067304" y="2987391"/>
              <a:ext cx="2081871" cy="883218"/>
              <a:chOff x="1089553" y="2965046"/>
              <a:chExt cx="2081871" cy="883218"/>
            </a:xfrm>
          </p:grpSpPr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14E778EC-9DDE-404C-A162-E788B2F7795C}"/>
                  </a:ext>
                </a:extLst>
              </p:cNvPr>
              <p:cNvSpPr/>
              <p:nvPr/>
            </p:nvSpPr>
            <p:spPr>
              <a:xfrm>
                <a:off x="1089553" y="2965046"/>
                <a:ext cx="2081871" cy="883218"/>
              </a:xfrm>
              <a:prstGeom prst="rect">
                <a:avLst/>
              </a:pr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0A23E86E-E1DD-47ED-AD2A-C470EFC0B413}"/>
                  </a:ext>
                </a:extLst>
              </p:cNvPr>
              <p:cNvSpPr txBox="1"/>
              <p:nvPr/>
            </p:nvSpPr>
            <p:spPr>
              <a:xfrm>
                <a:off x="1089553" y="2965046"/>
                <a:ext cx="2081871" cy="883218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defTabSz="1066800"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2400" dirty="0"/>
                  <a:t>Thank You!</a:t>
                </a:r>
              </a:p>
            </p:txBody>
          </p:sp>
        </p:grpSp>
      </p:grpSp>
      <p:sp>
        <p:nvSpPr>
          <p:cNvPr id="26" name="Rectangle 25">
            <a:extLst>
              <a:ext uri="{FF2B5EF4-FFF2-40B4-BE49-F238E27FC236}">
                <a16:creationId xmlns:a16="http://schemas.microsoft.com/office/drawing/2014/main" id="{CDD83C9B-04FE-410C-AA6B-32F23C3C48D9}"/>
              </a:ext>
            </a:extLst>
          </p:cNvPr>
          <p:cNvSpPr/>
          <p:nvPr/>
        </p:nvSpPr>
        <p:spPr>
          <a:xfrm>
            <a:off x="6629400" y="3535207"/>
            <a:ext cx="322472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400" dirty="0">
                <a:ea typeface="ＭＳ Ｐゴシック" pitchFamily="34" charset="-128"/>
              </a:rPr>
              <a:t>Jasmine Batten</a:t>
            </a:r>
          </a:p>
          <a:p>
            <a:r>
              <a:rPr lang="en-US" sz="2400" dirty="0">
                <a:ea typeface="ＭＳ Ｐゴシック" pitchFamily="34" charset="-128"/>
              </a:rPr>
              <a:t>Email: jbatt018@fiu.edu</a:t>
            </a:r>
            <a:endParaRPr lang="en-US" sz="2400" dirty="0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6ABF322-4AD3-1848-BDEA-ED1B33F087AA}"/>
              </a:ext>
            </a:extLst>
          </p:cNvPr>
          <p:cNvGrpSpPr/>
          <p:nvPr/>
        </p:nvGrpSpPr>
        <p:grpSpPr>
          <a:xfrm>
            <a:off x="152400" y="71459"/>
            <a:ext cx="11887200" cy="990600"/>
            <a:chOff x="-190902" y="-322880"/>
            <a:chExt cx="23499628" cy="2098710"/>
          </a:xfrm>
        </p:grpSpPr>
        <p:sp>
          <p:nvSpPr>
            <p:cNvPr id="27" name="Rectangle: Rounded Corners 5">
              <a:extLst>
                <a:ext uri="{FF2B5EF4-FFF2-40B4-BE49-F238E27FC236}">
                  <a16:creationId xmlns:a16="http://schemas.microsoft.com/office/drawing/2014/main" id="{29713E48-8B65-8F48-9F71-744DE918BCB2}"/>
                </a:ext>
              </a:extLst>
            </p:cNvPr>
            <p:cNvSpPr/>
            <p:nvPr/>
          </p:nvSpPr>
          <p:spPr>
            <a:xfrm>
              <a:off x="1332306" y="443206"/>
              <a:ext cx="21976420" cy="1009745"/>
            </a:xfrm>
            <a:prstGeom prst="roundRect">
              <a:avLst/>
            </a:prstGeom>
            <a:solidFill>
              <a:srgbClr val="EA9C00"/>
            </a:solidFill>
            <a:ln>
              <a:solidFill>
                <a:srgbClr val="BC672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1"/>
              <a:r>
                <a:rPr lang="en-US" sz="2800" b="1" dirty="0"/>
                <a:t>Contact Information</a:t>
              </a:r>
              <a:endParaRPr lang="en-US" sz="1100" b="1" dirty="0"/>
            </a:p>
          </p:txBody>
        </p:sp>
        <p:sp>
          <p:nvSpPr>
            <p:cNvPr id="28" name="Freeform 247">
              <a:extLst>
                <a:ext uri="{FF2B5EF4-FFF2-40B4-BE49-F238E27FC236}">
                  <a16:creationId xmlns:a16="http://schemas.microsoft.com/office/drawing/2014/main" id="{F9EF7BAE-0F02-904B-839F-1D5722FC8A30}"/>
                </a:ext>
              </a:extLst>
            </p:cNvPr>
            <p:cNvSpPr>
              <a:spLocks/>
            </p:cNvSpPr>
            <p:nvPr/>
          </p:nvSpPr>
          <p:spPr bwMode="auto">
            <a:xfrm>
              <a:off x="-190902" y="-322880"/>
              <a:ext cx="1857381" cy="2098710"/>
            </a:xfrm>
            <a:custGeom>
              <a:avLst/>
              <a:gdLst>
                <a:gd name="T0" fmla="*/ 0 w 630"/>
                <a:gd name="T1" fmla="*/ 181 h 729"/>
                <a:gd name="T2" fmla="*/ 0 w 630"/>
                <a:gd name="T3" fmla="*/ 545 h 729"/>
                <a:gd name="T4" fmla="*/ 314 w 630"/>
                <a:gd name="T5" fmla="*/ 729 h 729"/>
                <a:gd name="T6" fmla="*/ 630 w 630"/>
                <a:gd name="T7" fmla="*/ 545 h 729"/>
                <a:gd name="T8" fmla="*/ 630 w 630"/>
                <a:gd name="T9" fmla="*/ 181 h 729"/>
                <a:gd name="T10" fmla="*/ 314 w 630"/>
                <a:gd name="T11" fmla="*/ 0 h 729"/>
                <a:gd name="T12" fmla="*/ 0 w 630"/>
                <a:gd name="T13" fmla="*/ 181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0" h="729">
                  <a:moveTo>
                    <a:pt x="0" y="181"/>
                  </a:moveTo>
                  <a:lnTo>
                    <a:pt x="0" y="545"/>
                  </a:lnTo>
                  <a:lnTo>
                    <a:pt x="314" y="729"/>
                  </a:lnTo>
                  <a:lnTo>
                    <a:pt x="630" y="545"/>
                  </a:lnTo>
                  <a:lnTo>
                    <a:pt x="630" y="181"/>
                  </a:lnTo>
                  <a:lnTo>
                    <a:pt x="314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084887"/>
            </a:solidFill>
            <a:ln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en-US" kern="0" dirty="0">
                <a:solidFill>
                  <a:srgbClr val="999999"/>
                </a:solidFill>
                <a:latin typeface="Times New Roman"/>
              </a:endParaRPr>
            </a:p>
          </p:txBody>
        </p:sp>
      </p:grpSp>
      <p:pic>
        <p:nvPicPr>
          <p:cNvPr id="9" name="Graphic 8" descr="Presentation with checklist">
            <a:extLst>
              <a:ext uri="{FF2B5EF4-FFF2-40B4-BE49-F238E27FC236}">
                <a16:creationId xmlns:a16="http://schemas.microsoft.com/office/drawing/2014/main" id="{7475F678-12A1-4A3A-A19C-AAC39CD2980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74669" y="241789"/>
            <a:ext cx="695010" cy="695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78740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352196"/>
            <a:ext cx="5029201" cy="4652746"/>
          </a:xfrm>
        </p:spPr>
        <p:txBody>
          <a:bodyPr anchor="t">
            <a:normAutofit fontScale="77500" lnSpcReduction="20000"/>
          </a:bodyPr>
          <a:lstStyle/>
          <a:p>
            <a:pPr marL="342900" indent="-342900">
              <a:lnSpc>
                <a:spcPct val="150000"/>
              </a:lnSpc>
              <a:spcBef>
                <a:spcPts val="600"/>
              </a:spcBef>
              <a:buFont typeface="+mj-lt"/>
              <a:buAutoNum type="arabicPeriod"/>
              <a:defRPr/>
            </a:pPr>
            <a:r>
              <a:rPr lang="is-IS" sz="3300" dirty="0"/>
              <a:t>Problem definition and solution: What is EForT and what does it do?</a:t>
            </a:r>
          </a:p>
          <a:p>
            <a:pPr marL="342900" indent="-342900">
              <a:lnSpc>
                <a:spcPct val="150000"/>
              </a:lnSpc>
              <a:spcBef>
                <a:spcPts val="600"/>
              </a:spcBef>
              <a:buFont typeface="+mj-lt"/>
              <a:buAutoNum type="arabicPeriod"/>
              <a:defRPr/>
            </a:pPr>
            <a:r>
              <a:rPr lang="is-IS" sz="3300" dirty="0"/>
              <a:t>E-Commerce in EForT: EFEC‘s role in the EForT project</a:t>
            </a:r>
          </a:p>
          <a:p>
            <a:pPr marL="342900" indent="-342900">
              <a:lnSpc>
                <a:spcPct val="150000"/>
              </a:lnSpc>
              <a:spcBef>
                <a:spcPts val="600"/>
              </a:spcBef>
              <a:buFont typeface="+mj-lt"/>
              <a:buAutoNum type="arabicPeriod"/>
              <a:defRPr/>
            </a:pPr>
            <a:r>
              <a:rPr lang="is-IS" sz="3300" dirty="0"/>
              <a:t>The EFEC “My Accounts“ page</a:t>
            </a:r>
          </a:p>
          <a:p>
            <a:pPr marL="342900" indent="-342900">
              <a:lnSpc>
                <a:spcPct val="150000"/>
              </a:lnSpc>
              <a:spcBef>
                <a:spcPts val="600"/>
              </a:spcBef>
              <a:buFont typeface="+mj-lt"/>
              <a:buAutoNum type="arabicPeriod"/>
              <a:defRPr/>
            </a:pPr>
            <a:r>
              <a:rPr lang="is-IS" sz="3300" dirty="0"/>
              <a:t>The Stripe Settings page for administrators</a:t>
            </a:r>
          </a:p>
          <a:p>
            <a:pPr marL="342900" indent="-342900">
              <a:lnSpc>
                <a:spcPct val="150000"/>
              </a:lnSpc>
              <a:spcBef>
                <a:spcPts val="600"/>
              </a:spcBef>
              <a:buFont typeface="+mj-lt"/>
              <a:buAutoNum type="arabicPeriod"/>
              <a:defRPr/>
            </a:pPr>
            <a:endParaRPr lang="is-IS" sz="180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1D6B4B8-5E6E-A94D-80EE-58B1E289BC9A}"/>
              </a:ext>
            </a:extLst>
          </p:cNvPr>
          <p:cNvSpPr/>
          <p:nvPr/>
        </p:nvSpPr>
        <p:spPr>
          <a:xfrm>
            <a:off x="6245837" y="1108891"/>
            <a:ext cx="5638800" cy="51393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spcBef>
                <a:spcPts val="600"/>
              </a:spcBef>
              <a:buFont typeface="+mj-lt"/>
              <a:buAutoNum type="arabicPeriod" startAt="5"/>
              <a:defRPr/>
            </a:pPr>
            <a:r>
              <a:rPr lang="is-IS" sz="2600" dirty="0"/>
              <a:t>What user stories EFEC developed</a:t>
            </a:r>
          </a:p>
          <a:p>
            <a:pPr marL="457200" indent="-457200">
              <a:lnSpc>
                <a:spcPct val="150000"/>
              </a:lnSpc>
              <a:spcBef>
                <a:spcPts val="600"/>
              </a:spcBef>
              <a:buFont typeface="+mj-lt"/>
              <a:buAutoNum type="arabicPeriod" startAt="5"/>
              <a:defRPr/>
            </a:pPr>
            <a:r>
              <a:rPr lang="is-IS" sz="2600" dirty="0"/>
              <a:t>The EFEC tech stack and development tools used</a:t>
            </a:r>
          </a:p>
          <a:p>
            <a:pPr marL="457200" indent="-457200">
              <a:lnSpc>
                <a:spcPct val="150000"/>
              </a:lnSpc>
              <a:spcBef>
                <a:spcPts val="600"/>
              </a:spcBef>
              <a:buFont typeface="+mj-lt"/>
              <a:buAutoNum type="arabicPeriod" startAt="5"/>
              <a:defRPr/>
            </a:pPr>
            <a:r>
              <a:rPr lang="is-IS" sz="2600" dirty="0"/>
              <a:t>The system design architecture of banking interactions</a:t>
            </a:r>
          </a:p>
          <a:p>
            <a:pPr marL="457200" indent="-457200">
              <a:lnSpc>
                <a:spcPct val="150000"/>
              </a:lnSpc>
              <a:spcBef>
                <a:spcPts val="600"/>
              </a:spcBef>
              <a:buFont typeface="+mj-lt"/>
              <a:buAutoNum type="arabicPeriod" startAt="5"/>
              <a:defRPr/>
            </a:pPr>
            <a:r>
              <a:rPr lang="is-IS" sz="2600" dirty="0"/>
              <a:t>The overall system design architecture</a:t>
            </a:r>
          </a:p>
          <a:p>
            <a:pPr marL="457200" indent="-457200">
              <a:lnSpc>
                <a:spcPct val="150000"/>
              </a:lnSpc>
              <a:spcBef>
                <a:spcPts val="600"/>
              </a:spcBef>
              <a:buFont typeface="+mj-lt"/>
              <a:buAutoNum type="arabicPeriod" startAt="5"/>
              <a:defRPr/>
            </a:pPr>
            <a:r>
              <a:rPr lang="is-IS" sz="2600" dirty="0"/>
              <a:t>System design deployment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FCAB09F-DE27-264A-B006-5ED5A8116C68}"/>
              </a:ext>
            </a:extLst>
          </p:cNvPr>
          <p:cNvGrpSpPr/>
          <p:nvPr/>
        </p:nvGrpSpPr>
        <p:grpSpPr>
          <a:xfrm>
            <a:off x="152400" y="80427"/>
            <a:ext cx="11887200" cy="990600"/>
            <a:chOff x="-190902" y="-322880"/>
            <a:chExt cx="23499628" cy="2098710"/>
          </a:xfrm>
        </p:grpSpPr>
        <p:sp>
          <p:nvSpPr>
            <p:cNvPr id="10" name="Rectangle: Rounded Corners 5">
              <a:extLst>
                <a:ext uri="{FF2B5EF4-FFF2-40B4-BE49-F238E27FC236}">
                  <a16:creationId xmlns:a16="http://schemas.microsoft.com/office/drawing/2014/main" id="{85EAF400-E005-A548-9CA9-B1C98C043348}"/>
                </a:ext>
              </a:extLst>
            </p:cNvPr>
            <p:cNvSpPr/>
            <p:nvPr/>
          </p:nvSpPr>
          <p:spPr>
            <a:xfrm>
              <a:off x="1332306" y="443206"/>
              <a:ext cx="21976420" cy="1009745"/>
            </a:xfrm>
            <a:prstGeom prst="roundRect">
              <a:avLst/>
            </a:prstGeom>
            <a:solidFill>
              <a:srgbClr val="EA9C00"/>
            </a:solidFill>
            <a:ln>
              <a:solidFill>
                <a:srgbClr val="BC672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1"/>
              <a:r>
                <a:rPr lang="en-US" sz="2800" b="1" dirty="0"/>
                <a:t>Agenda</a:t>
              </a:r>
              <a:endParaRPr lang="en-US" sz="1100" b="1" dirty="0"/>
            </a:p>
          </p:txBody>
        </p:sp>
        <p:sp>
          <p:nvSpPr>
            <p:cNvPr id="11" name="Freeform 247">
              <a:extLst>
                <a:ext uri="{FF2B5EF4-FFF2-40B4-BE49-F238E27FC236}">
                  <a16:creationId xmlns:a16="http://schemas.microsoft.com/office/drawing/2014/main" id="{71329DBD-C612-0C44-8A42-BA2B824D40D3}"/>
                </a:ext>
              </a:extLst>
            </p:cNvPr>
            <p:cNvSpPr>
              <a:spLocks/>
            </p:cNvSpPr>
            <p:nvPr/>
          </p:nvSpPr>
          <p:spPr bwMode="auto">
            <a:xfrm>
              <a:off x="-190902" y="-322880"/>
              <a:ext cx="1857381" cy="2098710"/>
            </a:xfrm>
            <a:custGeom>
              <a:avLst/>
              <a:gdLst>
                <a:gd name="T0" fmla="*/ 0 w 630"/>
                <a:gd name="T1" fmla="*/ 181 h 729"/>
                <a:gd name="T2" fmla="*/ 0 w 630"/>
                <a:gd name="T3" fmla="*/ 545 h 729"/>
                <a:gd name="T4" fmla="*/ 314 w 630"/>
                <a:gd name="T5" fmla="*/ 729 h 729"/>
                <a:gd name="T6" fmla="*/ 630 w 630"/>
                <a:gd name="T7" fmla="*/ 545 h 729"/>
                <a:gd name="T8" fmla="*/ 630 w 630"/>
                <a:gd name="T9" fmla="*/ 181 h 729"/>
                <a:gd name="T10" fmla="*/ 314 w 630"/>
                <a:gd name="T11" fmla="*/ 0 h 729"/>
                <a:gd name="T12" fmla="*/ 0 w 630"/>
                <a:gd name="T13" fmla="*/ 181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0" h="729">
                  <a:moveTo>
                    <a:pt x="0" y="181"/>
                  </a:moveTo>
                  <a:lnTo>
                    <a:pt x="0" y="545"/>
                  </a:lnTo>
                  <a:lnTo>
                    <a:pt x="314" y="729"/>
                  </a:lnTo>
                  <a:lnTo>
                    <a:pt x="630" y="545"/>
                  </a:lnTo>
                  <a:lnTo>
                    <a:pt x="630" y="181"/>
                  </a:lnTo>
                  <a:lnTo>
                    <a:pt x="314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084887"/>
            </a:solidFill>
            <a:ln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en-US" kern="0" dirty="0">
                <a:solidFill>
                  <a:srgbClr val="999999"/>
                </a:solidFill>
                <a:latin typeface="Times New Roman"/>
              </a:endParaRPr>
            </a:p>
          </p:txBody>
        </p:sp>
        <p:pic>
          <p:nvPicPr>
            <p:cNvPr id="12" name="Graphic 11" descr="Question mark">
              <a:extLst>
                <a:ext uri="{FF2B5EF4-FFF2-40B4-BE49-F238E27FC236}">
                  <a16:creationId xmlns:a16="http://schemas.microsoft.com/office/drawing/2014/main" id="{41F03B6E-CB1D-374C-BB49-5680BDD5875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693" y="-49526"/>
              <a:ext cx="1470191" cy="14724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653905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87285" y="1223172"/>
            <a:ext cx="8817429" cy="5281750"/>
          </a:xfrm>
        </p:spPr>
        <p:txBody>
          <a:bodyPr anchor="t">
            <a:normAutofit/>
          </a:bodyPr>
          <a:lstStyle/>
          <a:p>
            <a:pPr marL="0" indent="0">
              <a:lnSpc>
                <a:spcPct val="150000"/>
              </a:lnSpc>
              <a:spcBef>
                <a:spcPts val="600"/>
              </a:spcBef>
              <a:buNone/>
              <a:defRPr/>
            </a:pPr>
            <a:r>
              <a:rPr lang="en-US" sz="2400" b="1" dirty="0"/>
              <a:t>What is </a:t>
            </a:r>
            <a:r>
              <a:rPr lang="en-US" sz="2400" b="1" dirty="0" err="1"/>
              <a:t>EForT</a:t>
            </a:r>
            <a:r>
              <a:rPr lang="en-US" sz="2400" b="1" dirty="0"/>
              <a:t> and what does it do?</a:t>
            </a:r>
            <a:endParaRPr lang="is-IS" sz="2000" dirty="0"/>
          </a:p>
          <a:p>
            <a:pPr lvl="1">
              <a:lnSpc>
                <a:spcPct val="150000"/>
              </a:lnSpc>
              <a:spcBef>
                <a:spcPts val="600"/>
              </a:spcBef>
              <a:defRPr/>
            </a:pPr>
            <a:r>
              <a:rPr lang="is-IS" sz="2000" dirty="0"/>
              <a:t>Stands for Empowered FOREX Trader.</a:t>
            </a:r>
          </a:p>
          <a:p>
            <a:pPr lvl="1">
              <a:lnSpc>
                <a:spcPct val="150000"/>
              </a:lnSpc>
              <a:spcBef>
                <a:spcPts val="600"/>
              </a:spcBef>
              <a:defRPr/>
            </a:pPr>
            <a:r>
              <a:rPr lang="is-IS" sz="2000" dirty="0"/>
              <a:t>The world of investments is a complex one, full with tools, special jargon, limitations, stategies, and additional complexities. Investments are generally limited to the wealthy, the knowledgeable, or the well-connected.</a:t>
            </a:r>
          </a:p>
          <a:p>
            <a:pPr lvl="1">
              <a:lnSpc>
                <a:spcPct val="150000"/>
              </a:lnSpc>
              <a:spcBef>
                <a:spcPts val="600"/>
              </a:spcBef>
              <a:defRPr/>
            </a:pPr>
            <a:r>
              <a:rPr lang="is-IS" sz="2000" dirty="0"/>
              <a:t>EForT is a solution to complicated FOREX trading. It is a fully managed service and works by making trades on foreign currency exchanges for its customers, who are most likely novices to the FOREX trading world.</a:t>
            </a:r>
          </a:p>
          <a:p>
            <a:pPr lvl="1">
              <a:lnSpc>
                <a:spcPct val="150000"/>
              </a:lnSpc>
              <a:spcBef>
                <a:spcPts val="600"/>
              </a:spcBef>
              <a:defRPr/>
            </a:pPr>
            <a:r>
              <a:rPr lang="is-IS" sz="2000" dirty="0"/>
              <a:t>EForT advises and manages its customers accounts for its customers; it charges a subscription fee for its services.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8B4B0754-9FDB-4ADC-9733-7885EC33797F}"/>
              </a:ext>
            </a:extLst>
          </p:cNvPr>
          <p:cNvGrpSpPr/>
          <p:nvPr/>
        </p:nvGrpSpPr>
        <p:grpSpPr>
          <a:xfrm>
            <a:off x="152399" y="76200"/>
            <a:ext cx="11887200" cy="990600"/>
            <a:chOff x="-190902" y="-322880"/>
            <a:chExt cx="23499628" cy="2098710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E534E609-3E08-4EFB-8571-56D883D83C69}"/>
                </a:ext>
              </a:extLst>
            </p:cNvPr>
            <p:cNvSpPr/>
            <p:nvPr/>
          </p:nvSpPr>
          <p:spPr>
            <a:xfrm>
              <a:off x="1332306" y="443206"/>
              <a:ext cx="21976420" cy="1009745"/>
            </a:xfrm>
            <a:prstGeom prst="roundRect">
              <a:avLst/>
            </a:prstGeom>
            <a:solidFill>
              <a:srgbClr val="EA9C00"/>
            </a:solidFill>
            <a:ln>
              <a:solidFill>
                <a:srgbClr val="BC672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1"/>
              <a:r>
                <a:rPr lang="en-US" sz="2800" b="1" dirty="0"/>
                <a:t>Problem Definition and Solution</a:t>
              </a:r>
              <a:endParaRPr lang="en-US" sz="1100" b="1" dirty="0"/>
            </a:p>
          </p:txBody>
        </p:sp>
        <p:sp>
          <p:nvSpPr>
            <p:cNvPr id="8" name="Freeform 247">
              <a:extLst>
                <a:ext uri="{FF2B5EF4-FFF2-40B4-BE49-F238E27FC236}">
                  <a16:creationId xmlns:a16="http://schemas.microsoft.com/office/drawing/2014/main" id="{AE6896A9-EE82-467C-9C1A-CA107166714F}"/>
                </a:ext>
              </a:extLst>
            </p:cNvPr>
            <p:cNvSpPr>
              <a:spLocks/>
            </p:cNvSpPr>
            <p:nvPr/>
          </p:nvSpPr>
          <p:spPr bwMode="auto">
            <a:xfrm>
              <a:off x="-190902" y="-322880"/>
              <a:ext cx="1857381" cy="2098710"/>
            </a:xfrm>
            <a:custGeom>
              <a:avLst/>
              <a:gdLst>
                <a:gd name="T0" fmla="*/ 0 w 630"/>
                <a:gd name="T1" fmla="*/ 181 h 729"/>
                <a:gd name="T2" fmla="*/ 0 w 630"/>
                <a:gd name="T3" fmla="*/ 545 h 729"/>
                <a:gd name="T4" fmla="*/ 314 w 630"/>
                <a:gd name="T5" fmla="*/ 729 h 729"/>
                <a:gd name="T6" fmla="*/ 630 w 630"/>
                <a:gd name="T7" fmla="*/ 545 h 729"/>
                <a:gd name="T8" fmla="*/ 630 w 630"/>
                <a:gd name="T9" fmla="*/ 181 h 729"/>
                <a:gd name="T10" fmla="*/ 314 w 630"/>
                <a:gd name="T11" fmla="*/ 0 h 729"/>
                <a:gd name="T12" fmla="*/ 0 w 630"/>
                <a:gd name="T13" fmla="*/ 181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0" h="729">
                  <a:moveTo>
                    <a:pt x="0" y="181"/>
                  </a:moveTo>
                  <a:lnTo>
                    <a:pt x="0" y="545"/>
                  </a:lnTo>
                  <a:lnTo>
                    <a:pt x="314" y="729"/>
                  </a:lnTo>
                  <a:lnTo>
                    <a:pt x="630" y="545"/>
                  </a:lnTo>
                  <a:lnTo>
                    <a:pt x="630" y="181"/>
                  </a:lnTo>
                  <a:lnTo>
                    <a:pt x="314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084887"/>
            </a:solidFill>
            <a:ln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en-US" kern="0" dirty="0">
                <a:solidFill>
                  <a:srgbClr val="999999"/>
                </a:solidFill>
                <a:latin typeface="Times New Roman"/>
              </a:endParaRPr>
            </a:p>
          </p:txBody>
        </p:sp>
        <p:pic>
          <p:nvPicPr>
            <p:cNvPr id="7" name="Graphic 6" descr="Question mark">
              <a:extLst>
                <a:ext uri="{FF2B5EF4-FFF2-40B4-BE49-F238E27FC236}">
                  <a16:creationId xmlns:a16="http://schemas.microsoft.com/office/drawing/2014/main" id="{8EC18130-3BB8-4D2A-A88A-16D6BB849AE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693" y="-49526"/>
              <a:ext cx="1470191" cy="1472466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029258"/>
            <a:ext cx="5638800" cy="5596170"/>
          </a:xfrm>
        </p:spPr>
        <p:txBody>
          <a:bodyPr anchor="t">
            <a:normAutofit fontScale="92500" lnSpcReduction="20000"/>
          </a:bodyPr>
          <a:lstStyle/>
          <a:p>
            <a:pPr marL="0" indent="0">
              <a:lnSpc>
                <a:spcPct val="160000"/>
              </a:lnSpc>
              <a:spcBef>
                <a:spcPts val="600"/>
              </a:spcBef>
              <a:buNone/>
              <a:defRPr/>
            </a:pPr>
            <a:r>
              <a:rPr lang="is-IS" sz="2400" b="1" dirty="0"/>
              <a:t>EFEC‘s Role in EForT</a:t>
            </a:r>
          </a:p>
          <a:p>
            <a:pPr lvl="1">
              <a:lnSpc>
                <a:spcPct val="160000"/>
              </a:lnSpc>
              <a:spcBef>
                <a:spcPts val="600"/>
              </a:spcBef>
              <a:defRPr/>
            </a:pPr>
            <a:r>
              <a:rPr lang="is-IS" dirty="0"/>
              <a:t>We handled the conversion of the existing e-commerce structure and converted it to use the Entity Framework and repository pattern for accessing database objects.</a:t>
            </a:r>
          </a:p>
          <a:p>
            <a:pPr lvl="1">
              <a:lnSpc>
                <a:spcPct val="160000"/>
              </a:lnSpc>
              <a:spcBef>
                <a:spcPts val="600"/>
              </a:spcBef>
              <a:defRPr/>
            </a:pPr>
            <a:r>
              <a:rPr lang="is-IS" dirty="0"/>
              <a:t>We handled the management of payments on the platform.</a:t>
            </a:r>
          </a:p>
          <a:p>
            <a:pPr lvl="1">
              <a:lnSpc>
                <a:spcPct val="160000"/>
              </a:lnSpc>
              <a:spcBef>
                <a:spcPts val="600"/>
              </a:spcBef>
              <a:defRPr/>
            </a:pPr>
            <a:r>
              <a:rPr lang="is-IS" dirty="0"/>
              <a:t>We leveraged Stripe and Plaid to handle the payment mechanisms, minimizing the compliance ACH requirements for the project.</a:t>
            </a:r>
            <a:endParaRPr lang="en-US" sz="20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CB74538-D69C-5E4D-97C5-67C82C45E01E}"/>
              </a:ext>
            </a:extLst>
          </p:cNvPr>
          <p:cNvSpPr txBox="1"/>
          <p:nvPr/>
        </p:nvSpPr>
        <p:spPr>
          <a:xfrm>
            <a:off x="5791200" y="1447800"/>
            <a:ext cx="5715000" cy="42380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>
              <a:lnSpc>
                <a:spcPct val="16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is-IS" sz="2200" dirty="0"/>
              <a:t>We handled ACH payments, credit/debit card payments, and creating subscriptions using a default credit card to EForT.</a:t>
            </a:r>
          </a:p>
          <a:p>
            <a:pPr marL="800100" lvl="1" indent="-342900">
              <a:lnSpc>
                <a:spcPct val="16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is-IS" sz="2200" dirty="0"/>
              <a:t>We handled an administrator‘s ability to access and edit Stripe configuration settings</a:t>
            </a:r>
            <a:r>
              <a:rPr lang="is-IS" sz="2000" dirty="0"/>
              <a:t>.</a:t>
            </a:r>
          </a:p>
          <a:p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35912699-9FDA-2843-93E2-8AEF470D3279}"/>
              </a:ext>
            </a:extLst>
          </p:cNvPr>
          <p:cNvGrpSpPr/>
          <p:nvPr/>
        </p:nvGrpSpPr>
        <p:grpSpPr>
          <a:xfrm>
            <a:off x="152399" y="76200"/>
            <a:ext cx="11887200" cy="990600"/>
            <a:chOff x="-190902" y="-322880"/>
            <a:chExt cx="23499628" cy="2098710"/>
          </a:xfrm>
        </p:grpSpPr>
        <p:sp>
          <p:nvSpPr>
            <p:cNvPr id="10" name="Rectangle: Rounded Corners 5">
              <a:extLst>
                <a:ext uri="{FF2B5EF4-FFF2-40B4-BE49-F238E27FC236}">
                  <a16:creationId xmlns:a16="http://schemas.microsoft.com/office/drawing/2014/main" id="{BB4338F3-1F46-384D-933C-A3AA3E26B36A}"/>
                </a:ext>
              </a:extLst>
            </p:cNvPr>
            <p:cNvSpPr/>
            <p:nvPr/>
          </p:nvSpPr>
          <p:spPr>
            <a:xfrm>
              <a:off x="1332306" y="443206"/>
              <a:ext cx="21976420" cy="1009745"/>
            </a:xfrm>
            <a:prstGeom prst="roundRect">
              <a:avLst/>
            </a:prstGeom>
            <a:solidFill>
              <a:srgbClr val="EA9C00"/>
            </a:solidFill>
            <a:ln>
              <a:solidFill>
                <a:srgbClr val="BC672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1"/>
              <a:r>
                <a:rPr lang="en-US" sz="2800" b="1" dirty="0"/>
                <a:t>E-Commerce in </a:t>
              </a:r>
              <a:r>
                <a:rPr lang="en-US" sz="2800" b="1" dirty="0" err="1"/>
                <a:t>EForT</a:t>
              </a:r>
              <a:endParaRPr lang="en-US" sz="1100" b="1" dirty="0"/>
            </a:p>
          </p:txBody>
        </p:sp>
        <p:sp>
          <p:nvSpPr>
            <p:cNvPr id="11" name="Freeform 247">
              <a:extLst>
                <a:ext uri="{FF2B5EF4-FFF2-40B4-BE49-F238E27FC236}">
                  <a16:creationId xmlns:a16="http://schemas.microsoft.com/office/drawing/2014/main" id="{58E47B36-094C-CD44-9B1E-D8214E0EA9B3}"/>
                </a:ext>
              </a:extLst>
            </p:cNvPr>
            <p:cNvSpPr>
              <a:spLocks/>
            </p:cNvSpPr>
            <p:nvPr/>
          </p:nvSpPr>
          <p:spPr bwMode="auto">
            <a:xfrm>
              <a:off x="-190902" y="-322880"/>
              <a:ext cx="1857381" cy="2098710"/>
            </a:xfrm>
            <a:custGeom>
              <a:avLst/>
              <a:gdLst>
                <a:gd name="T0" fmla="*/ 0 w 630"/>
                <a:gd name="T1" fmla="*/ 181 h 729"/>
                <a:gd name="T2" fmla="*/ 0 w 630"/>
                <a:gd name="T3" fmla="*/ 545 h 729"/>
                <a:gd name="T4" fmla="*/ 314 w 630"/>
                <a:gd name="T5" fmla="*/ 729 h 729"/>
                <a:gd name="T6" fmla="*/ 630 w 630"/>
                <a:gd name="T7" fmla="*/ 545 h 729"/>
                <a:gd name="T8" fmla="*/ 630 w 630"/>
                <a:gd name="T9" fmla="*/ 181 h 729"/>
                <a:gd name="T10" fmla="*/ 314 w 630"/>
                <a:gd name="T11" fmla="*/ 0 h 729"/>
                <a:gd name="T12" fmla="*/ 0 w 630"/>
                <a:gd name="T13" fmla="*/ 181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0" h="729">
                  <a:moveTo>
                    <a:pt x="0" y="181"/>
                  </a:moveTo>
                  <a:lnTo>
                    <a:pt x="0" y="545"/>
                  </a:lnTo>
                  <a:lnTo>
                    <a:pt x="314" y="729"/>
                  </a:lnTo>
                  <a:lnTo>
                    <a:pt x="630" y="545"/>
                  </a:lnTo>
                  <a:lnTo>
                    <a:pt x="630" y="181"/>
                  </a:lnTo>
                  <a:lnTo>
                    <a:pt x="314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084887"/>
            </a:solidFill>
            <a:ln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en-US" kern="0" dirty="0">
                <a:solidFill>
                  <a:srgbClr val="999999"/>
                </a:solidFill>
                <a:latin typeface="Times New Roman"/>
              </a:endParaRPr>
            </a:p>
          </p:txBody>
        </p:sp>
        <p:pic>
          <p:nvPicPr>
            <p:cNvPr id="12" name="Graphic 11" descr="Question mark">
              <a:extLst>
                <a:ext uri="{FF2B5EF4-FFF2-40B4-BE49-F238E27FC236}">
                  <a16:creationId xmlns:a16="http://schemas.microsoft.com/office/drawing/2014/main" id="{6F54F5F7-E918-C44A-A316-00B25D79F80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693" y="-49526"/>
              <a:ext cx="1470191" cy="14724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87158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screenshot of a social media post&#10;&#10;Description automatically generated">
            <a:extLst>
              <a:ext uri="{FF2B5EF4-FFF2-40B4-BE49-F238E27FC236}">
                <a16:creationId xmlns:a16="http://schemas.microsoft.com/office/drawing/2014/main" id="{513C526F-B59E-5847-A50F-AE43AD6A47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6198" y="1231634"/>
            <a:ext cx="8202203" cy="4019539"/>
          </a:xfrm>
          <a:prstGeom prst="rect">
            <a:avLst/>
          </a:prstGeom>
          <a:effectLst>
            <a:outerShdw blurRad="241300" dist="50800" dir="5400000" algn="ctr" rotWithShape="0">
              <a:schemeClr val="tx1"/>
            </a:outerShdw>
          </a:effectLst>
        </p:spPr>
      </p:pic>
      <p:pic>
        <p:nvPicPr>
          <p:cNvPr id="12" name="Picture 11" descr="A screenshot of a cell phone&#10;&#10;Description automatically generated">
            <a:extLst>
              <a:ext uri="{FF2B5EF4-FFF2-40B4-BE49-F238E27FC236}">
                <a16:creationId xmlns:a16="http://schemas.microsoft.com/office/drawing/2014/main" id="{9FA272E4-ED6E-0040-B205-E1C06844E5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61660" y="2797946"/>
            <a:ext cx="3105150" cy="1104900"/>
          </a:xfrm>
          <a:prstGeom prst="rect">
            <a:avLst/>
          </a:prstGeom>
          <a:effectLst>
            <a:outerShdw blurRad="279400" dist="50800" dir="5400000" algn="ctr" rotWithShape="0">
              <a:schemeClr val="tx1"/>
            </a:outerShdw>
          </a:effectLst>
        </p:spPr>
      </p:pic>
      <p:pic>
        <p:nvPicPr>
          <p:cNvPr id="14" name="Picture 13" descr="A screenshot of a cell phone&#10;&#10;Description automatically generated">
            <a:extLst>
              <a:ext uri="{FF2B5EF4-FFF2-40B4-BE49-F238E27FC236}">
                <a16:creationId xmlns:a16="http://schemas.microsoft.com/office/drawing/2014/main" id="{2519DAE2-1EEE-3B48-85D6-2F716423F36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672" t="4147" r="5239" b="4031"/>
          <a:stretch/>
        </p:blipFill>
        <p:spPr>
          <a:xfrm>
            <a:off x="8276201" y="2257669"/>
            <a:ext cx="1600199" cy="2365512"/>
          </a:xfrm>
          <a:prstGeom prst="rect">
            <a:avLst/>
          </a:prstGeom>
          <a:effectLst>
            <a:outerShdw blurRad="203200" dist="50800" dir="5400000" algn="ctr" rotWithShape="0">
              <a:schemeClr val="tx1"/>
            </a:outerShdw>
          </a:effec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0A2E5F9-D55D-1B4B-84C0-9B1977F60BC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56197" y="4220081"/>
            <a:ext cx="4876800" cy="2230071"/>
          </a:xfrm>
          <a:prstGeom prst="rect">
            <a:avLst/>
          </a:prstGeom>
          <a:effectLst>
            <a:outerShdw blurRad="330200" dist="50800" dir="5400000" algn="ctr" rotWithShape="0">
              <a:schemeClr val="tx1"/>
            </a:outerShdw>
          </a:effectLst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BCFE99A-B241-4749-ABAD-C03DDAFB8BEB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33048" t="2903" r="35000" b="79076"/>
          <a:stretch/>
        </p:blipFill>
        <p:spPr>
          <a:xfrm>
            <a:off x="6623807" y="5002976"/>
            <a:ext cx="3564530" cy="1130865"/>
          </a:xfrm>
          <a:prstGeom prst="rect">
            <a:avLst/>
          </a:prstGeom>
          <a:effectLst>
            <a:outerShdw blurRad="279400" dist="50800" dir="5400000" sx="99000" sy="99000" algn="ctr" rotWithShape="0">
              <a:schemeClr val="tx1">
                <a:alpha val="90000"/>
              </a:schemeClr>
            </a:outerShdw>
          </a:effectLst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561786D-7A8B-E84F-8A43-47F14BAA79D4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20812" r="19838" b="51340"/>
          <a:stretch/>
        </p:blipFill>
        <p:spPr>
          <a:xfrm>
            <a:off x="5244677" y="2797946"/>
            <a:ext cx="2849522" cy="1235770"/>
          </a:xfrm>
          <a:prstGeom prst="rect">
            <a:avLst/>
          </a:prstGeom>
          <a:effectLst>
            <a:outerShdw blurRad="317500" dist="50800" dir="5400000" algn="ctr" rotWithShape="0">
              <a:schemeClr val="tx1"/>
            </a:outerShdw>
          </a:effectLst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30270309-18A9-3143-8212-866C015C0740}"/>
              </a:ext>
            </a:extLst>
          </p:cNvPr>
          <p:cNvGrpSpPr/>
          <p:nvPr/>
        </p:nvGrpSpPr>
        <p:grpSpPr>
          <a:xfrm>
            <a:off x="152399" y="76200"/>
            <a:ext cx="11887200" cy="990600"/>
            <a:chOff x="-190902" y="-322880"/>
            <a:chExt cx="23499628" cy="2098710"/>
          </a:xfrm>
        </p:grpSpPr>
        <p:sp>
          <p:nvSpPr>
            <p:cNvPr id="19" name="Rectangle: Rounded Corners 5">
              <a:extLst>
                <a:ext uri="{FF2B5EF4-FFF2-40B4-BE49-F238E27FC236}">
                  <a16:creationId xmlns:a16="http://schemas.microsoft.com/office/drawing/2014/main" id="{7EC048B9-FA45-A848-9773-8A0D5AA9B0A3}"/>
                </a:ext>
              </a:extLst>
            </p:cNvPr>
            <p:cNvSpPr/>
            <p:nvPr/>
          </p:nvSpPr>
          <p:spPr>
            <a:xfrm>
              <a:off x="1332306" y="443206"/>
              <a:ext cx="21976420" cy="1009745"/>
            </a:xfrm>
            <a:prstGeom prst="roundRect">
              <a:avLst/>
            </a:prstGeom>
            <a:solidFill>
              <a:srgbClr val="EA9C00"/>
            </a:solidFill>
            <a:ln>
              <a:solidFill>
                <a:srgbClr val="BC672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1"/>
              <a:r>
                <a:rPr lang="en-US" sz="2800" b="1" dirty="0"/>
                <a:t>EFEC: The ”My Accounts” page</a:t>
              </a:r>
              <a:endParaRPr lang="en-US" sz="1100" b="1" dirty="0"/>
            </a:p>
          </p:txBody>
        </p:sp>
        <p:sp>
          <p:nvSpPr>
            <p:cNvPr id="20" name="Freeform 247">
              <a:extLst>
                <a:ext uri="{FF2B5EF4-FFF2-40B4-BE49-F238E27FC236}">
                  <a16:creationId xmlns:a16="http://schemas.microsoft.com/office/drawing/2014/main" id="{FFE87D70-A83D-0343-B509-C099B4763E84}"/>
                </a:ext>
              </a:extLst>
            </p:cNvPr>
            <p:cNvSpPr>
              <a:spLocks/>
            </p:cNvSpPr>
            <p:nvPr/>
          </p:nvSpPr>
          <p:spPr bwMode="auto">
            <a:xfrm>
              <a:off x="-190902" y="-322880"/>
              <a:ext cx="1857381" cy="2098710"/>
            </a:xfrm>
            <a:custGeom>
              <a:avLst/>
              <a:gdLst>
                <a:gd name="T0" fmla="*/ 0 w 630"/>
                <a:gd name="T1" fmla="*/ 181 h 729"/>
                <a:gd name="T2" fmla="*/ 0 w 630"/>
                <a:gd name="T3" fmla="*/ 545 h 729"/>
                <a:gd name="T4" fmla="*/ 314 w 630"/>
                <a:gd name="T5" fmla="*/ 729 h 729"/>
                <a:gd name="T6" fmla="*/ 630 w 630"/>
                <a:gd name="T7" fmla="*/ 545 h 729"/>
                <a:gd name="T8" fmla="*/ 630 w 630"/>
                <a:gd name="T9" fmla="*/ 181 h 729"/>
                <a:gd name="T10" fmla="*/ 314 w 630"/>
                <a:gd name="T11" fmla="*/ 0 h 729"/>
                <a:gd name="T12" fmla="*/ 0 w 630"/>
                <a:gd name="T13" fmla="*/ 181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0" h="729">
                  <a:moveTo>
                    <a:pt x="0" y="181"/>
                  </a:moveTo>
                  <a:lnTo>
                    <a:pt x="0" y="545"/>
                  </a:lnTo>
                  <a:lnTo>
                    <a:pt x="314" y="729"/>
                  </a:lnTo>
                  <a:lnTo>
                    <a:pt x="630" y="545"/>
                  </a:lnTo>
                  <a:lnTo>
                    <a:pt x="630" y="181"/>
                  </a:lnTo>
                  <a:lnTo>
                    <a:pt x="314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084887"/>
            </a:solidFill>
            <a:ln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en-US" kern="0" dirty="0">
                <a:solidFill>
                  <a:srgbClr val="999999"/>
                </a:solidFill>
                <a:latin typeface="Times New Roman"/>
              </a:endParaRPr>
            </a:p>
          </p:txBody>
        </p:sp>
        <p:pic>
          <p:nvPicPr>
            <p:cNvPr id="21" name="Graphic 20" descr="Question mark">
              <a:extLst>
                <a:ext uri="{FF2B5EF4-FFF2-40B4-BE49-F238E27FC236}">
                  <a16:creationId xmlns:a16="http://schemas.microsoft.com/office/drawing/2014/main" id="{10B3AAF8-5B3B-D840-82A4-391014ECF4A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2693" y="-49526"/>
              <a:ext cx="1470191" cy="14724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608717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C924FF9-1E57-8C4A-A8EC-985C4A4C18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6563" y="1396037"/>
            <a:ext cx="8798272" cy="4949028"/>
          </a:xfrm>
          <a:prstGeom prst="rect">
            <a:avLst/>
          </a:prstGeom>
          <a:effectLst>
            <a:outerShdw blurRad="558800" dist="50800" dir="5400000" algn="ctr" rotWithShape="0">
              <a:schemeClr val="tx1"/>
            </a:outerShdw>
          </a:effec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21596C9-C31E-064F-A9F4-92D5D8749BD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8823" t="13682" r="1937" b="77197"/>
          <a:stretch/>
        </p:blipFill>
        <p:spPr>
          <a:xfrm>
            <a:off x="7086600" y="2133600"/>
            <a:ext cx="2667000" cy="711200"/>
          </a:xfrm>
          <a:prstGeom prst="rect">
            <a:avLst/>
          </a:prstGeom>
          <a:effectLst>
            <a:outerShdw blurRad="241300" dist="50800" dir="5400000" algn="ctr" rotWithShape="0">
              <a:schemeClr val="tx1"/>
            </a:outerShdw>
          </a:effectLst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8429AC5C-EB01-314A-BFD3-BF1889479D0A}"/>
              </a:ext>
            </a:extLst>
          </p:cNvPr>
          <p:cNvGrpSpPr/>
          <p:nvPr/>
        </p:nvGrpSpPr>
        <p:grpSpPr>
          <a:xfrm>
            <a:off x="152399" y="76200"/>
            <a:ext cx="11887200" cy="990600"/>
            <a:chOff x="-190902" y="-322880"/>
            <a:chExt cx="23499628" cy="2098710"/>
          </a:xfrm>
        </p:grpSpPr>
        <p:sp>
          <p:nvSpPr>
            <p:cNvPr id="19" name="Rectangle: Rounded Corners 5">
              <a:extLst>
                <a:ext uri="{FF2B5EF4-FFF2-40B4-BE49-F238E27FC236}">
                  <a16:creationId xmlns:a16="http://schemas.microsoft.com/office/drawing/2014/main" id="{6D05EF89-BFCF-8947-B793-84677AC95A10}"/>
                </a:ext>
              </a:extLst>
            </p:cNvPr>
            <p:cNvSpPr/>
            <p:nvPr/>
          </p:nvSpPr>
          <p:spPr>
            <a:xfrm>
              <a:off x="1332306" y="443206"/>
              <a:ext cx="21976420" cy="1009745"/>
            </a:xfrm>
            <a:prstGeom prst="roundRect">
              <a:avLst/>
            </a:prstGeom>
            <a:solidFill>
              <a:srgbClr val="EA9C00"/>
            </a:solidFill>
            <a:ln>
              <a:solidFill>
                <a:srgbClr val="BC672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1"/>
              <a:r>
                <a:rPr lang="en-US" sz="2800" b="1" dirty="0"/>
                <a:t>Startup Settings for Stripe Configuration: Administrators Only</a:t>
              </a:r>
              <a:endParaRPr lang="en-US" sz="1100" b="1" dirty="0"/>
            </a:p>
          </p:txBody>
        </p:sp>
        <p:sp>
          <p:nvSpPr>
            <p:cNvPr id="20" name="Freeform 247">
              <a:extLst>
                <a:ext uri="{FF2B5EF4-FFF2-40B4-BE49-F238E27FC236}">
                  <a16:creationId xmlns:a16="http://schemas.microsoft.com/office/drawing/2014/main" id="{25FBF1A9-B9B7-9B4B-B4C9-DC532F2D8CEA}"/>
                </a:ext>
              </a:extLst>
            </p:cNvPr>
            <p:cNvSpPr>
              <a:spLocks/>
            </p:cNvSpPr>
            <p:nvPr/>
          </p:nvSpPr>
          <p:spPr bwMode="auto">
            <a:xfrm>
              <a:off x="-190902" y="-322880"/>
              <a:ext cx="1857381" cy="2098710"/>
            </a:xfrm>
            <a:custGeom>
              <a:avLst/>
              <a:gdLst>
                <a:gd name="T0" fmla="*/ 0 w 630"/>
                <a:gd name="T1" fmla="*/ 181 h 729"/>
                <a:gd name="T2" fmla="*/ 0 w 630"/>
                <a:gd name="T3" fmla="*/ 545 h 729"/>
                <a:gd name="T4" fmla="*/ 314 w 630"/>
                <a:gd name="T5" fmla="*/ 729 h 729"/>
                <a:gd name="T6" fmla="*/ 630 w 630"/>
                <a:gd name="T7" fmla="*/ 545 h 729"/>
                <a:gd name="T8" fmla="*/ 630 w 630"/>
                <a:gd name="T9" fmla="*/ 181 h 729"/>
                <a:gd name="T10" fmla="*/ 314 w 630"/>
                <a:gd name="T11" fmla="*/ 0 h 729"/>
                <a:gd name="T12" fmla="*/ 0 w 630"/>
                <a:gd name="T13" fmla="*/ 181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0" h="729">
                  <a:moveTo>
                    <a:pt x="0" y="181"/>
                  </a:moveTo>
                  <a:lnTo>
                    <a:pt x="0" y="545"/>
                  </a:lnTo>
                  <a:lnTo>
                    <a:pt x="314" y="729"/>
                  </a:lnTo>
                  <a:lnTo>
                    <a:pt x="630" y="545"/>
                  </a:lnTo>
                  <a:lnTo>
                    <a:pt x="630" y="181"/>
                  </a:lnTo>
                  <a:lnTo>
                    <a:pt x="314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084887"/>
            </a:solidFill>
            <a:ln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en-US" kern="0" dirty="0">
                <a:solidFill>
                  <a:srgbClr val="999999"/>
                </a:solidFill>
                <a:latin typeface="Times New Roman"/>
              </a:endParaRPr>
            </a:p>
          </p:txBody>
        </p:sp>
        <p:pic>
          <p:nvPicPr>
            <p:cNvPr id="21" name="Graphic 20" descr="Question mark">
              <a:extLst>
                <a:ext uri="{FF2B5EF4-FFF2-40B4-BE49-F238E27FC236}">
                  <a16:creationId xmlns:a16="http://schemas.microsoft.com/office/drawing/2014/main" id="{3709D8E2-D711-2F4A-9AEC-3C1BE42D8BF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2693" y="-49526"/>
              <a:ext cx="1470191" cy="14724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167484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14221AA-8E0E-484F-B164-E3D41F9809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9804096"/>
              </p:ext>
            </p:extLst>
          </p:nvPr>
        </p:nvGraphicFramePr>
        <p:xfrm>
          <a:off x="1828798" y="1179457"/>
          <a:ext cx="3886202" cy="533250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33602">
                  <a:extLst>
                    <a:ext uri="{9D8B030D-6E8A-4147-A177-3AD203B41FA5}">
                      <a16:colId xmlns:a16="http://schemas.microsoft.com/office/drawing/2014/main" val="1247210195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681669513"/>
                    </a:ext>
                  </a:extLst>
                </a:gridCol>
              </a:tblGrid>
              <a:tr h="27502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Summary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677" marR="35677" marT="35677" marB="3567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Issue key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677" marR="35677" marT="35677" marB="35677"/>
                </a:tc>
                <a:extLst>
                  <a:ext uri="{0D108BD9-81ED-4DB2-BD59-A6C34878D82A}">
                    <a16:rowId xmlns:a16="http://schemas.microsoft.com/office/drawing/2014/main" val="1735377267"/>
                  </a:ext>
                </a:extLst>
              </a:tr>
              <a:tr h="46839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Allow user to set a default credit card for subscription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677" marR="35677" marT="35677" marB="3567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EFRT-1860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677" marR="35677" marT="35677" marB="35677"/>
                </a:tc>
                <a:extLst>
                  <a:ext uri="{0D108BD9-81ED-4DB2-BD59-A6C34878D82A}">
                    <a16:rowId xmlns:a16="http://schemas.microsoft.com/office/drawing/2014/main" val="4028597771"/>
                  </a:ext>
                </a:extLst>
              </a:tr>
              <a:tr h="46839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Create a web API function for HasUserPaidForSubscription()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677" marR="35677" marT="35677" marB="3567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EFRT-1836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677" marR="35677" marT="35677" marB="35677"/>
                </a:tc>
                <a:extLst>
                  <a:ext uri="{0D108BD9-81ED-4DB2-BD59-A6C34878D82A}">
                    <a16:rowId xmlns:a16="http://schemas.microsoft.com/office/drawing/2014/main" val="3632271815"/>
                  </a:ext>
                </a:extLst>
              </a:tr>
              <a:tr h="46839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Fix updating customer information with Stripe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677" marR="35677" marT="35677" marB="3567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EFRT-1825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677" marR="35677" marT="35677" marB="35677"/>
                </a:tc>
                <a:extLst>
                  <a:ext uri="{0D108BD9-81ED-4DB2-BD59-A6C34878D82A}">
                    <a16:rowId xmlns:a16="http://schemas.microsoft.com/office/drawing/2014/main" val="2090546841"/>
                  </a:ext>
                </a:extLst>
              </a:tr>
              <a:tr h="32660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Account settings back-end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677" marR="35677" marT="35677" marB="3567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EFRT-1820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677" marR="35677" marT="35677" marB="35677"/>
                </a:tc>
                <a:extLst>
                  <a:ext uri="{0D108BD9-81ED-4DB2-BD59-A6C34878D82A}">
                    <a16:rowId xmlns:a16="http://schemas.microsoft.com/office/drawing/2014/main" val="2300706614"/>
                  </a:ext>
                </a:extLst>
              </a:tr>
              <a:tr h="32660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Account settings front-end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677" marR="35677" marT="35677" marB="3567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EFRT-1813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677" marR="35677" marT="35677" marB="35677"/>
                </a:tc>
                <a:extLst>
                  <a:ext uri="{0D108BD9-81ED-4DB2-BD59-A6C34878D82A}">
                    <a16:rowId xmlns:a16="http://schemas.microsoft.com/office/drawing/2014/main" val="3738654149"/>
                  </a:ext>
                </a:extLst>
              </a:tr>
              <a:tr h="65713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Improve user experience and interface for adding nicknames to bank accounts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677" marR="35677" marT="35677" marB="3567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EFRT-1757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677" marR="35677" marT="35677" marB="35677"/>
                </a:tc>
                <a:extLst>
                  <a:ext uri="{0D108BD9-81ED-4DB2-BD59-A6C34878D82A}">
                    <a16:rowId xmlns:a16="http://schemas.microsoft.com/office/drawing/2014/main" val="305605325"/>
                  </a:ext>
                </a:extLst>
              </a:tr>
              <a:tr h="46839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Improve user experience and interface for deleting credit cards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677" marR="35677" marT="35677" marB="3567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EFRT-1755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677" marR="35677" marT="35677" marB="35677"/>
                </a:tc>
                <a:extLst>
                  <a:ext uri="{0D108BD9-81ED-4DB2-BD59-A6C34878D82A}">
                    <a16:rowId xmlns:a16="http://schemas.microsoft.com/office/drawing/2014/main" val="947824989"/>
                  </a:ext>
                </a:extLst>
              </a:tr>
              <a:tr h="46839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Improve user experience and interface for adding credit cards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677" marR="35677" marT="35677" marB="3567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EFRT-1753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677" marR="35677" marT="35677" marB="35677"/>
                </a:tc>
                <a:extLst>
                  <a:ext uri="{0D108BD9-81ED-4DB2-BD59-A6C34878D82A}">
                    <a16:rowId xmlns:a16="http://schemas.microsoft.com/office/drawing/2014/main" val="2219022215"/>
                  </a:ext>
                </a:extLst>
              </a:tr>
              <a:tr h="46839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Improve user experience and interface for deleting subscriptions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677" marR="35677" marT="35677" marB="3567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EFRT-1751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677" marR="35677" marT="35677" marB="35677"/>
                </a:tc>
                <a:extLst>
                  <a:ext uri="{0D108BD9-81ED-4DB2-BD59-A6C34878D82A}">
                    <a16:rowId xmlns:a16="http://schemas.microsoft.com/office/drawing/2014/main" val="520228758"/>
                  </a:ext>
                </a:extLst>
              </a:tr>
              <a:tr h="46839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Improve user experience and interface for adding subscriptions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677" marR="35677" marT="35677" marB="3567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EFRT-1750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677" marR="35677" marT="35677" marB="35677"/>
                </a:tc>
                <a:extLst>
                  <a:ext uri="{0D108BD9-81ED-4DB2-BD59-A6C34878D82A}">
                    <a16:rowId xmlns:a16="http://schemas.microsoft.com/office/drawing/2014/main" val="4191285384"/>
                  </a:ext>
                </a:extLst>
              </a:tr>
              <a:tr h="46839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Migrate and Refactor Stripe Webhook Functionality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677" marR="35677" marT="35677" marB="3567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EFRT-1749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677" marR="35677" marT="35677" marB="35677"/>
                </a:tc>
                <a:extLst>
                  <a:ext uri="{0D108BD9-81ED-4DB2-BD59-A6C34878D82A}">
                    <a16:rowId xmlns:a16="http://schemas.microsoft.com/office/drawing/2014/main" val="4282566065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179DE44-AD84-3845-B4EF-BE2BE2F599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2228208"/>
              </p:ext>
            </p:extLst>
          </p:nvPr>
        </p:nvGraphicFramePr>
        <p:xfrm>
          <a:off x="6096000" y="1183414"/>
          <a:ext cx="4036142" cy="53325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18071">
                  <a:extLst>
                    <a:ext uri="{9D8B030D-6E8A-4147-A177-3AD203B41FA5}">
                      <a16:colId xmlns:a16="http://schemas.microsoft.com/office/drawing/2014/main" val="1771348271"/>
                    </a:ext>
                  </a:extLst>
                </a:gridCol>
                <a:gridCol w="2018071">
                  <a:extLst>
                    <a:ext uri="{9D8B030D-6E8A-4147-A177-3AD203B41FA5}">
                      <a16:colId xmlns:a16="http://schemas.microsoft.com/office/drawing/2014/main" val="146330317"/>
                    </a:ext>
                  </a:extLst>
                </a:gridCol>
              </a:tblGrid>
              <a:tr h="41678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Improve user experience and interface for adding and withdrawing funds from primary </a:t>
                      </a:r>
                      <a:r>
                        <a:rPr lang="en-US" sz="1100" dirty="0" err="1">
                          <a:effectLst/>
                        </a:rPr>
                        <a:t>EForT</a:t>
                      </a:r>
                      <a:r>
                        <a:rPr lang="en-US" sz="1100" dirty="0">
                          <a:effectLst/>
                        </a:rPr>
                        <a:t> account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47" marR="23547" marT="23547" marB="2354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  <a:effectLst/>
                        </a:rPr>
                        <a:t>EFRT-1747</a:t>
                      </a: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47" marR="23547" marT="23547" marB="23547">
                    <a:solidFill>
                      <a:srgbClr val="EAEB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6619560"/>
                  </a:ext>
                </a:extLst>
              </a:tr>
              <a:tr h="46894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Improve user experience and interface for removing bank account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47" marR="23547" marT="23547" marB="2354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EFRT-1746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47" marR="23547" marT="23547" marB="23547"/>
                </a:tc>
                <a:extLst>
                  <a:ext uri="{0D108BD9-81ED-4DB2-BD59-A6C34878D82A}">
                    <a16:rowId xmlns:a16="http://schemas.microsoft.com/office/drawing/2014/main" val="1848251868"/>
                  </a:ext>
                </a:extLst>
              </a:tr>
              <a:tr h="46894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Improve user experience and interface for adding bank accounts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47" marR="23547" marT="23547" marB="2354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EFRT-1745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47" marR="23547" marT="23547" marB="23547"/>
                </a:tc>
                <a:extLst>
                  <a:ext uri="{0D108BD9-81ED-4DB2-BD59-A6C34878D82A}">
                    <a16:rowId xmlns:a16="http://schemas.microsoft.com/office/drawing/2014/main" val="73828742"/>
                  </a:ext>
                </a:extLst>
              </a:tr>
              <a:tr h="46894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Refactor front-end for adding and removing credit cards on refactored repo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47" marR="23547" marT="23547" marB="2354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EFRT-1672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47" marR="23547" marT="23547" marB="23547"/>
                </a:tc>
                <a:extLst>
                  <a:ext uri="{0D108BD9-81ED-4DB2-BD59-A6C34878D82A}">
                    <a16:rowId xmlns:a16="http://schemas.microsoft.com/office/drawing/2014/main" val="3282974084"/>
                  </a:ext>
                </a:extLst>
              </a:tr>
              <a:tr h="33508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Allow user to add and delete subscriptions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47" marR="23547" marT="23547" marB="2354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EFRT-1671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47" marR="23547" marT="23547" marB="23547"/>
                </a:tc>
                <a:extLst>
                  <a:ext uri="{0D108BD9-81ED-4DB2-BD59-A6C34878D82A}">
                    <a16:rowId xmlns:a16="http://schemas.microsoft.com/office/drawing/2014/main" val="1015109476"/>
                  </a:ext>
                </a:extLst>
              </a:tr>
              <a:tr h="46894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Refactor front-end for adding and deleting bank accounts in refactored repo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47" marR="23547" marT="23547" marB="2354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EFRT-1669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47" marR="23547" marT="23547" marB="23547"/>
                </a:tc>
                <a:extLst>
                  <a:ext uri="{0D108BD9-81ED-4DB2-BD59-A6C34878D82A}">
                    <a16:rowId xmlns:a16="http://schemas.microsoft.com/office/drawing/2014/main" val="3121915976"/>
                  </a:ext>
                </a:extLst>
              </a:tr>
              <a:tr h="65305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Refactor the adding and removing bank accounts feature to use the repository pattern on the back-end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47" marR="23547" marT="23547" marB="2354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EFRT-1496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47" marR="23547" marT="23547" marB="23547"/>
                </a:tc>
                <a:extLst>
                  <a:ext uri="{0D108BD9-81ED-4DB2-BD59-A6C34878D82A}">
                    <a16:rowId xmlns:a16="http://schemas.microsoft.com/office/drawing/2014/main" val="1567837845"/>
                  </a:ext>
                </a:extLst>
              </a:tr>
              <a:tr h="46894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Merge adding and deleting bank accounts feature into existing code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47" marR="23547" marT="23547" marB="2354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EFRT-1335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47" marR="23547" marT="23547" marB="23547"/>
                </a:tc>
                <a:extLst>
                  <a:ext uri="{0D108BD9-81ED-4DB2-BD59-A6C34878D82A}">
                    <a16:rowId xmlns:a16="http://schemas.microsoft.com/office/drawing/2014/main" val="3501083949"/>
                  </a:ext>
                </a:extLst>
              </a:tr>
              <a:tr h="33508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Setting up development environment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47" marR="23547" marT="23547" marB="2354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EFRT-1143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47" marR="23547" marT="23547" marB="23547"/>
                </a:tc>
                <a:extLst>
                  <a:ext uri="{0D108BD9-81ED-4DB2-BD59-A6C34878D82A}">
                    <a16:rowId xmlns:a16="http://schemas.microsoft.com/office/drawing/2014/main" val="3469784642"/>
                  </a:ext>
                </a:extLst>
              </a:tr>
              <a:tr h="33508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Allow user to nickname bank accounts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47" marR="23547" marT="23547" marB="23547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EFRT-1089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47" marR="23547" marT="23547" marB="23547"/>
                </a:tc>
                <a:extLst>
                  <a:ext uri="{0D108BD9-81ED-4DB2-BD59-A6C34878D82A}">
                    <a16:rowId xmlns:a16="http://schemas.microsoft.com/office/drawing/2014/main" val="546174132"/>
                  </a:ext>
                </a:extLst>
              </a:tr>
            </a:tbl>
          </a:graphicData>
        </a:graphic>
      </p:graphicFrame>
      <p:grpSp>
        <p:nvGrpSpPr>
          <p:cNvPr id="11" name="Group 10">
            <a:extLst>
              <a:ext uri="{FF2B5EF4-FFF2-40B4-BE49-F238E27FC236}">
                <a16:creationId xmlns:a16="http://schemas.microsoft.com/office/drawing/2014/main" id="{E3E99AEF-307F-C049-8EB7-49696103BB66}"/>
              </a:ext>
            </a:extLst>
          </p:cNvPr>
          <p:cNvGrpSpPr/>
          <p:nvPr/>
        </p:nvGrpSpPr>
        <p:grpSpPr>
          <a:xfrm>
            <a:off x="152399" y="76200"/>
            <a:ext cx="11887200" cy="990600"/>
            <a:chOff x="-190902" y="-322880"/>
            <a:chExt cx="23499628" cy="2098710"/>
          </a:xfrm>
        </p:grpSpPr>
        <p:sp>
          <p:nvSpPr>
            <p:cNvPr id="12" name="Rectangle: Rounded Corners 5">
              <a:extLst>
                <a:ext uri="{FF2B5EF4-FFF2-40B4-BE49-F238E27FC236}">
                  <a16:creationId xmlns:a16="http://schemas.microsoft.com/office/drawing/2014/main" id="{03AC78D8-F32D-6D42-BBC2-A050D26DB30B}"/>
                </a:ext>
              </a:extLst>
            </p:cNvPr>
            <p:cNvSpPr/>
            <p:nvPr/>
          </p:nvSpPr>
          <p:spPr>
            <a:xfrm>
              <a:off x="1332306" y="443206"/>
              <a:ext cx="21976420" cy="1009745"/>
            </a:xfrm>
            <a:prstGeom prst="roundRect">
              <a:avLst/>
            </a:prstGeom>
            <a:solidFill>
              <a:srgbClr val="EA9C00"/>
            </a:solidFill>
            <a:ln>
              <a:solidFill>
                <a:srgbClr val="BC672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1"/>
              <a:r>
                <a:rPr lang="en-US" sz="2800" b="1" dirty="0"/>
                <a:t>User Stories Developed</a:t>
              </a:r>
              <a:endParaRPr lang="en-US" sz="1100" b="1" dirty="0"/>
            </a:p>
          </p:txBody>
        </p:sp>
        <p:sp>
          <p:nvSpPr>
            <p:cNvPr id="13" name="Freeform 247">
              <a:extLst>
                <a:ext uri="{FF2B5EF4-FFF2-40B4-BE49-F238E27FC236}">
                  <a16:creationId xmlns:a16="http://schemas.microsoft.com/office/drawing/2014/main" id="{B3432D13-557F-2546-820F-3FD6EED72CE1}"/>
                </a:ext>
              </a:extLst>
            </p:cNvPr>
            <p:cNvSpPr>
              <a:spLocks/>
            </p:cNvSpPr>
            <p:nvPr/>
          </p:nvSpPr>
          <p:spPr bwMode="auto">
            <a:xfrm>
              <a:off x="-190902" y="-322880"/>
              <a:ext cx="1857381" cy="2098710"/>
            </a:xfrm>
            <a:custGeom>
              <a:avLst/>
              <a:gdLst>
                <a:gd name="T0" fmla="*/ 0 w 630"/>
                <a:gd name="T1" fmla="*/ 181 h 729"/>
                <a:gd name="T2" fmla="*/ 0 w 630"/>
                <a:gd name="T3" fmla="*/ 545 h 729"/>
                <a:gd name="T4" fmla="*/ 314 w 630"/>
                <a:gd name="T5" fmla="*/ 729 h 729"/>
                <a:gd name="T6" fmla="*/ 630 w 630"/>
                <a:gd name="T7" fmla="*/ 545 h 729"/>
                <a:gd name="T8" fmla="*/ 630 w 630"/>
                <a:gd name="T9" fmla="*/ 181 h 729"/>
                <a:gd name="T10" fmla="*/ 314 w 630"/>
                <a:gd name="T11" fmla="*/ 0 h 729"/>
                <a:gd name="T12" fmla="*/ 0 w 630"/>
                <a:gd name="T13" fmla="*/ 181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0" h="729">
                  <a:moveTo>
                    <a:pt x="0" y="181"/>
                  </a:moveTo>
                  <a:lnTo>
                    <a:pt x="0" y="545"/>
                  </a:lnTo>
                  <a:lnTo>
                    <a:pt x="314" y="729"/>
                  </a:lnTo>
                  <a:lnTo>
                    <a:pt x="630" y="545"/>
                  </a:lnTo>
                  <a:lnTo>
                    <a:pt x="630" y="181"/>
                  </a:lnTo>
                  <a:lnTo>
                    <a:pt x="314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084887"/>
            </a:solidFill>
            <a:ln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en-US" kern="0" dirty="0">
                <a:solidFill>
                  <a:srgbClr val="999999"/>
                </a:solidFill>
                <a:latin typeface="Times New Roman"/>
              </a:endParaRPr>
            </a:p>
          </p:txBody>
        </p:sp>
      </p:grpSp>
      <p:pic>
        <p:nvPicPr>
          <p:cNvPr id="10" name="Graphic 9" descr="Checklist">
            <a:extLst>
              <a:ext uri="{FF2B5EF4-FFF2-40B4-BE49-F238E27FC236}">
                <a16:creationId xmlns:a16="http://schemas.microsoft.com/office/drawing/2014/main" id="{69BE8621-C493-B148-A07C-B4137CEFEC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74668" y="223995"/>
            <a:ext cx="695010" cy="695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432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C770C6D-03F7-8A44-88CC-676BCC98FA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8014" y="1066800"/>
            <a:ext cx="1177332" cy="126529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41D73EF-0C38-1E46-9E67-3E3FABA880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90557" y="5447454"/>
            <a:ext cx="1745098" cy="65050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DD30859-A8D1-3C4C-AA83-6C622D7C2DF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68860" y="4348528"/>
            <a:ext cx="2231406" cy="10541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F80AE12-6773-B04C-90E0-5630B300C59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40917" y="1066800"/>
            <a:ext cx="1044378" cy="104437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64971B6-A8B4-4E4D-BBB4-F4100CA9C20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78156" y="5049017"/>
            <a:ext cx="1557050" cy="154545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A2DBD21A-7FAF-FE4D-9AD4-2DAE955BC54F}"/>
              </a:ext>
            </a:extLst>
          </p:cNvPr>
          <p:cNvSpPr txBox="1"/>
          <p:nvPr/>
        </p:nvSpPr>
        <p:spPr>
          <a:xfrm>
            <a:off x="3162785" y="1261733"/>
            <a:ext cx="21608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Programming language: C#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4FB17ED-3B0E-D64E-858B-177EA5A9F2DA}"/>
              </a:ext>
            </a:extLst>
          </p:cNvPr>
          <p:cNvSpPr txBox="1"/>
          <p:nvPr/>
        </p:nvSpPr>
        <p:spPr>
          <a:xfrm>
            <a:off x="3169634" y="3778006"/>
            <a:ext cx="18132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Framework: ASP.NET Core 2.2 with MVC 5.0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80AA8FC-2EA5-474C-94E4-C69C0E550500}"/>
              </a:ext>
            </a:extLst>
          </p:cNvPr>
          <p:cNvSpPr txBox="1"/>
          <p:nvPr/>
        </p:nvSpPr>
        <p:spPr>
          <a:xfrm>
            <a:off x="3162785" y="5504891"/>
            <a:ext cx="19656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IDE: Visual Studio 2019 or 2017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9E02A63-FFFB-E441-886D-ADFC232CCF22}"/>
              </a:ext>
            </a:extLst>
          </p:cNvPr>
          <p:cNvSpPr txBox="1"/>
          <p:nvPr/>
        </p:nvSpPr>
        <p:spPr>
          <a:xfrm>
            <a:off x="8360339" y="1104660"/>
            <a:ext cx="20859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Front-end: Bootstrap, HTML5, CSS3, JavaScript, Razor View engine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479D0B1E-8BFE-354A-BD90-AC7B3655844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72017" y="3285746"/>
            <a:ext cx="937800" cy="758117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ED303CD7-8967-534F-85AE-270B5438F6F7}"/>
              </a:ext>
            </a:extLst>
          </p:cNvPr>
          <p:cNvSpPr txBox="1"/>
          <p:nvPr/>
        </p:nvSpPr>
        <p:spPr>
          <a:xfrm>
            <a:off x="8362928" y="3247462"/>
            <a:ext cx="1825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DBMS Platform: MSSQL Server for TSQL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B212BE2-A340-9C4F-B33A-49D1F1EFA28D}"/>
              </a:ext>
            </a:extLst>
          </p:cNvPr>
          <p:cNvSpPr txBox="1"/>
          <p:nvPr/>
        </p:nvSpPr>
        <p:spPr>
          <a:xfrm>
            <a:off x="8313233" y="4393744"/>
            <a:ext cx="182548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Payment system: Stripe using Plaid for instant verification of bank accounts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A0060B76-58EF-DB4F-B4B5-9B4DCCBABD3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08238" y="3448703"/>
            <a:ext cx="2422161" cy="1841948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0E3250D-E677-1D42-A2A5-5758357FAB9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427297" y="2286426"/>
            <a:ext cx="1458767" cy="1458767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C98A3FED-5E58-DF47-98B1-057F6A40FBED}"/>
              </a:ext>
            </a:extLst>
          </p:cNvPr>
          <p:cNvSpPr txBox="1"/>
          <p:nvPr/>
        </p:nvSpPr>
        <p:spPr>
          <a:xfrm>
            <a:off x="3159662" y="2588427"/>
            <a:ext cx="18132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Entity framework 5-layer architecture: </a:t>
            </a:r>
            <a:r>
              <a:rPr lang="en-US" sz="1200" dirty="0" err="1"/>
              <a:t>EForT</a:t>
            </a:r>
            <a:r>
              <a:rPr lang="en-US" sz="1200" dirty="0"/>
              <a:t>, web API, business, repository, entities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BB21C532-C3C1-9546-9E97-A57E4DA0390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266852" y="2194264"/>
            <a:ext cx="480665" cy="480665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A3540BC6-7B45-B049-A775-E9FCD697299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798712" y="2194264"/>
            <a:ext cx="340689" cy="480665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B3CCC782-88C8-954D-8DEF-3BA89AAA91D5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213786" y="2212173"/>
            <a:ext cx="338892" cy="477313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AFE6E1D5-65D2-1D42-A223-4A7D7A64B6E4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605670" y="2273080"/>
            <a:ext cx="999120" cy="364263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BFFCD663-F26E-4247-A0C1-6F130CB388F7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333114" y="3319147"/>
            <a:ext cx="762778" cy="779958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3676125C-9072-9548-8112-A3F1079C1102}"/>
              </a:ext>
            </a:extLst>
          </p:cNvPr>
          <p:cNvSpPr txBox="1"/>
          <p:nvPr/>
        </p:nvSpPr>
        <p:spPr>
          <a:xfrm>
            <a:off x="8362928" y="3735157"/>
            <a:ext cx="1812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TSQL IDE: MSSQL Server Management Studio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61483AC1-5F0D-334F-BBA4-A02F50C42005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061718" y="6097956"/>
            <a:ext cx="1238548" cy="743129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E4C4587D-D941-1145-90FE-AD865E505D28}"/>
              </a:ext>
            </a:extLst>
          </p:cNvPr>
          <p:cNvSpPr txBox="1"/>
          <p:nvPr/>
        </p:nvSpPr>
        <p:spPr>
          <a:xfrm>
            <a:off x="8300266" y="6111006"/>
            <a:ext cx="22314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Webhook communication: </a:t>
            </a:r>
            <a:r>
              <a:rPr lang="en-US" sz="1600" dirty="0" err="1"/>
              <a:t>ngrok</a:t>
            </a:r>
            <a:endParaRPr lang="en-US" sz="1600" dirty="0"/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A53C6EA3-1DCE-DF49-968D-5F5872E06CC9}"/>
              </a:ext>
            </a:extLst>
          </p:cNvPr>
          <p:cNvGrpSpPr/>
          <p:nvPr/>
        </p:nvGrpSpPr>
        <p:grpSpPr>
          <a:xfrm>
            <a:off x="152399" y="76200"/>
            <a:ext cx="11887200" cy="990600"/>
            <a:chOff x="-190902" y="-322880"/>
            <a:chExt cx="23499628" cy="2098710"/>
          </a:xfrm>
        </p:grpSpPr>
        <p:sp>
          <p:nvSpPr>
            <p:cNvPr id="33" name="Rectangle: Rounded Corners 5">
              <a:extLst>
                <a:ext uri="{FF2B5EF4-FFF2-40B4-BE49-F238E27FC236}">
                  <a16:creationId xmlns:a16="http://schemas.microsoft.com/office/drawing/2014/main" id="{17FBFD4E-A52B-5247-B611-875ACAC1C8ED}"/>
                </a:ext>
              </a:extLst>
            </p:cNvPr>
            <p:cNvSpPr/>
            <p:nvPr/>
          </p:nvSpPr>
          <p:spPr>
            <a:xfrm>
              <a:off x="1332306" y="443206"/>
              <a:ext cx="21976420" cy="1009745"/>
            </a:xfrm>
            <a:prstGeom prst="roundRect">
              <a:avLst/>
            </a:prstGeom>
            <a:solidFill>
              <a:srgbClr val="EA9C00"/>
            </a:solidFill>
            <a:ln>
              <a:solidFill>
                <a:srgbClr val="BC672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1"/>
              <a:r>
                <a:rPr lang="en-US" sz="2800" b="1" dirty="0"/>
                <a:t>EFEC Tech Stack and Development Tools</a:t>
              </a:r>
              <a:endParaRPr lang="en-US" sz="1100" b="1" dirty="0"/>
            </a:p>
          </p:txBody>
        </p:sp>
        <p:sp>
          <p:nvSpPr>
            <p:cNvPr id="34" name="Freeform 247">
              <a:extLst>
                <a:ext uri="{FF2B5EF4-FFF2-40B4-BE49-F238E27FC236}">
                  <a16:creationId xmlns:a16="http://schemas.microsoft.com/office/drawing/2014/main" id="{52BA2FD8-ACC0-6048-B040-A6375170EA11}"/>
                </a:ext>
              </a:extLst>
            </p:cNvPr>
            <p:cNvSpPr>
              <a:spLocks/>
            </p:cNvSpPr>
            <p:nvPr/>
          </p:nvSpPr>
          <p:spPr bwMode="auto">
            <a:xfrm>
              <a:off x="-190902" y="-322880"/>
              <a:ext cx="1857381" cy="2098710"/>
            </a:xfrm>
            <a:custGeom>
              <a:avLst/>
              <a:gdLst>
                <a:gd name="T0" fmla="*/ 0 w 630"/>
                <a:gd name="T1" fmla="*/ 181 h 729"/>
                <a:gd name="T2" fmla="*/ 0 w 630"/>
                <a:gd name="T3" fmla="*/ 545 h 729"/>
                <a:gd name="T4" fmla="*/ 314 w 630"/>
                <a:gd name="T5" fmla="*/ 729 h 729"/>
                <a:gd name="T6" fmla="*/ 630 w 630"/>
                <a:gd name="T7" fmla="*/ 545 h 729"/>
                <a:gd name="T8" fmla="*/ 630 w 630"/>
                <a:gd name="T9" fmla="*/ 181 h 729"/>
                <a:gd name="T10" fmla="*/ 314 w 630"/>
                <a:gd name="T11" fmla="*/ 0 h 729"/>
                <a:gd name="T12" fmla="*/ 0 w 630"/>
                <a:gd name="T13" fmla="*/ 181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0" h="729">
                  <a:moveTo>
                    <a:pt x="0" y="181"/>
                  </a:moveTo>
                  <a:lnTo>
                    <a:pt x="0" y="545"/>
                  </a:lnTo>
                  <a:lnTo>
                    <a:pt x="314" y="729"/>
                  </a:lnTo>
                  <a:lnTo>
                    <a:pt x="630" y="545"/>
                  </a:lnTo>
                  <a:lnTo>
                    <a:pt x="630" y="181"/>
                  </a:lnTo>
                  <a:lnTo>
                    <a:pt x="314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084887"/>
            </a:solidFill>
            <a:ln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en-US" kern="0" dirty="0">
                <a:solidFill>
                  <a:srgbClr val="999999"/>
                </a:solidFill>
                <a:latin typeface="Times New Roman"/>
              </a:endParaRPr>
            </a:p>
          </p:txBody>
        </p:sp>
      </p:grpSp>
      <p:pic>
        <p:nvPicPr>
          <p:cNvPr id="7" name="Graphic 6" descr="Database">
            <a:extLst>
              <a:ext uri="{FF2B5EF4-FFF2-40B4-BE49-F238E27FC236}">
                <a16:creationId xmlns:a16="http://schemas.microsoft.com/office/drawing/2014/main" id="{F4F3D4BE-60DF-455D-9704-FB284C69A75F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274668" y="223995"/>
            <a:ext cx="695010" cy="695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694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Picture 58">
            <a:extLst>
              <a:ext uri="{FF2B5EF4-FFF2-40B4-BE49-F238E27FC236}">
                <a16:creationId xmlns:a16="http://schemas.microsoft.com/office/drawing/2014/main" id="{59CC3272-C326-4434-92B8-409E5CD556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2300" y="1050148"/>
            <a:ext cx="5753100" cy="5694713"/>
          </a:xfrm>
          <a:prstGeom prst="rect">
            <a:avLst/>
          </a:prstGeom>
        </p:spPr>
      </p:pic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850BB8FF-A866-4C6A-BB83-99688BC27210}"/>
              </a:ext>
            </a:extLst>
          </p:cNvPr>
          <p:cNvCxnSpPr/>
          <p:nvPr/>
        </p:nvCxnSpPr>
        <p:spPr>
          <a:xfrm>
            <a:off x="3276600" y="2438400"/>
            <a:ext cx="1828800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>
            <a:extLst>
              <a:ext uri="{FF2B5EF4-FFF2-40B4-BE49-F238E27FC236}">
                <a16:creationId xmlns:a16="http://schemas.microsoft.com/office/drawing/2014/main" id="{FE47B0AE-318D-AB4C-B5D1-C1A39C77CF61}"/>
              </a:ext>
            </a:extLst>
          </p:cNvPr>
          <p:cNvGrpSpPr/>
          <p:nvPr/>
        </p:nvGrpSpPr>
        <p:grpSpPr>
          <a:xfrm>
            <a:off x="152400" y="71459"/>
            <a:ext cx="11887200" cy="990600"/>
            <a:chOff x="-190902" y="-322880"/>
            <a:chExt cx="23499628" cy="2098710"/>
          </a:xfrm>
        </p:grpSpPr>
        <p:sp>
          <p:nvSpPr>
            <p:cNvPr id="9" name="Rectangle: Rounded Corners 5">
              <a:extLst>
                <a:ext uri="{FF2B5EF4-FFF2-40B4-BE49-F238E27FC236}">
                  <a16:creationId xmlns:a16="http://schemas.microsoft.com/office/drawing/2014/main" id="{8D82ED3C-91F9-B348-97DA-4BF211BB1643}"/>
                </a:ext>
              </a:extLst>
            </p:cNvPr>
            <p:cNvSpPr/>
            <p:nvPr/>
          </p:nvSpPr>
          <p:spPr>
            <a:xfrm>
              <a:off x="1332306" y="443206"/>
              <a:ext cx="21976420" cy="1009745"/>
            </a:xfrm>
            <a:prstGeom prst="roundRect">
              <a:avLst/>
            </a:prstGeom>
            <a:solidFill>
              <a:srgbClr val="EA9C00"/>
            </a:solidFill>
            <a:ln>
              <a:solidFill>
                <a:srgbClr val="BC672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1"/>
              <a:r>
                <a:rPr lang="en-US" sz="2800" b="1" dirty="0"/>
                <a:t>System Design: Architecture of Banking Interactions</a:t>
              </a:r>
              <a:endParaRPr lang="en-US" sz="1100" b="1" dirty="0"/>
            </a:p>
          </p:txBody>
        </p:sp>
        <p:sp>
          <p:nvSpPr>
            <p:cNvPr id="10" name="Freeform 247">
              <a:extLst>
                <a:ext uri="{FF2B5EF4-FFF2-40B4-BE49-F238E27FC236}">
                  <a16:creationId xmlns:a16="http://schemas.microsoft.com/office/drawing/2014/main" id="{2E3C6C7D-BEF3-8842-A408-24622F41FBEA}"/>
                </a:ext>
              </a:extLst>
            </p:cNvPr>
            <p:cNvSpPr>
              <a:spLocks/>
            </p:cNvSpPr>
            <p:nvPr/>
          </p:nvSpPr>
          <p:spPr bwMode="auto">
            <a:xfrm>
              <a:off x="-190902" y="-322880"/>
              <a:ext cx="1857381" cy="2098710"/>
            </a:xfrm>
            <a:custGeom>
              <a:avLst/>
              <a:gdLst>
                <a:gd name="T0" fmla="*/ 0 w 630"/>
                <a:gd name="T1" fmla="*/ 181 h 729"/>
                <a:gd name="T2" fmla="*/ 0 w 630"/>
                <a:gd name="T3" fmla="*/ 545 h 729"/>
                <a:gd name="T4" fmla="*/ 314 w 630"/>
                <a:gd name="T5" fmla="*/ 729 h 729"/>
                <a:gd name="T6" fmla="*/ 630 w 630"/>
                <a:gd name="T7" fmla="*/ 545 h 729"/>
                <a:gd name="T8" fmla="*/ 630 w 630"/>
                <a:gd name="T9" fmla="*/ 181 h 729"/>
                <a:gd name="T10" fmla="*/ 314 w 630"/>
                <a:gd name="T11" fmla="*/ 0 h 729"/>
                <a:gd name="T12" fmla="*/ 0 w 630"/>
                <a:gd name="T13" fmla="*/ 181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0" h="729">
                  <a:moveTo>
                    <a:pt x="0" y="181"/>
                  </a:moveTo>
                  <a:lnTo>
                    <a:pt x="0" y="545"/>
                  </a:lnTo>
                  <a:lnTo>
                    <a:pt x="314" y="729"/>
                  </a:lnTo>
                  <a:lnTo>
                    <a:pt x="630" y="545"/>
                  </a:lnTo>
                  <a:lnTo>
                    <a:pt x="630" y="181"/>
                  </a:lnTo>
                  <a:lnTo>
                    <a:pt x="314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084887"/>
            </a:solidFill>
            <a:ln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en-US" kern="0" dirty="0">
                <a:solidFill>
                  <a:srgbClr val="999999"/>
                </a:solidFill>
                <a:latin typeface="Times New Roman"/>
              </a:endParaRPr>
            </a:p>
          </p:txBody>
        </p:sp>
      </p:grpSp>
      <p:pic>
        <p:nvPicPr>
          <p:cNvPr id="11" name="Graphic 10" descr="Database">
            <a:extLst>
              <a:ext uri="{FF2B5EF4-FFF2-40B4-BE49-F238E27FC236}">
                <a16:creationId xmlns:a16="http://schemas.microsoft.com/office/drawing/2014/main" id="{5AF2EB70-B749-2442-A744-F2A2888D3C3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74668" y="223995"/>
            <a:ext cx="695010" cy="695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15708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1336</TotalTime>
  <Words>1216</Words>
  <Application>Microsoft Macintosh PowerPoint</Application>
  <PresentationFormat>Widescreen</PresentationFormat>
  <Paragraphs>156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Rodolfo Marrero</dc:creator>
  <cp:lastModifiedBy>Jasmine Batten</cp:lastModifiedBy>
  <cp:revision>28</cp:revision>
  <dcterms:created xsi:type="dcterms:W3CDTF">2019-04-16T20:01:17Z</dcterms:created>
  <dcterms:modified xsi:type="dcterms:W3CDTF">2019-07-28T23:45:06Z</dcterms:modified>
</cp:coreProperties>
</file>