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14" r:id="rId1"/>
  </p:sldMasterIdLst>
  <p:notesMasterIdLst>
    <p:notesMasterId r:id="rId21"/>
  </p:notesMasterIdLst>
  <p:handoutMasterIdLst>
    <p:handoutMasterId r:id="rId22"/>
  </p:handoutMasterIdLst>
  <p:sldIdLst>
    <p:sldId id="256" r:id="rId2"/>
    <p:sldId id="343" r:id="rId3"/>
    <p:sldId id="359" r:id="rId4"/>
    <p:sldId id="360" r:id="rId5"/>
    <p:sldId id="345" r:id="rId6"/>
    <p:sldId id="361" r:id="rId7"/>
    <p:sldId id="362" r:id="rId8"/>
    <p:sldId id="364" r:id="rId9"/>
    <p:sldId id="363" r:id="rId10"/>
    <p:sldId id="344" r:id="rId11"/>
    <p:sldId id="347" r:id="rId12"/>
    <p:sldId id="358" r:id="rId13"/>
    <p:sldId id="352" r:id="rId14"/>
    <p:sldId id="350" r:id="rId15"/>
    <p:sldId id="351" r:id="rId16"/>
    <p:sldId id="353" r:id="rId17"/>
    <p:sldId id="356" r:id="rId18"/>
    <p:sldId id="357" r:id="rId19"/>
    <p:sldId id="355" r:id="rId20"/>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eaLnBrk="0" fontAlgn="base" hangingPunct="0">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D4D"/>
    <a:srgbClr val="AC8800"/>
    <a:srgbClr val="B27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65" autoAdjust="0"/>
    <p:restoredTop sz="82357" autoAdjust="0"/>
  </p:normalViewPr>
  <p:slideViewPr>
    <p:cSldViewPr snapToObjects="1">
      <p:cViewPr varScale="1">
        <p:scale>
          <a:sx n="158" d="100"/>
          <a:sy n="158" d="100"/>
        </p:scale>
        <p:origin x="162" y="996"/>
      </p:cViewPr>
      <p:guideLst>
        <p:guide orient="horz" pos="2160"/>
        <p:guide pos="2880"/>
      </p:guideLst>
    </p:cSldViewPr>
  </p:slideViewPr>
  <p:outlineViewPr>
    <p:cViewPr>
      <p:scale>
        <a:sx n="33" d="100"/>
        <a:sy n="33" d="100"/>
      </p:scale>
      <p:origin x="0" y="2119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cs typeface="+mn-cs"/>
              </a:defRPr>
            </a:lvl1pPr>
          </a:lstStyle>
          <a:p>
            <a:pPr>
              <a:defRPr/>
            </a:pPr>
            <a:fld id="{78673A1D-CA7C-2142-B4A7-2120819DBEF7}" type="datetime1">
              <a:rPr lang="en-US"/>
              <a:pPr>
                <a:defRPr/>
              </a:pPr>
              <a:t>4/28/2019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itchFamily="34" charset="0"/>
              </a:defRPr>
            </a:lvl1pPr>
          </a:lstStyle>
          <a:p>
            <a:fld id="{1485053A-06DE-4098-9318-500CD16FC6F8}" type="slidenum">
              <a:rPr lang="en-US" altLang="en-US"/>
              <a:pPr/>
              <a:t>‹#›</a:t>
            </a:fld>
            <a:endParaRPr lang="en-US" altLang="en-US"/>
          </a:p>
        </p:txBody>
      </p:sp>
    </p:spTree>
    <p:extLst>
      <p:ext uri="{BB962C8B-B14F-4D97-AF65-F5344CB8AC3E}">
        <p14:creationId xmlns:p14="http://schemas.microsoft.com/office/powerpoint/2010/main" val="2827911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111" charset="0"/>
                <a:ea typeface="ＭＳ Ｐゴシック" pitchFamily="-111" charset="-128"/>
                <a:cs typeface="ＭＳ Ｐゴシック" pitchFamily="-111" charset="-128"/>
              </a:defRPr>
            </a:lvl1pPr>
          </a:lstStyle>
          <a:p>
            <a:pPr>
              <a:defRPr/>
            </a:pPr>
            <a:fld id="{7E0628F4-B50B-49E8-83AB-39D50AFED8CD}" type="datetimeFigureOut">
              <a:rPr lang="en-US"/>
              <a:pPr>
                <a:defRPr/>
              </a:pPr>
              <a:t>4/28/2019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111" charset="0"/>
                <a:ea typeface="ＭＳ Ｐゴシック" pitchFamily="-111" charset="-128"/>
                <a:cs typeface="ＭＳ Ｐゴシック" pitchFamily="-111"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A6446FAC-226B-4115-960C-7B2E97248D67}" type="slidenum">
              <a:rPr lang="en-US" altLang="en-US"/>
              <a:pPr/>
              <a:t>‹#›</a:t>
            </a:fld>
            <a:endParaRPr lang="en-US" altLang="en-US"/>
          </a:p>
        </p:txBody>
      </p:sp>
    </p:spTree>
    <p:extLst>
      <p:ext uri="{BB962C8B-B14F-4D97-AF65-F5344CB8AC3E}">
        <p14:creationId xmlns:p14="http://schemas.microsoft.com/office/powerpoint/2010/main" val="3293306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Greet</a:t>
            </a:r>
            <a:r>
              <a:rPr lang="en-US" baseline="0" dirty="0"/>
              <a:t> your audience, thank them for attending your presentation, introduce yourself, introduce your project, </a:t>
            </a:r>
            <a:r>
              <a:rPr lang="en-US" dirty="0"/>
              <a:t>introduce your team</a:t>
            </a:r>
            <a:r>
              <a:rPr lang="en-US" baseline="0" dirty="0"/>
              <a:t> members, </a:t>
            </a:r>
            <a:r>
              <a:rPr lang="en-US" dirty="0"/>
              <a:t>and quickly indicate what each of you</a:t>
            </a:r>
            <a:r>
              <a:rPr lang="en-US" baseline="0" dirty="0"/>
              <a:t> did in a high-level manner, and put more emphasis on your part/contribution</a:t>
            </a:r>
            <a:r>
              <a:rPr lang="en-US" dirty="0"/>
              <a:t>.</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a:t>
            </a:fld>
            <a:endParaRPr lang="en-US" altLang="en-US"/>
          </a:p>
        </p:txBody>
      </p:sp>
    </p:spTree>
    <p:extLst>
      <p:ext uri="{BB962C8B-B14F-4D97-AF65-F5344CB8AC3E}">
        <p14:creationId xmlns:p14="http://schemas.microsoft.com/office/powerpoint/2010/main" val="807741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data model for the project has been kept simple and normalized to avoid complexity at this stage. A shortcoming is that on a few Frontend pages multiple levels of data needs to be queried to present the full page. The course is the "highest" object in the chain, it contains references to lectures and users. Below this the lecture object contains a view object per-user that is a wrapper for the </a:t>
            </a:r>
            <a:r>
              <a:rPr lang="en-US" dirty="0" err="1"/>
              <a:t>viewData</a:t>
            </a:r>
            <a:r>
              <a:rPr lang="en-US" dirty="0"/>
              <a:t> (collected analytics on viewing.)</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15</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Detailed design:</a:t>
            </a:r>
          </a:p>
          <a:p>
            <a:r>
              <a:rPr lang="en-US" dirty="0"/>
              <a:t>6.1. Minimal class diagram. Identify the design patterns used (one or more slides).</a:t>
            </a:r>
          </a:p>
          <a:p>
            <a:r>
              <a:rPr lang="en-US" dirty="0"/>
              <a:t>6.2. State machine for the main control object or the most important object of the implemented uses cases (one or more slides).</a:t>
            </a:r>
          </a:p>
          <a:p>
            <a:r>
              <a:rPr lang="en-US" dirty="0"/>
              <a:t>6.3. Main algorithm used related to an implemented use case described above (one or more slides).</a:t>
            </a:r>
          </a:p>
          <a:p>
            <a:endParaRPr lang="en-US" dirty="0"/>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16</a:t>
            </a:fld>
            <a:endParaRPr lang="en-US" altLang="en-US"/>
          </a:p>
        </p:txBody>
      </p:sp>
    </p:spTree>
    <p:extLst>
      <p:ext uri="{BB962C8B-B14F-4D97-AF65-F5344CB8AC3E}">
        <p14:creationId xmlns:p14="http://schemas.microsoft.com/office/powerpoint/2010/main" val="24264429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Summarize your contribution</a:t>
            </a:r>
          </a:p>
          <a:p>
            <a:r>
              <a:rPr lang="en-US" dirty="0"/>
              <a:t>Include your contact information</a:t>
            </a:r>
          </a:p>
          <a:p>
            <a:r>
              <a:rPr lang="en-US" dirty="0"/>
              <a:t>Ask if anyone has any questions for you.</a:t>
            </a:r>
          </a:p>
          <a:p>
            <a:r>
              <a:rPr lang="en-US"/>
              <a:t>Thank your audience</a:t>
            </a:r>
          </a:p>
          <a:p>
            <a:endParaRPr lang="en-US"/>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19</a:t>
            </a:fld>
            <a:endParaRPr lang="en-US" altLang="en-US"/>
          </a:p>
        </p:txBody>
      </p:sp>
    </p:spTree>
    <p:extLst>
      <p:ext uri="{BB962C8B-B14F-4D97-AF65-F5344CB8AC3E}">
        <p14:creationId xmlns:p14="http://schemas.microsoft.com/office/powerpoint/2010/main" val="2195670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problem at hand is that Online Course enrollment and recorded lectures are increasing in the modern academic environment but Instructors are missing out on crucial course consumption data.</a:t>
            </a:r>
          </a:p>
          <a:p>
            <a:r>
              <a:rPr lang="en-US" dirty="0"/>
              <a:t>For example in an in-person class an instructor can get a general feel for students who are participating and are present in their lectures.</a:t>
            </a:r>
          </a:p>
          <a:p>
            <a:endParaRPr lang="en-US" dirty="0"/>
          </a:p>
          <a:p>
            <a:r>
              <a:rPr lang="en-US" dirty="0"/>
              <a:t>Online, this is not the case for every solution, and for this particular project I will be focusing on the </a:t>
            </a:r>
            <a:r>
              <a:rPr lang="en-US" dirty="0" err="1"/>
              <a:t>Momentos</a:t>
            </a:r>
            <a:r>
              <a:rPr lang="en-US" dirty="0"/>
              <a:t> system.</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2</a:t>
            </a:fld>
            <a:endParaRPr lang="en-US" altLang="en-US"/>
          </a:p>
        </p:txBody>
      </p:sp>
    </p:spTree>
    <p:extLst>
      <p:ext uri="{BB962C8B-B14F-4D97-AF65-F5344CB8AC3E}">
        <p14:creationId xmlns:p14="http://schemas.microsoft.com/office/powerpoint/2010/main" val="3569287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Momentos</a:t>
            </a:r>
            <a:r>
              <a:rPr lang="en-US" dirty="0"/>
              <a:t> is an online course video service that provides transcriptions for all lectures and the ability to quickly search key terms and across the course.</a:t>
            </a:r>
          </a:p>
          <a:p>
            <a:endParaRPr lang="en-US" dirty="0"/>
          </a:p>
          <a:p>
            <a:r>
              <a:rPr lang="en-US" dirty="0"/>
              <a:t>At the current time, </a:t>
            </a:r>
            <a:r>
              <a:rPr lang="en-US" dirty="0" err="1"/>
              <a:t>Momentos</a:t>
            </a:r>
            <a:r>
              <a:rPr lang="en-US" dirty="0"/>
              <a:t> doesn’t have the analytics I have mentioned and this semester I have been tasked with creating a Proof of Concept for this.</a:t>
            </a:r>
          </a:p>
          <a:p>
            <a:r>
              <a:rPr lang="en-US" dirty="0"/>
              <a:t>My goals have been to find out which metrics are most pertinent and secondly what data is needed for them.</a:t>
            </a:r>
          </a:p>
          <a:p>
            <a:endParaRPr lang="en-US" dirty="0"/>
          </a:p>
        </p:txBody>
      </p:sp>
      <p:sp>
        <p:nvSpPr>
          <p:cNvPr id="4" name="Slide Number Placeholder 3"/>
          <p:cNvSpPr>
            <a:spLocks noGrp="1"/>
          </p:cNvSpPr>
          <p:nvPr>
            <p:ph type="sldNum" sz="quarter" idx="5"/>
          </p:nvPr>
        </p:nvSpPr>
        <p:spPr/>
        <p:txBody>
          <a:bodyPr/>
          <a:lstStyle/>
          <a:p>
            <a:fld id="{A6446FAC-226B-4115-960C-7B2E97248D67}" type="slidenum">
              <a:rPr lang="en-US" altLang="en-US" smtClean="0"/>
              <a:pPr/>
              <a:t>3</a:t>
            </a:fld>
            <a:endParaRPr lang="en-US" altLang="en-US"/>
          </a:p>
        </p:txBody>
      </p:sp>
    </p:spTree>
    <p:extLst>
      <p:ext uri="{BB962C8B-B14F-4D97-AF65-F5344CB8AC3E}">
        <p14:creationId xmlns:p14="http://schemas.microsoft.com/office/powerpoint/2010/main" val="2574705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5</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 Management (schedule for entire semester) (one slide; Gantt Chart).</a:t>
            </a:r>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10</a:t>
            </a:fld>
            <a:endParaRPr lang="en-US" altLang="en-US"/>
          </a:p>
        </p:txBody>
      </p:sp>
    </p:spTree>
    <p:extLst>
      <p:ext uri="{BB962C8B-B14F-4D97-AF65-F5344CB8AC3E}">
        <p14:creationId xmlns:p14="http://schemas.microsoft.com/office/powerpoint/2010/main" val="417475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Requirements:</a:t>
            </a:r>
          </a:p>
          <a:p>
            <a:r>
              <a:rPr lang="en-US" dirty="0"/>
              <a:t>4.1. User stories implemented (one or more slides).</a:t>
            </a:r>
          </a:p>
          <a:p>
            <a:r>
              <a:rPr lang="en-US" dirty="0"/>
              <a:t>4.2. UML use cases and the use case diagram for the implemented use cases (one or more slides).</a:t>
            </a:r>
          </a:p>
          <a:p>
            <a:r>
              <a:rPr lang="en-US" dirty="0"/>
              <a:t>4.3. UML sequence diagrams for the implemented use cases.</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11</a:t>
            </a:fld>
            <a:endParaRPr lang="en-US" altLang="en-US"/>
          </a:p>
        </p:txBody>
      </p:sp>
    </p:spTree>
    <p:extLst>
      <p:ext uri="{BB962C8B-B14F-4D97-AF65-F5344CB8AC3E}">
        <p14:creationId xmlns:p14="http://schemas.microsoft.com/office/powerpoint/2010/main" val="95559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overall solution is comprised of 3 parts and follows a simple flow between them. The frontend receives requests for the webpage and serves up the React application that executes in the client's browser. The backend serves to decouple the database and to provide application logic for processing the data. </a:t>
            </a:r>
            <a:r>
              <a:rPr lang="en-US" dirty="0" err="1"/>
              <a:t>Mongodb</a:t>
            </a:r>
            <a:r>
              <a:rPr lang="en-US" dirty="0"/>
              <a:t> serves as the datastore for project with 4 collections under the `</a:t>
            </a:r>
            <a:r>
              <a:rPr lang="en-US" dirty="0" err="1"/>
              <a:t>asmt</a:t>
            </a:r>
            <a:r>
              <a:rPr lang="en-US" dirty="0"/>
              <a:t>` database `course, lecture, user, view`</a:t>
            </a:r>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A6446FAC-226B-4115-960C-7B2E97248D67}" type="slidenum">
              <a:rPr kumimoji="0" lang="en-US" altLang="en-US" sz="1200" b="0" i="0" u="none" strike="noStrike" kern="1200" cap="none" spc="0" normalizeH="0" baseline="0" noProof="0" smtClean="0">
                <a:ln>
                  <a:noFill/>
                </a:ln>
                <a:solidFill>
                  <a:prstClr val="black"/>
                </a:solidFill>
                <a:effectLst/>
                <a:uLnTx/>
                <a:uFillTx/>
                <a:latin typeface="Arial" charset="0"/>
                <a:ea typeface="ＭＳ Ｐゴシック" pitchFamily="34"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prstClr val="black"/>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28531302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a:p>
            <a:r>
              <a:rPr lang="en-US" dirty="0"/>
              <a:t> The backend uses a layered architecture that breaks the request/response flow into a series of layers. Each layer is used to segregate responsibilities and allow for the addition of new logic at the appropriate layer. As seen in the diagram the request is processed by each pieces until the final modifications are made to the underlying datastore.</a:t>
            </a:r>
          </a:p>
          <a:p>
            <a:endParaRPr lang="en-US" dirty="0"/>
          </a:p>
          <a:p>
            <a:r>
              <a:rPr lang="en-US" dirty="0"/>
              <a:t>The frontend uses a composition architecture where each react component is composed of smaller components or html primitives. This is the standard React design style and it lends to encapsulation of logic and configuration to the component creating a single entry/exit point (through properties) to maximize encapsulation.</a:t>
            </a:r>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13</a:t>
            </a:fld>
            <a:endParaRPr lang="en-US" altLang="en-US"/>
          </a:p>
        </p:txBody>
      </p:sp>
    </p:spTree>
    <p:extLst>
      <p:ext uri="{BB962C8B-B14F-4D97-AF65-F5344CB8AC3E}">
        <p14:creationId xmlns:p14="http://schemas.microsoft.com/office/powerpoint/2010/main" val="458351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System design:</a:t>
            </a:r>
          </a:p>
          <a:p>
            <a:r>
              <a:rPr lang="en-US" dirty="0"/>
              <a:t>5.1. System decomposition; identify the architecture patterns used (one slide).</a:t>
            </a:r>
          </a:p>
          <a:p>
            <a:r>
              <a:rPr lang="en-US" dirty="0"/>
              <a:t>5.2. System deployment – h/w and s/w requirements (one slide).</a:t>
            </a:r>
          </a:p>
          <a:p>
            <a:r>
              <a:rPr lang="en-US" dirty="0"/>
              <a:t>5.3. Persistent data design (one slide).</a:t>
            </a:r>
          </a:p>
          <a:p>
            <a:r>
              <a:rPr lang="en-US" dirty="0"/>
              <a:t>5.4. Security/Privacy (one slide).</a:t>
            </a:r>
          </a:p>
          <a:p>
            <a:endParaRPr lang="en-US" dirty="0"/>
          </a:p>
        </p:txBody>
      </p:sp>
      <p:sp>
        <p:nvSpPr>
          <p:cNvPr id="4" name="Slide Number Placeholder 3"/>
          <p:cNvSpPr>
            <a:spLocks noGrp="1"/>
          </p:cNvSpPr>
          <p:nvPr>
            <p:ph type="sldNum" sz="quarter" idx="10"/>
          </p:nvPr>
        </p:nvSpPr>
        <p:spPr/>
        <p:txBody>
          <a:bodyPr/>
          <a:lstStyle/>
          <a:p>
            <a:fld id="{A6446FAC-226B-4115-960C-7B2E97248D67}" type="slidenum">
              <a:rPr lang="en-US" altLang="en-US" smtClean="0"/>
              <a:pPr/>
              <a:t>14</a:t>
            </a:fld>
            <a:endParaRPr lang="en-US" altLang="en-US"/>
          </a:p>
        </p:txBody>
      </p:sp>
    </p:spTree>
    <p:extLst>
      <p:ext uri="{BB962C8B-B14F-4D97-AF65-F5344CB8AC3E}">
        <p14:creationId xmlns:p14="http://schemas.microsoft.com/office/powerpoint/2010/main" val="28808574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9" descr="Overlay-TitleSlid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1600200" y="2492375"/>
            <a:ext cx="6762749" cy="1470025"/>
          </a:xfrm>
        </p:spPr>
        <p:txBody>
          <a:bodyPr/>
          <a:lstStyle>
            <a:lvl1pPr algn="r">
              <a:defRPr sz="4400"/>
            </a:lvl1pPr>
          </a:lstStyle>
          <a:p>
            <a:r>
              <a:rPr lang="en-US"/>
              <a:t>Click to edit Master title style</a:t>
            </a:r>
            <a:endParaRPr/>
          </a:p>
        </p:txBody>
      </p:sp>
      <p:sp>
        <p:nvSpPr>
          <p:cNvPr id="3" name="Subtitle 2"/>
          <p:cNvSpPr>
            <a:spLocks noGrp="1"/>
          </p:cNvSpPr>
          <p:nvPr>
            <p:ph type="subTitle" idx="1"/>
          </p:nvPr>
        </p:nvSpPr>
        <p:spPr>
          <a:xfrm>
            <a:off x="1600201" y="3966882"/>
            <a:ext cx="6762749" cy="1752600"/>
          </a:xfrm>
        </p:spPr>
        <p:txBody>
          <a:bodyPr>
            <a:normAutofit/>
          </a:bodyPr>
          <a:lstStyle>
            <a:lvl1pPr marL="0" indent="0" algn="r">
              <a:spcBef>
                <a:spcPts val="600"/>
              </a:spcBef>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a:p>
        </p:txBody>
      </p:sp>
      <p:sp>
        <p:nvSpPr>
          <p:cNvPr id="5" name="Slide Number Placeholder 5"/>
          <p:cNvSpPr>
            <a:spLocks noGrp="1"/>
          </p:cNvSpPr>
          <p:nvPr>
            <p:ph type="sldNum" sz="quarter" idx="10"/>
          </p:nvPr>
        </p:nvSpPr>
        <p:spPr/>
        <p:txBody>
          <a:bodyPr/>
          <a:lstStyle>
            <a:lvl1pPr>
              <a:defRPr/>
            </a:lvl1pPr>
          </a:lstStyle>
          <a:p>
            <a:fld id="{54C94BC1-1497-4BDC-A1E5-B32793525C11}" type="slidenum">
              <a:rPr lang="en-US" altLang="en-US"/>
              <a:pPr/>
              <a:t>‹#›</a:t>
            </a:fld>
            <a:endParaRPr lang="en-US" altLang="en-US"/>
          </a:p>
        </p:txBody>
      </p:sp>
      <p:sp>
        <p:nvSpPr>
          <p:cNvPr id="6" name="Date Placeholder 3"/>
          <p:cNvSpPr>
            <a:spLocks noGrp="1"/>
          </p:cNvSpPr>
          <p:nvPr>
            <p:ph type="dt" sz="half" idx="11"/>
          </p:nvPr>
        </p:nvSpPr>
        <p:spPr/>
        <p:txBody>
          <a:bodyPr/>
          <a:lstStyle>
            <a:lvl1pPr>
              <a:defRPr/>
            </a:lvl1pPr>
          </a:lstStyle>
          <a:p>
            <a:pPr>
              <a:defRPr/>
            </a:pPr>
            <a:fld id="{05F4C51E-94FE-4EA3-9632-37695468AD72}" type="datetime1">
              <a:rPr lang="en-US"/>
              <a:pPr>
                <a:defRPr/>
              </a:pPr>
              <a:t>4/28/2019</a:t>
            </a:fld>
            <a:endParaRPr lang="en-US"/>
          </a:p>
        </p:txBody>
      </p:sp>
      <p:sp>
        <p:nvSpPr>
          <p:cNvPr id="7" name="Footer Placeholder 4"/>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468366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1"/>
          <p:cNvSpPr>
            <a:spLocks noGrp="1"/>
          </p:cNvSpPr>
          <p:nvPr>
            <p:ph type="dt" sz="half" idx="10"/>
          </p:nvPr>
        </p:nvSpPr>
        <p:spPr/>
        <p:txBody>
          <a:bodyPr/>
          <a:lstStyle>
            <a:lvl1pPr>
              <a:defRPr/>
            </a:lvl1pPr>
          </a:lstStyle>
          <a:p>
            <a:pPr>
              <a:defRPr/>
            </a:pPr>
            <a:fld id="{F8A44D78-FCC2-40B4-987C-246307192CE6}" type="datetime1">
              <a:rPr lang="en-US"/>
              <a:pPr>
                <a:defRPr/>
              </a:pPr>
              <a:t>4/28/2019</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fld id="{A8CA3598-FCF8-48A4-9FF5-EF2B5DDBAA8F}" type="slidenum">
              <a:rPr lang="en-US" altLang="en-US"/>
              <a:pPr/>
              <a:t>‹#›</a:t>
            </a:fld>
            <a:endParaRPr lang="en-US" altLang="en-US"/>
          </a:p>
        </p:txBody>
      </p:sp>
    </p:spTree>
    <p:extLst>
      <p:ext uri="{BB962C8B-B14F-4D97-AF65-F5344CB8AC3E}">
        <p14:creationId xmlns:p14="http://schemas.microsoft.com/office/powerpoint/2010/main" val="709808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9" descr="Overlay-Content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4" y="590550"/>
            <a:ext cx="3657600" cy="1162050"/>
          </a:xfrm>
        </p:spPr>
        <p:txBody>
          <a:bodyPr/>
          <a:lstStyle>
            <a:lvl1pPr algn="ctr">
              <a:defRPr sz="3600" b="0"/>
            </a:lvl1pPr>
          </a:lstStyle>
          <a:p>
            <a:r>
              <a:rPr lang="en-US"/>
              <a:t>Click to edit Master title style</a:t>
            </a:r>
            <a:endParaRPr/>
          </a:p>
        </p:txBody>
      </p:sp>
      <p:sp>
        <p:nvSpPr>
          <p:cNvPr id="3" name="Content Placeholder 2"/>
          <p:cNvSpPr>
            <a:spLocks noGrp="1"/>
          </p:cNvSpPr>
          <p:nvPr>
            <p:ph idx="1"/>
          </p:nvPr>
        </p:nvSpPr>
        <p:spPr>
          <a:xfrm>
            <a:off x="4693023" y="739588"/>
            <a:ext cx="3657600" cy="5308787"/>
          </a:xfrm>
        </p:spPr>
        <p:txBody>
          <a:bodyPr>
            <a:normAutofit/>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779464" y="1816100"/>
            <a:ext cx="3657600" cy="38227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p:txBody>
          <a:bodyPr/>
          <a:lstStyle>
            <a:lvl1pPr>
              <a:defRPr/>
            </a:lvl1pPr>
          </a:lstStyle>
          <a:p>
            <a:pPr>
              <a:defRPr/>
            </a:pPr>
            <a:fld id="{5C60CBCA-7388-4E1A-BAF6-17486ACF2434}" type="datetime1">
              <a:rPr lang="en-US"/>
              <a:pPr>
                <a:defRPr/>
              </a:pPr>
              <a:t>4/28/2019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3ECB25-1E4F-4A8B-8783-EC7587DDB69B}" type="slidenum">
              <a:rPr lang="en-US" altLang="en-US"/>
              <a:pPr/>
              <a:t>‹#›</a:t>
            </a:fld>
            <a:endParaRPr lang="en-US" altLang="en-US"/>
          </a:p>
        </p:txBody>
      </p:sp>
    </p:spTree>
    <p:extLst>
      <p:ext uri="{BB962C8B-B14F-4D97-AF65-F5344CB8AC3E}">
        <p14:creationId xmlns:p14="http://schemas.microsoft.com/office/powerpoint/2010/main" val="15826477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9" descr="Overlay-PictureCaption.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9263" y="187325"/>
            <a:ext cx="8535987"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3886200" y="533400"/>
            <a:ext cx="4476750" cy="1252538"/>
          </a:xfrm>
        </p:spPr>
        <p:txBody>
          <a:bodyPr/>
          <a:lstStyle>
            <a:lvl1pPr algn="l">
              <a:defRPr sz="3600" b="0"/>
            </a:lvl1pPr>
          </a:lstStyle>
          <a:p>
            <a:r>
              <a:rPr lang="en-US"/>
              <a:t>Click to edit Master title style</a:t>
            </a:r>
            <a:endParaRPr/>
          </a:p>
        </p:txBody>
      </p:sp>
      <p:sp>
        <p:nvSpPr>
          <p:cNvPr id="4" name="Text Placeholder 3"/>
          <p:cNvSpPr>
            <a:spLocks noGrp="1"/>
          </p:cNvSpPr>
          <p:nvPr>
            <p:ph type="body" sz="half" idx="2"/>
          </p:nvPr>
        </p:nvSpPr>
        <p:spPr>
          <a:xfrm>
            <a:off x="3886124" y="1828800"/>
            <a:ext cx="4474539"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Picture Placeholder 2"/>
          <p:cNvSpPr>
            <a:spLocks noGrp="1"/>
          </p:cNvSpPr>
          <p:nvPr>
            <p:ph type="pic" idx="1"/>
          </p:nvPr>
        </p:nvSpPr>
        <p:spPr>
          <a:xfrm flipH="1">
            <a:off x="188253" y="179292"/>
            <a:ext cx="3281087" cy="6483096"/>
          </a:xfrm>
          <a:prstGeom prst="round1Rect">
            <a:avLst>
              <a:gd name="adj" fmla="val 17325"/>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6" name="Date Placeholder 4"/>
          <p:cNvSpPr>
            <a:spLocks noGrp="1"/>
          </p:cNvSpPr>
          <p:nvPr>
            <p:ph type="dt" sz="half" idx="10"/>
          </p:nvPr>
        </p:nvSpPr>
        <p:spPr>
          <a:xfrm>
            <a:off x="3886200" y="6288088"/>
            <a:ext cx="1887538" cy="365125"/>
          </a:xfrm>
        </p:spPr>
        <p:txBody>
          <a:bodyPr/>
          <a:lstStyle>
            <a:lvl1pPr>
              <a:defRPr/>
            </a:lvl1pPr>
          </a:lstStyle>
          <a:p>
            <a:pPr>
              <a:defRPr/>
            </a:pPr>
            <a:fld id="{0ACF3A49-14E6-442A-8033-A8225B229CA5}" type="datetime1">
              <a:rPr lang="en-US"/>
              <a:pPr>
                <a:defRPr/>
              </a:pPr>
              <a:t>4/28/2019</a:t>
            </a:fld>
            <a:endParaRPr lang="en-US"/>
          </a:p>
        </p:txBody>
      </p:sp>
      <p:sp>
        <p:nvSpPr>
          <p:cNvPr id="7" name="Footer Placeholder 5"/>
          <p:cNvSpPr>
            <a:spLocks noGrp="1"/>
          </p:cNvSpPr>
          <p:nvPr>
            <p:ph type="ftr" sz="quarter" idx="11"/>
          </p:nvPr>
        </p:nvSpPr>
        <p:spPr>
          <a:xfrm>
            <a:off x="5867400" y="6288088"/>
            <a:ext cx="2676525"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C1DAC369-66D3-4EFC-BB3B-678C81E21597}" type="slidenum">
              <a:rPr lang="en-US" altLang="en-US"/>
              <a:pPr/>
              <a:t>‹#›</a:t>
            </a:fld>
            <a:endParaRPr lang="en-US" altLang="en-US"/>
          </a:p>
        </p:txBody>
      </p:sp>
    </p:spTree>
    <p:extLst>
      <p:ext uri="{BB962C8B-B14F-4D97-AF65-F5344CB8AC3E}">
        <p14:creationId xmlns:p14="http://schemas.microsoft.com/office/powerpoint/2010/main" val="4203619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Alt.">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710953" y="533400"/>
            <a:ext cx="3657600" cy="125253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596153" y="1600199"/>
            <a:ext cx="3657600" cy="3657601"/>
          </a:xfrm>
          <a:prstGeom prst="ellipse">
            <a:avLst/>
          </a:prstGeom>
          <a:blipFill dpi="0" rotWithShape="0">
            <a:blip r:embed="rId3" cstate="print"/>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4710412" y="1828800"/>
            <a:ext cx="3657600" cy="38100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6212A322-CABC-4460-A606-AB4BCCCBEACD}" type="datetime1">
              <a:rPr lang="en-US"/>
              <a:pPr>
                <a:defRPr/>
              </a:pPr>
              <a:t>4/28/2019</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24D93BB5-5A86-4E4F-8673-ADE41ED1BC89}" type="slidenum">
              <a:rPr lang="en-US" altLang="en-US"/>
              <a:pPr/>
              <a:t>‹#›</a:t>
            </a:fld>
            <a:endParaRPr lang="en-US" altLang="en-US"/>
          </a:p>
        </p:txBody>
      </p:sp>
    </p:spTree>
    <p:extLst>
      <p:ext uri="{BB962C8B-B14F-4D97-AF65-F5344CB8AC3E}">
        <p14:creationId xmlns:p14="http://schemas.microsoft.com/office/powerpoint/2010/main" val="33670529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pic>
        <p:nvPicPr>
          <p:cNvPr id="5" name="Picture 9" descr="Overlay-PictureCaption-Extra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8750" y="187325"/>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808038" y="3778624"/>
            <a:ext cx="7560515" cy="1102658"/>
          </a:xfrm>
        </p:spPr>
        <p:txBody>
          <a:bodyPr/>
          <a:lstStyle>
            <a:lvl1pPr algn="l">
              <a:defRPr sz="3600" b="0"/>
            </a:lvl1pPr>
          </a:lstStyle>
          <a:p>
            <a:r>
              <a:rPr lang="en-US"/>
              <a:t>Click to edit Master title style</a:t>
            </a:r>
            <a:endParaRPr/>
          </a:p>
        </p:txBody>
      </p:sp>
      <p:sp>
        <p:nvSpPr>
          <p:cNvPr id="3" name="Picture Placeholder 2"/>
          <p:cNvSpPr>
            <a:spLocks noGrp="1"/>
          </p:cNvSpPr>
          <p:nvPr>
            <p:ph type="pic" idx="1"/>
          </p:nvPr>
        </p:nvSpPr>
        <p:spPr>
          <a:xfrm flipH="1">
            <a:off x="871584" y="762000"/>
            <a:ext cx="7427726" cy="2989730"/>
          </a:xfrm>
          <a:prstGeom prst="roundRect">
            <a:avLst>
              <a:gd name="adj" fmla="val 7476"/>
            </a:avLst>
          </a:prstGeom>
          <a:blipFill dpi="0" rotWithShape="0">
            <a:blip r:embed="rId3"/>
            <a:srcRect/>
            <a:stretch>
              <a:fillRect/>
            </a:stretch>
          </a:blipFill>
          <a:ln w="28575">
            <a:solidFill>
              <a:schemeClr val="bg1"/>
            </a:solidFill>
          </a:ln>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noProof="0"/>
          </a:p>
        </p:txBody>
      </p:sp>
      <p:sp>
        <p:nvSpPr>
          <p:cNvPr id="4" name="Text Placeholder 3"/>
          <p:cNvSpPr>
            <a:spLocks noGrp="1"/>
          </p:cNvSpPr>
          <p:nvPr>
            <p:ph type="body" sz="half" idx="2"/>
          </p:nvPr>
        </p:nvSpPr>
        <p:spPr>
          <a:xfrm>
            <a:off x="808034" y="4827493"/>
            <a:ext cx="7559977" cy="1220881"/>
          </a:xfrm>
        </p:spPr>
        <p:txBody>
          <a:bodyPr>
            <a:norm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4"/>
          <p:cNvSpPr>
            <a:spLocks noGrp="1"/>
          </p:cNvSpPr>
          <p:nvPr>
            <p:ph type="dt" sz="half" idx="10"/>
          </p:nvPr>
        </p:nvSpPr>
        <p:spPr>
          <a:xfrm>
            <a:off x="381000" y="6288088"/>
            <a:ext cx="1865313" cy="365125"/>
          </a:xfrm>
        </p:spPr>
        <p:txBody>
          <a:bodyPr/>
          <a:lstStyle>
            <a:lvl1pPr>
              <a:defRPr/>
            </a:lvl1pPr>
          </a:lstStyle>
          <a:p>
            <a:pPr>
              <a:defRPr/>
            </a:pPr>
            <a:fld id="{2B685573-B59F-4A40-8715-17FA852A1259}" type="datetime1">
              <a:rPr lang="en-US"/>
              <a:pPr>
                <a:defRPr/>
              </a:pPr>
              <a:t>4/28/2019</a:t>
            </a:fld>
            <a:endParaRPr lang="en-US"/>
          </a:p>
        </p:txBody>
      </p:sp>
      <p:sp>
        <p:nvSpPr>
          <p:cNvPr id="7" name="Footer Placeholder 5"/>
          <p:cNvSpPr>
            <a:spLocks noGrp="1"/>
          </p:cNvSpPr>
          <p:nvPr>
            <p:ph type="ftr" sz="quarter" idx="11"/>
          </p:nvPr>
        </p:nvSpPr>
        <p:spPr>
          <a:xfrm>
            <a:off x="3325813" y="6288088"/>
            <a:ext cx="5218112" cy="365125"/>
          </a:xfrm>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98D5BC46-E68C-4DA3-94B3-06FB2468F9A3}" type="slidenum">
              <a:rPr lang="en-US" altLang="en-US"/>
              <a:pPr/>
              <a:t>‹#›</a:t>
            </a:fld>
            <a:endParaRPr lang="en-US" altLang="en-US"/>
          </a:p>
        </p:txBody>
      </p:sp>
    </p:spTree>
    <p:extLst>
      <p:ext uri="{BB962C8B-B14F-4D97-AF65-F5344CB8AC3E}">
        <p14:creationId xmlns:p14="http://schemas.microsoft.com/office/powerpoint/2010/main" val="361626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4DFC08AD-425F-4775-B4E0-BB115F66D29C}" type="datetime1">
              <a:rPr lang="en-US"/>
              <a:pPr>
                <a:defRPr/>
              </a:pPr>
              <a:t>4/28/2019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20355F54-7FB7-4864-A52B-2722A7103E10}" type="slidenum">
              <a:rPr lang="en-US" altLang="en-US"/>
              <a:pPr/>
              <a:t>‹#›</a:t>
            </a:fld>
            <a:endParaRPr lang="en-US" altLang="en-US"/>
          </a:p>
        </p:txBody>
      </p:sp>
    </p:spTree>
    <p:extLst>
      <p:ext uri="{BB962C8B-B14F-4D97-AF65-F5344CB8AC3E}">
        <p14:creationId xmlns:p14="http://schemas.microsoft.com/office/powerpoint/2010/main" val="16579082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7328646" y="779463"/>
            <a:ext cx="1358153" cy="5268912"/>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779462" y="779464"/>
            <a:ext cx="6170613" cy="526891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57D29FD-4BC1-4E48-B7DD-BCBA95BC7AF9}" type="datetime1">
              <a:rPr lang="en-US"/>
              <a:pPr>
                <a:defRPr/>
              </a:pPr>
              <a:t>4/28/2019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6514C96F-308B-488D-8EB8-53D986110491}" type="slidenum">
              <a:rPr lang="en-US" altLang="en-US"/>
              <a:pPr/>
              <a:t>‹#›</a:t>
            </a:fld>
            <a:endParaRPr lang="en-US" altLang="en-US"/>
          </a:p>
        </p:txBody>
      </p:sp>
    </p:spTree>
    <p:extLst>
      <p:ext uri="{BB962C8B-B14F-4D97-AF65-F5344CB8AC3E}">
        <p14:creationId xmlns:p14="http://schemas.microsoft.com/office/powerpoint/2010/main" val="25665016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3"/>
          <p:cNvSpPr>
            <a:spLocks noGrp="1"/>
          </p:cNvSpPr>
          <p:nvPr>
            <p:ph type="dt" sz="half" idx="10"/>
          </p:nvPr>
        </p:nvSpPr>
        <p:spPr/>
        <p:txBody>
          <a:bodyPr/>
          <a:lstStyle>
            <a:lvl1pPr>
              <a:defRPr/>
            </a:lvl1pPr>
          </a:lstStyle>
          <a:p>
            <a:pPr>
              <a:defRPr/>
            </a:pPr>
            <a:fld id="{FA15597D-6130-464B-9D3E-3A1D0D3CB7DB}" type="datetime1">
              <a:rPr lang="en-US"/>
              <a:pPr>
                <a:defRPr/>
              </a:pPr>
              <a:t>4/28/2019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8AD668F5-6BE9-42B2-89D8-E57480DDCA9A}" type="slidenum">
              <a:rPr lang="en-US" altLang="en-US"/>
              <a:pPr/>
              <a:t>‹#›</a:t>
            </a:fld>
            <a:endParaRPr lang="en-US" altLang="en-US"/>
          </a:p>
        </p:txBody>
      </p:sp>
    </p:spTree>
    <p:extLst>
      <p:ext uri="{BB962C8B-B14F-4D97-AF65-F5344CB8AC3E}">
        <p14:creationId xmlns:p14="http://schemas.microsoft.com/office/powerpoint/2010/main" val="126328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9" descr="Overlay-SectionHead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1000" y="0"/>
            <a:ext cx="8826500" cy="6483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79463" y="2591360"/>
            <a:ext cx="7583487" cy="1362075"/>
          </a:xfrm>
        </p:spPr>
        <p:txBody>
          <a:bodyPr>
            <a:noAutofit/>
          </a:bodyPr>
          <a:lstStyle>
            <a:lvl1pPr algn="l">
              <a:defRPr sz="4400" b="1" cap="none" baseline="0">
                <a:solidFill>
                  <a:srgbClr val="001D4D"/>
                </a:solidFill>
              </a:defRPr>
            </a:lvl1pPr>
          </a:lstStyle>
          <a:p>
            <a:r>
              <a:rPr lang="en-US"/>
              <a:t>Click to edit Master title style</a:t>
            </a:r>
            <a:endParaRPr dirty="0"/>
          </a:p>
        </p:txBody>
      </p:sp>
      <p:sp>
        <p:nvSpPr>
          <p:cNvPr id="3" name="Text Placeholder 2"/>
          <p:cNvSpPr>
            <a:spLocks noGrp="1"/>
          </p:cNvSpPr>
          <p:nvPr>
            <p:ph type="body" idx="1"/>
          </p:nvPr>
        </p:nvSpPr>
        <p:spPr>
          <a:xfrm>
            <a:off x="779463" y="3950354"/>
            <a:ext cx="7583487" cy="1500187"/>
          </a:xfrm>
        </p:spPr>
        <p:txBody>
          <a:bodyPr/>
          <a:lstStyle>
            <a:lvl1pPr marL="0" indent="0" algn="l">
              <a:spcBef>
                <a:spcPts val="600"/>
              </a:spcBef>
              <a:buNone/>
              <a:defRPr sz="2000" cap="none" baseline="0">
                <a:solidFill>
                  <a:srgbClr val="001D4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6716B0D-9E78-4000-9B46-108CCFA59DB2}" type="datetime1">
              <a:rPr lang="en-US"/>
              <a:pPr>
                <a:defRPr/>
              </a:pPr>
              <a:t>4/28/2019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E38455A5-A4A9-468F-A1D3-4785F870EBD4}" type="slidenum">
              <a:rPr lang="en-US" altLang="en-US"/>
              <a:pPr/>
              <a:t>‹#›</a:t>
            </a:fld>
            <a:endParaRPr lang="en-US" altLang="en-US"/>
          </a:p>
        </p:txBody>
      </p:sp>
    </p:spTree>
    <p:extLst>
      <p:ext uri="{BB962C8B-B14F-4D97-AF65-F5344CB8AC3E}">
        <p14:creationId xmlns:p14="http://schemas.microsoft.com/office/powerpoint/2010/main" val="4017998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4688541"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0"/>
          </p:nvPr>
        </p:nvSpPr>
        <p:spPr/>
        <p:txBody>
          <a:bodyPr/>
          <a:lstStyle>
            <a:lvl1pPr>
              <a:defRPr/>
            </a:lvl1pPr>
          </a:lstStyle>
          <a:p>
            <a:pPr>
              <a:defRPr/>
            </a:pPr>
            <a:fld id="{ED3457D7-E072-4C6B-85A3-FC101812524D}" type="datetime1">
              <a:rPr lang="en-US"/>
              <a:pPr>
                <a:defRPr/>
              </a:pPr>
              <a:t>4/28/2019</a:t>
            </a:fld>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fld id="{8EFC070B-E897-4FE2-87D3-937C19FE74A6}" type="slidenum">
              <a:rPr lang="en-US" altLang="en-US"/>
              <a:pPr/>
              <a:t>‹#›</a:t>
            </a:fld>
            <a:endParaRPr lang="en-US" altLang="en-US"/>
          </a:p>
        </p:txBody>
      </p:sp>
    </p:spTree>
    <p:extLst>
      <p:ext uri="{BB962C8B-B14F-4D97-AF65-F5344CB8AC3E}">
        <p14:creationId xmlns:p14="http://schemas.microsoft.com/office/powerpoint/2010/main" val="33217429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8" name="Straight Connector 7"/>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874713" y="2286000"/>
            <a:ext cx="3562350"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816475" y="2286000"/>
            <a:ext cx="3565525" cy="15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79463" y="381000"/>
            <a:ext cx="7583487" cy="1044388"/>
          </a:xfrm>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779463"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779463"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4705350" y="1438835"/>
            <a:ext cx="3657600" cy="789828"/>
          </a:xfrm>
        </p:spPr>
        <p:txBody>
          <a:bodyPr anchor="b">
            <a:noAutofit/>
          </a:bodyPr>
          <a:lstStyle>
            <a:lvl1pPr marL="0" indent="0" algn="ctr">
              <a:lnSpc>
                <a:spcPts val="3000"/>
              </a:lnSpc>
              <a:spcBef>
                <a:spcPts val="0"/>
              </a:spcBef>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05350" y="2362199"/>
            <a:ext cx="3657600" cy="3686175"/>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2" name="Date Placeholder 6"/>
          <p:cNvSpPr>
            <a:spLocks noGrp="1"/>
          </p:cNvSpPr>
          <p:nvPr>
            <p:ph type="dt" sz="half" idx="10"/>
          </p:nvPr>
        </p:nvSpPr>
        <p:spPr/>
        <p:txBody>
          <a:bodyPr/>
          <a:lstStyle>
            <a:lvl1pPr>
              <a:defRPr/>
            </a:lvl1pPr>
          </a:lstStyle>
          <a:p>
            <a:pPr>
              <a:defRPr/>
            </a:pPr>
            <a:fld id="{82521417-C2DD-4C9C-9B7F-24A4905C0EAD}" type="datetime1">
              <a:rPr lang="en-US"/>
              <a:pPr>
                <a:defRPr/>
              </a:pPr>
              <a:t>4/28/2019</a:t>
            </a:fld>
            <a:endParaRPr lang="en-US"/>
          </a:p>
        </p:txBody>
      </p:sp>
      <p:sp>
        <p:nvSpPr>
          <p:cNvPr id="13" name="Footer Placeholder 7"/>
          <p:cNvSpPr>
            <a:spLocks noGrp="1"/>
          </p:cNvSpPr>
          <p:nvPr>
            <p:ph type="ftr" sz="quarter" idx="11"/>
          </p:nvPr>
        </p:nvSpPr>
        <p:spPr/>
        <p:txBody>
          <a:bodyPr/>
          <a:lstStyle>
            <a:lvl1pPr>
              <a:defRPr/>
            </a:lvl1pPr>
          </a:lstStyle>
          <a:p>
            <a:pPr>
              <a:defRPr/>
            </a:pPr>
            <a:endParaRPr lang="en-US"/>
          </a:p>
        </p:txBody>
      </p:sp>
      <p:sp>
        <p:nvSpPr>
          <p:cNvPr id="14" name="Slide Number Placeholder 8"/>
          <p:cNvSpPr>
            <a:spLocks noGrp="1"/>
          </p:cNvSpPr>
          <p:nvPr>
            <p:ph type="sldNum" sz="quarter" idx="12"/>
          </p:nvPr>
        </p:nvSpPr>
        <p:spPr/>
        <p:txBody>
          <a:bodyPr/>
          <a:lstStyle>
            <a:lvl1pPr>
              <a:defRPr/>
            </a:lvl1pPr>
          </a:lstStyle>
          <a:p>
            <a:fld id="{E879F1A1-38E2-4BE0-8480-E43DB31206EE}" type="slidenum">
              <a:rPr lang="en-US" altLang="en-US"/>
              <a:pPr/>
              <a:t>‹#›</a:t>
            </a:fld>
            <a:endParaRPr lang="en-US" altLang="en-US"/>
          </a:p>
        </p:txBody>
      </p:sp>
    </p:spTree>
    <p:extLst>
      <p:ext uri="{BB962C8B-B14F-4D97-AF65-F5344CB8AC3E}">
        <p14:creationId xmlns:p14="http://schemas.microsoft.com/office/powerpoint/2010/main" val="3564560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pic>
        <p:nvPicPr>
          <p:cNvPr id="5"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779462" y="1828801"/>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779462" y="3991816"/>
            <a:ext cx="7585076"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Date Placeholder 4"/>
          <p:cNvSpPr>
            <a:spLocks noGrp="1"/>
          </p:cNvSpPr>
          <p:nvPr>
            <p:ph type="dt" sz="half" idx="14"/>
          </p:nvPr>
        </p:nvSpPr>
        <p:spPr/>
        <p:txBody>
          <a:bodyPr/>
          <a:lstStyle>
            <a:lvl1pPr>
              <a:defRPr/>
            </a:lvl1pPr>
          </a:lstStyle>
          <a:p>
            <a:pPr>
              <a:defRPr/>
            </a:pPr>
            <a:fld id="{7314E409-C98F-4836-AB37-F938F6FE38A7}" type="datetime1">
              <a:rPr lang="en-US"/>
              <a:pPr>
                <a:defRPr/>
              </a:pPr>
              <a:t>4/28/2019</a:t>
            </a:fld>
            <a:endParaRPr lang="en-US"/>
          </a:p>
        </p:txBody>
      </p:sp>
      <p:sp>
        <p:nvSpPr>
          <p:cNvPr id="7" name="Footer Placeholder 5"/>
          <p:cNvSpPr>
            <a:spLocks noGrp="1"/>
          </p:cNvSpPr>
          <p:nvPr>
            <p:ph type="ftr" sz="quarter" idx="15"/>
          </p:nvPr>
        </p:nvSpPr>
        <p:spPr/>
        <p:txBody>
          <a:bodyPr/>
          <a:lstStyle>
            <a:lvl1pPr>
              <a:defRPr/>
            </a:lvl1pPr>
          </a:lstStyle>
          <a:p>
            <a:pPr>
              <a:defRPr/>
            </a:pPr>
            <a:endParaRPr lang="en-US"/>
          </a:p>
        </p:txBody>
      </p:sp>
      <p:sp>
        <p:nvSpPr>
          <p:cNvPr id="8" name="Slide Number Placeholder 6"/>
          <p:cNvSpPr>
            <a:spLocks noGrp="1"/>
          </p:cNvSpPr>
          <p:nvPr>
            <p:ph type="sldNum" sz="quarter" idx="16"/>
          </p:nvPr>
        </p:nvSpPr>
        <p:spPr/>
        <p:txBody>
          <a:bodyPr/>
          <a:lstStyle>
            <a:lvl1pPr>
              <a:defRPr/>
            </a:lvl1pPr>
          </a:lstStyle>
          <a:p>
            <a:fld id="{EA9BF686-F77E-47DC-BAD5-34ADE684F9C2}" type="slidenum">
              <a:rPr lang="en-US" altLang="en-US"/>
              <a:pPr/>
              <a:t>‹#›</a:t>
            </a:fld>
            <a:endParaRPr lang="en-US" altLang="en-US"/>
          </a:p>
        </p:txBody>
      </p:sp>
    </p:spTree>
    <p:extLst>
      <p:ext uri="{BB962C8B-B14F-4D97-AF65-F5344CB8AC3E}">
        <p14:creationId xmlns:p14="http://schemas.microsoft.com/office/powerpoint/2010/main" val="9368112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pic>
        <p:nvPicPr>
          <p:cNvPr id="6"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0"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1" name="Content Placeholder 2"/>
          <p:cNvSpPr>
            <a:spLocks noGrp="1"/>
          </p:cNvSpPr>
          <p:nvPr>
            <p:ph sz="half" idx="14"/>
          </p:nvPr>
        </p:nvSpPr>
        <p:spPr>
          <a:xfrm>
            <a:off x="779462" y="1828800"/>
            <a:ext cx="3657600" cy="4219575"/>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4"/>
          <p:cNvSpPr>
            <a:spLocks noGrp="1"/>
          </p:cNvSpPr>
          <p:nvPr>
            <p:ph type="dt" sz="half" idx="15"/>
          </p:nvPr>
        </p:nvSpPr>
        <p:spPr/>
        <p:txBody>
          <a:bodyPr/>
          <a:lstStyle>
            <a:lvl1pPr>
              <a:defRPr/>
            </a:lvl1pPr>
          </a:lstStyle>
          <a:p>
            <a:pPr>
              <a:defRPr/>
            </a:pPr>
            <a:fld id="{7A8EB1C2-62C7-4F1A-9DF0-1804097D74BC}" type="datetime1">
              <a:rPr lang="en-US"/>
              <a:pPr>
                <a:defRPr/>
              </a:pPr>
              <a:t>4/28/2019</a:t>
            </a:fld>
            <a:endParaRPr lang="en-US"/>
          </a:p>
        </p:txBody>
      </p:sp>
      <p:sp>
        <p:nvSpPr>
          <p:cNvPr id="8" name="Footer Placeholder 5"/>
          <p:cNvSpPr>
            <a:spLocks noGrp="1"/>
          </p:cNvSpPr>
          <p:nvPr>
            <p:ph type="ftr" sz="quarter" idx="16"/>
          </p:nvPr>
        </p:nvSpPr>
        <p:spPr/>
        <p:txBody>
          <a:bodyPr/>
          <a:lstStyle>
            <a:lvl1pPr>
              <a:defRPr/>
            </a:lvl1pPr>
          </a:lstStyle>
          <a:p>
            <a:pPr>
              <a:defRPr/>
            </a:pPr>
            <a:endParaRPr lang="en-US"/>
          </a:p>
        </p:txBody>
      </p:sp>
      <p:sp>
        <p:nvSpPr>
          <p:cNvPr id="9" name="Slide Number Placeholder 6"/>
          <p:cNvSpPr>
            <a:spLocks noGrp="1"/>
          </p:cNvSpPr>
          <p:nvPr>
            <p:ph type="sldNum" sz="quarter" idx="17"/>
          </p:nvPr>
        </p:nvSpPr>
        <p:spPr/>
        <p:txBody>
          <a:bodyPr/>
          <a:lstStyle>
            <a:lvl1pPr>
              <a:defRPr/>
            </a:lvl1pPr>
          </a:lstStyle>
          <a:p>
            <a:fld id="{2C3E92E7-5F71-48EF-B9A7-7D646EA2EECE}" type="slidenum">
              <a:rPr lang="en-US" altLang="en-US"/>
              <a:pPr/>
              <a:t>‹#›</a:t>
            </a:fld>
            <a:endParaRPr lang="en-US" altLang="en-US"/>
          </a:p>
        </p:txBody>
      </p:sp>
    </p:spTree>
    <p:extLst>
      <p:ext uri="{BB962C8B-B14F-4D97-AF65-F5344CB8AC3E}">
        <p14:creationId xmlns:p14="http://schemas.microsoft.com/office/powerpoint/2010/main" val="3407725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pic>
        <p:nvPicPr>
          <p:cNvPr id="7"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12" name="Content Placeholder 2"/>
          <p:cNvSpPr>
            <a:spLocks noGrp="1"/>
          </p:cNvSpPr>
          <p:nvPr>
            <p:ph sz="half" idx="14"/>
          </p:nvPr>
        </p:nvSpPr>
        <p:spPr>
          <a:xfrm>
            <a:off x="77946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3" name="Content Placeholder 2"/>
          <p:cNvSpPr>
            <a:spLocks noGrp="1"/>
          </p:cNvSpPr>
          <p:nvPr>
            <p:ph sz="half" idx="15"/>
          </p:nvPr>
        </p:nvSpPr>
        <p:spPr>
          <a:xfrm>
            <a:off x="77946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4" name="Content Placeholder 2"/>
          <p:cNvSpPr>
            <a:spLocks noGrp="1"/>
          </p:cNvSpPr>
          <p:nvPr>
            <p:ph sz="half" idx="1"/>
          </p:nvPr>
        </p:nvSpPr>
        <p:spPr>
          <a:xfrm>
            <a:off x="4710953" y="1828801"/>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15" name="Content Placeholder 2"/>
          <p:cNvSpPr>
            <a:spLocks noGrp="1"/>
          </p:cNvSpPr>
          <p:nvPr>
            <p:ph sz="half" idx="13"/>
          </p:nvPr>
        </p:nvSpPr>
        <p:spPr>
          <a:xfrm>
            <a:off x="4710953" y="3991816"/>
            <a:ext cx="3657600" cy="20574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8" name="Date Placeholder 4"/>
          <p:cNvSpPr>
            <a:spLocks noGrp="1"/>
          </p:cNvSpPr>
          <p:nvPr>
            <p:ph type="dt" sz="half" idx="16"/>
          </p:nvPr>
        </p:nvSpPr>
        <p:spPr/>
        <p:txBody>
          <a:bodyPr/>
          <a:lstStyle>
            <a:lvl1pPr>
              <a:defRPr/>
            </a:lvl1pPr>
          </a:lstStyle>
          <a:p>
            <a:pPr>
              <a:defRPr/>
            </a:pPr>
            <a:fld id="{E228EFB1-89E3-4517-A18C-02DD58AA2D7B}" type="datetime1">
              <a:rPr lang="en-US"/>
              <a:pPr>
                <a:defRPr/>
              </a:pPr>
              <a:t>4/28/2019</a:t>
            </a:fld>
            <a:endParaRPr lang="en-US"/>
          </a:p>
        </p:txBody>
      </p:sp>
      <p:sp>
        <p:nvSpPr>
          <p:cNvPr id="9" name="Footer Placeholder 5"/>
          <p:cNvSpPr>
            <a:spLocks noGrp="1"/>
          </p:cNvSpPr>
          <p:nvPr>
            <p:ph type="ftr" sz="quarter" idx="17"/>
          </p:nvPr>
        </p:nvSpPr>
        <p:spPr/>
        <p:txBody>
          <a:bodyPr/>
          <a:lstStyle>
            <a:lvl1pPr>
              <a:defRPr/>
            </a:lvl1pPr>
          </a:lstStyle>
          <a:p>
            <a:pPr>
              <a:defRPr/>
            </a:pPr>
            <a:endParaRPr lang="en-US"/>
          </a:p>
        </p:txBody>
      </p:sp>
      <p:sp>
        <p:nvSpPr>
          <p:cNvPr id="10" name="Slide Number Placeholder 6"/>
          <p:cNvSpPr>
            <a:spLocks noGrp="1"/>
          </p:cNvSpPr>
          <p:nvPr>
            <p:ph type="sldNum" sz="quarter" idx="18"/>
          </p:nvPr>
        </p:nvSpPr>
        <p:spPr/>
        <p:txBody>
          <a:bodyPr/>
          <a:lstStyle>
            <a:lvl1pPr>
              <a:defRPr/>
            </a:lvl1pPr>
          </a:lstStyle>
          <a:p>
            <a:fld id="{742D7D0C-8D30-4A66-A10F-512DACA83C15}" type="slidenum">
              <a:rPr lang="en-US" altLang="en-US"/>
              <a:pPr/>
              <a:t>‹#›</a:t>
            </a:fld>
            <a:endParaRPr lang="en-US" altLang="en-US"/>
          </a:p>
        </p:txBody>
      </p:sp>
    </p:spTree>
    <p:extLst>
      <p:ext uri="{BB962C8B-B14F-4D97-AF65-F5344CB8AC3E}">
        <p14:creationId xmlns:p14="http://schemas.microsoft.com/office/powerpoint/2010/main" val="364403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9" descr="Overlay-ContentSlid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0813" y="187325"/>
            <a:ext cx="8828087" cy="6481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endParaRPr/>
          </a:p>
        </p:txBody>
      </p:sp>
      <p:sp>
        <p:nvSpPr>
          <p:cNvPr id="4" name="Date Placeholder 2"/>
          <p:cNvSpPr>
            <a:spLocks noGrp="1"/>
          </p:cNvSpPr>
          <p:nvPr>
            <p:ph type="dt" sz="half" idx="10"/>
          </p:nvPr>
        </p:nvSpPr>
        <p:spPr/>
        <p:txBody>
          <a:bodyPr/>
          <a:lstStyle>
            <a:lvl1pPr>
              <a:defRPr/>
            </a:lvl1pPr>
          </a:lstStyle>
          <a:p>
            <a:pPr>
              <a:defRPr/>
            </a:pPr>
            <a:fld id="{0C71B9FD-5F84-40EE-BE92-5187585C0991}" type="datetime1">
              <a:rPr lang="en-US"/>
              <a:pPr>
                <a:defRPr/>
              </a:pPr>
              <a:t>4/28/2019</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fld id="{FF91F6D4-B72F-4031-BB13-DF465A8C7873}" type="slidenum">
              <a:rPr lang="en-US" altLang="en-US"/>
              <a:pPr/>
              <a:t>‹#›</a:t>
            </a:fld>
            <a:endParaRPr lang="en-US" altLang="en-US"/>
          </a:p>
        </p:txBody>
      </p:sp>
    </p:spTree>
    <p:extLst>
      <p:ext uri="{BB962C8B-B14F-4D97-AF65-F5344CB8AC3E}">
        <p14:creationId xmlns:p14="http://schemas.microsoft.com/office/powerpoint/2010/main" val="315302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ound Diagonal Corner Rectangle 7"/>
          <p:cNvSpPr/>
          <p:nvPr/>
        </p:nvSpPr>
        <p:spPr>
          <a:xfrm>
            <a:off x="190500" y="190500"/>
            <a:ext cx="8764588" cy="6478588"/>
          </a:xfrm>
          <a:prstGeom prst="round2DiagRect">
            <a:avLst>
              <a:gd name="adj1" fmla="val 9416"/>
              <a:gd name="adj2" fmla="val 0"/>
            </a:avLst>
          </a:prstGeom>
          <a:gradFill>
            <a:gsLst>
              <a:gs pos="13000">
                <a:srgbClr val="B27A00"/>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a:p>
        </p:txBody>
      </p:sp>
      <p:sp>
        <p:nvSpPr>
          <p:cNvPr id="1027" name="Title Placeholder 1"/>
          <p:cNvSpPr>
            <a:spLocks noGrp="1"/>
          </p:cNvSpPr>
          <p:nvPr>
            <p:ph type="title"/>
          </p:nvPr>
        </p:nvSpPr>
        <p:spPr bwMode="auto">
          <a:xfrm>
            <a:off x="779463" y="381000"/>
            <a:ext cx="7583487" cy="104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779463" y="1828800"/>
            <a:ext cx="7583487" cy="4208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381000" y="6288088"/>
            <a:ext cx="1887538"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bg2"/>
                </a:solidFill>
                <a:latin typeface="+mn-lt"/>
                <a:ea typeface="+mn-ea"/>
                <a:cs typeface="+mn-cs"/>
              </a:defRPr>
            </a:lvl1pPr>
          </a:lstStyle>
          <a:p>
            <a:pPr>
              <a:defRPr/>
            </a:pPr>
            <a:fld id="{B9BB3EB8-314F-4CE3-939A-F78A6BE43B76}" type="datetime1">
              <a:rPr lang="en-US"/>
              <a:pPr>
                <a:defRPr/>
              </a:pPr>
              <a:t>4/28/2019</a:t>
            </a:fld>
            <a:endParaRPr lang="en-US"/>
          </a:p>
        </p:txBody>
      </p:sp>
      <p:sp>
        <p:nvSpPr>
          <p:cNvPr id="5" name="Footer Placeholder 4"/>
          <p:cNvSpPr>
            <a:spLocks noGrp="1"/>
          </p:cNvSpPr>
          <p:nvPr>
            <p:ph type="ftr" sz="quarter" idx="3"/>
          </p:nvPr>
        </p:nvSpPr>
        <p:spPr>
          <a:xfrm>
            <a:off x="3305175" y="6288088"/>
            <a:ext cx="523875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bg2"/>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8404225" y="219075"/>
            <a:ext cx="49371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chemeClr val="tx2"/>
                </a:solidFill>
                <a:latin typeface="Trebuchet MS" pitchFamily="34" charset="0"/>
              </a:defRPr>
            </a:lvl1pPr>
          </a:lstStyle>
          <a:p>
            <a:fld id="{12B113F0-A774-4A14-AA2C-3A403885806F}" type="slidenum">
              <a:rPr lang="en-US" altLang="en-US"/>
              <a:pPr/>
              <a:t>‹#›</a:t>
            </a:fld>
            <a:endParaRPr lang="en-US" altLang="en-US"/>
          </a:p>
        </p:txBody>
      </p:sp>
      <p:pic>
        <p:nvPicPr>
          <p:cNvPr id="1032" name="Picture 8" descr="FIULogo_H_CMYK_fx.pn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6103938" y="5959475"/>
            <a:ext cx="2430462" cy="69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82" r:id="rId1"/>
    <p:sldLayoutId id="2147484683" r:id="rId2"/>
    <p:sldLayoutId id="2147484684" r:id="rId3"/>
    <p:sldLayoutId id="2147484685" r:id="rId4"/>
    <p:sldLayoutId id="2147484686" r:id="rId5"/>
    <p:sldLayoutId id="2147484687" r:id="rId6"/>
    <p:sldLayoutId id="2147484688" r:id="rId7"/>
    <p:sldLayoutId id="2147484689" r:id="rId8"/>
    <p:sldLayoutId id="2147484690" r:id="rId9"/>
    <p:sldLayoutId id="2147484691" r:id="rId10"/>
    <p:sldLayoutId id="2147484692" r:id="rId11"/>
    <p:sldLayoutId id="2147484693" r:id="rId12"/>
    <p:sldLayoutId id="2147484694" r:id="rId13"/>
    <p:sldLayoutId id="2147484695" r:id="rId14"/>
    <p:sldLayoutId id="2147484696" r:id="rId15"/>
    <p:sldLayoutId id="2147484697" r:id="rId16"/>
  </p:sldLayoutIdLst>
  <p:txStyles>
    <p:titleStyle>
      <a:lvl1pPr algn="l" rtl="0" eaLnBrk="0" fontAlgn="base" hangingPunct="0">
        <a:spcBef>
          <a:spcPct val="0"/>
        </a:spcBef>
        <a:spcAft>
          <a:spcPct val="0"/>
        </a:spcAft>
        <a:defRPr sz="38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p:titleStyle>
    <p:bodyStyle>
      <a:lvl1pPr marL="282575" indent="-282575" algn="l" rtl="0" eaLnBrk="0" fontAlgn="base" hangingPunct="0">
        <a:spcBef>
          <a:spcPts val="2000"/>
        </a:spcBef>
        <a:spcAft>
          <a:spcPct val="0"/>
        </a:spcAft>
        <a:buFont typeface="Wingdings 2" pitchFamily="18" charset="2"/>
        <a:buChar char=""/>
        <a:defRPr sz="2200" kern="1200">
          <a:solidFill>
            <a:srgbClr val="001D4D"/>
          </a:solidFill>
          <a:latin typeface="+mn-lt"/>
          <a:ea typeface="ＭＳ Ｐゴシック" pitchFamily="-111" charset="-128"/>
          <a:cs typeface="ＭＳ Ｐゴシック" pitchFamily="-111" charset="-128"/>
        </a:defRPr>
      </a:lvl1pPr>
      <a:lvl2pPr marL="577850" indent="-295275" algn="l" rtl="0" eaLnBrk="0" fontAlgn="base" hangingPunct="0">
        <a:spcBef>
          <a:spcPts val="600"/>
        </a:spcBef>
        <a:spcAft>
          <a:spcPct val="0"/>
        </a:spcAft>
        <a:buFont typeface="Wingdings 2" pitchFamily="18" charset="2"/>
        <a:buChar char=""/>
        <a:defRPr sz="2000" kern="1200">
          <a:solidFill>
            <a:srgbClr val="001D4D"/>
          </a:solidFill>
          <a:latin typeface="+mn-lt"/>
          <a:ea typeface="ＭＳ Ｐゴシック" pitchFamily="-111" charset="-128"/>
          <a:cs typeface="+mn-cs"/>
        </a:defRPr>
      </a:lvl2pPr>
      <a:lvl3pPr marL="86042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3pPr>
      <a:lvl4pPr marL="1143000"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4pPr>
      <a:lvl5pPr marL="1425575" indent="-282575" algn="l" rtl="0" eaLnBrk="0" fontAlgn="base" hangingPunct="0">
        <a:spcBef>
          <a:spcPts val="600"/>
        </a:spcBef>
        <a:spcAft>
          <a:spcPct val="0"/>
        </a:spcAft>
        <a:buFont typeface="Wingdings 2" pitchFamily="18" charset="2"/>
        <a:buChar char=""/>
        <a:defRPr kern="1200">
          <a:solidFill>
            <a:srgbClr val="001D4D"/>
          </a:solidFill>
          <a:latin typeface="+mn-lt"/>
          <a:ea typeface="ＭＳ Ｐゴシック" pitchFamily="-111"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228600" y="3124200"/>
            <a:ext cx="8686800" cy="2438400"/>
          </a:xfrm>
        </p:spPr>
        <p:txBody>
          <a:bodyPr/>
          <a:lstStyle/>
          <a:p>
            <a:pPr algn="ctr" eaLnBrk="1" hangingPunct="1"/>
            <a:r>
              <a:rPr lang="en-US" altLang="en-US" sz="3600" dirty="0">
                <a:ea typeface="ＭＳ Ｐゴシック" pitchFamily="34" charset="-128"/>
              </a:rPr>
              <a:t>Assessment of Student Online Engagement</a:t>
            </a:r>
            <a:br>
              <a:rPr lang="en-US" altLang="en-US" dirty="0">
                <a:ea typeface="ＭＳ Ｐゴシック" pitchFamily="34" charset="-128"/>
              </a:rPr>
            </a:br>
            <a:r>
              <a:rPr lang="en-US" altLang="en-US" sz="2800" dirty="0">
                <a:ea typeface="ＭＳ Ｐゴシック" pitchFamily="34" charset="-128"/>
              </a:rPr>
              <a:t>Team Member(s): Daniel Young, </a:t>
            </a:r>
            <a:r>
              <a:rPr lang="en-US" altLang="en-US" sz="2800" dirty="0">
                <a:solidFill>
                  <a:srgbClr val="081E3F"/>
                </a:solidFill>
              </a:rPr>
              <a:t>Mohammed Syed</a:t>
            </a:r>
            <a:br>
              <a:rPr lang="en-US" altLang="en-US" sz="2800" dirty="0">
                <a:ea typeface="ＭＳ Ｐゴシック" pitchFamily="34" charset="-128"/>
              </a:rPr>
            </a:br>
            <a:r>
              <a:rPr lang="en-US" altLang="en-US" sz="2800" dirty="0">
                <a:ea typeface="ＭＳ Ｐゴシック" pitchFamily="34" charset="-128"/>
              </a:rPr>
              <a:t>Product Owner(s): </a:t>
            </a:r>
            <a:r>
              <a:rPr lang="en-US" altLang="en-US" sz="2800" dirty="0">
                <a:solidFill>
                  <a:srgbClr val="081E3F"/>
                </a:solidFill>
              </a:rPr>
              <a:t>Dr. Prabakar, Dr. </a:t>
            </a:r>
            <a:r>
              <a:rPr lang="en-US" altLang="en-US" sz="2800" dirty="0" err="1">
                <a:solidFill>
                  <a:srgbClr val="081E3F"/>
                </a:solidFill>
              </a:rPr>
              <a:t>Rangaswami</a:t>
            </a:r>
            <a:br>
              <a:rPr lang="en-US" altLang="en-US" sz="2800" dirty="0">
                <a:ea typeface="ＭＳ Ｐゴシック" pitchFamily="34" charset="-128"/>
              </a:rPr>
            </a:br>
            <a:r>
              <a:rPr lang="en-US" altLang="en-US" sz="2800" dirty="0">
                <a:ea typeface="ＭＳ Ｐゴシック" pitchFamily="34" charset="-128"/>
              </a:rPr>
              <a:t>Professor: Masoud </a:t>
            </a:r>
            <a:r>
              <a:rPr lang="en-US" altLang="en-US" sz="2800" dirty="0" err="1">
                <a:ea typeface="ＭＳ Ｐゴシック" pitchFamily="34" charset="-128"/>
              </a:rPr>
              <a:t>Sadjadi</a:t>
            </a:r>
            <a:br>
              <a:rPr lang="en-US" altLang="en-US" sz="2800" dirty="0">
                <a:ea typeface="ＭＳ Ｐゴシック" pitchFamily="34" charset="-128"/>
              </a:rPr>
            </a:br>
            <a:br>
              <a:rPr lang="en-US" altLang="en-US" dirty="0">
                <a:ea typeface="ＭＳ Ｐゴシック" pitchFamily="34" charset="-128"/>
              </a:rPr>
            </a:br>
            <a:r>
              <a:rPr lang="en-US" altLang="en-US" sz="1800" dirty="0">
                <a:ea typeface="ＭＳ Ｐゴシック" pitchFamily="34" charset="-128"/>
              </a:rPr>
              <a:t>School of Computing and Information Sciences</a:t>
            </a:r>
            <a:br>
              <a:rPr lang="en-US" altLang="en-US" sz="1800" dirty="0">
                <a:ea typeface="ＭＳ Ｐゴシック" pitchFamily="34" charset="-128"/>
              </a:rPr>
            </a:br>
            <a:r>
              <a:rPr lang="en-US" altLang="en-US" sz="1800" dirty="0">
                <a:ea typeface="ＭＳ Ｐゴシック" pitchFamily="34" charset="-128"/>
              </a:rPr>
              <a:t>Florida International University</a:t>
            </a:r>
            <a:endParaRPr lang="en-US" altLang="en-US" dirty="0">
              <a:ea typeface="ＭＳ Ｐゴシック" pitchFamily="34" charset="-128"/>
            </a:endParaRPr>
          </a:p>
        </p:txBody>
      </p:sp>
      <p:sp>
        <p:nvSpPr>
          <p:cNvPr id="20483" name="Subtitle 2"/>
          <p:cNvSpPr>
            <a:spLocks noGrp="1"/>
          </p:cNvSpPr>
          <p:nvPr>
            <p:ph type="subTitle" idx="1"/>
          </p:nvPr>
        </p:nvSpPr>
        <p:spPr>
          <a:xfrm>
            <a:off x="228600" y="5643562"/>
            <a:ext cx="8686800" cy="1219200"/>
          </a:xfrm>
        </p:spPr>
        <p:txBody>
          <a:bodyPr/>
          <a:lstStyle/>
          <a:p>
            <a:pPr algn="ctr" eaLnBrk="1" hangingPunct="1"/>
            <a:r>
              <a:rPr lang="en-US" altLang="en-US" dirty="0">
                <a:ea typeface="ＭＳ Ｐゴシック" pitchFamily="34" charset="-128"/>
              </a:rPr>
              <a:t>April 18</a:t>
            </a:r>
            <a:r>
              <a:rPr lang="en-US" altLang="en-US" baseline="30000" dirty="0">
                <a:ea typeface="ＭＳ Ｐゴシック" pitchFamily="34" charset="-128"/>
              </a:rPr>
              <a:t>th</a:t>
            </a:r>
            <a:r>
              <a:rPr lang="en-US" altLang="en-US" dirty="0">
                <a:ea typeface="ＭＳ Ｐゴシック" pitchFamily="34" charset="-128"/>
              </a:rPr>
              <a:t> 2019</a:t>
            </a:r>
          </a:p>
        </p:txBody>
      </p:sp>
      <p:sp>
        <p:nvSpPr>
          <p:cNvPr id="4" name="Title 1"/>
          <p:cNvSpPr txBox="1">
            <a:spLocks/>
          </p:cNvSpPr>
          <p:nvPr/>
        </p:nvSpPr>
        <p:spPr bwMode="auto">
          <a:xfrm>
            <a:off x="228600" y="228600"/>
            <a:ext cx="8686800"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rtl="0" eaLnBrk="0" fontAlgn="base" hangingPunct="0">
              <a:spcBef>
                <a:spcPct val="0"/>
              </a:spcBef>
              <a:spcAft>
                <a:spcPct val="0"/>
              </a:spcAft>
              <a:defRPr sz="4400" kern="1200">
                <a:solidFill>
                  <a:srgbClr val="001D4D"/>
                </a:solidFill>
                <a:latin typeface="+mj-lt"/>
                <a:ea typeface="ＭＳ Ｐゴシック" pitchFamily="-111" charset="-128"/>
                <a:cs typeface="ＭＳ Ｐゴシック" pitchFamily="-111" charset="-128"/>
              </a:defRPr>
            </a:lvl1pPr>
            <a:lvl2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2pPr>
            <a:lvl3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3pPr>
            <a:lvl4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4pPr>
            <a:lvl5pPr algn="l" rtl="0" eaLnBrk="0" fontAlgn="base" hangingPunct="0">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5pPr>
            <a:lvl6pPr marL="4572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6pPr>
            <a:lvl7pPr marL="9144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7pPr>
            <a:lvl8pPr marL="13716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8pPr>
            <a:lvl9pPr marL="1828800" algn="l" rtl="0" eaLnBrk="1" fontAlgn="base" hangingPunct="1">
              <a:spcBef>
                <a:spcPct val="0"/>
              </a:spcBef>
              <a:spcAft>
                <a:spcPct val="0"/>
              </a:spcAft>
              <a:defRPr sz="3800">
                <a:solidFill>
                  <a:srgbClr val="001D4D"/>
                </a:solidFill>
                <a:latin typeface="Trebuchet MS" pitchFamily="-111" charset="0"/>
                <a:ea typeface="ＭＳ Ｐゴシック" pitchFamily="-111" charset="-128"/>
                <a:cs typeface="ＭＳ Ｐゴシック" pitchFamily="-111" charset="-128"/>
              </a:defRPr>
            </a:lvl9pPr>
          </a:lstStyle>
          <a:p>
            <a:pPr algn="ctr" eaLnBrk="1" hangingPunct="1"/>
            <a:r>
              <a:rPr lang="en-US" altLang="en-US" sz="3600" dirty="0">
                <a:ea typeface="ＭＳ Ｐゴシック" pitchFamily="34" charset="-128"/>
              </a:rPr>
              <a:t>VIP/Senior Project Final Presentation</a:t>
            </a:r>
            <a:br>
              <a:rPr lang="en-US" altLang="en-US" dirty="0">
                <a:ea typeface="ＭＳ Ｐゴシック" pitchFamily="34" charset="-128"/>
              </a:rPr>
            </a:br>
            <a:r>
              <a:rPr lang="en-US" altLang="en-US" sz="2800" dirty="0">
                <a:ea typeface="ＭＳ Ｐゴシック" pitchFamily="34" charset="-128"/>
              </a:rPr>
              <a:t>Spring 2019</a:t>
            </a:r>
            <a:endParaRPr lang="en-US" altLang="en-US" dirty="0">
              <a:ea typeface="ＭＳ Ｐゴシック"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Project Management</a:t>
            </a:r>
          </a:p>
        </p:txBody>
      </p:sp>
      <p:pic>
        <p:nvPicPr>
          <p:cNvPr id="6" name="Content Placeholder 5">
            <a:extLst>
              <a:ext uri="{FF2B5EF4-FFF2-40B4-BE49-F238E27FC236}">
                <a16:creationId xmlns:a16="http://schemas.microsoft.com/office/drawing/2014/main" id="{F0AFDFA6-EA0D-4EC2-81BE-2C1134662C28}"/>
              </a:ext>
            </a:extLst>
          </p:cNvPr>
          <p:cNvPicPr>
            <a:picLocks noGrp="1" noChangeAspect="1"/>
          </p:cNvPicPr>
          <p:nvPr>
            <p:ph idx="1"/>
          </p:nvPr>
        </p:nvPicPr>
        <p:blipFill>
          <a:blip r:embed="rId3"/>
          <a:stretch>
            <a:fillRect/>
          </a:stretch>
        </p:blipFill>
        <p:spPr>
          <a:xfrm>
            <a:off x="925647" y="1533538"/>
            <a:ext cx="7292706" cy="4503726"/>
          </a:xfrm>
        </p:spPr>
      </p:pic>
    </p:spTree>
    <p:extLst>
      <p:ext uri="{BB962C8B-B14F-4D97-AF65-F5344CB8AC3E}">
        <p14:creationId xmlns:p14="http://schemas.microsoft.com/office/powerpoint/2010/main" val="38354475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059737" cy="1044575"/>
          </a:xfrm>
        </p:spPr>
        <p:txBody>
          <a:bodyPr/>
          <a:lstStyle/>
          <a:p>
            <a:r>
              <a:rPr lang="en-US" dirty="0"/>
              <a:t>Requirement: View Student Progress</a:t>
            </a:r>
          </a:p>
        </p:txBody>
      </p:sp>
      <p:pic>
        <p:nvPicPr>
          <p:cNvPr id="5" name="Content Placeholder 4">
            <a:extLst>
              <a:ext uri="{FF2B5EF4-FFF2-40B4-BE49-F238E27FC236}">
                <a16:creationId xmlns:a16="http://schemas.microsoft.com/office/drawing/2014/main" id="{FD7A2C96-26D1-4895-99A1-BEB51B62C513}"/>
              </a:ext>
            </a:extLst>
          </p:cNvPr>
          <p:cNvPicPr>
            <a:picLocks noGrp="1" noChangeAspect="1"/>
          </p:cNvPicPr>
          <p:nvPr>
            <p:ph idx="1"/>
          </p:nvPr>
        </p:nvPicPr>
        <p:blipFill rotWithShape="1">
          <a:blip r:embed="rId3"/>
          <a:srcRect l="2355" t="3440"/>
          <a:stretch/>
        </p:blipFill>
        <p:spPr>
          <a:xfrm>
            <a:off x="1295400" y="1364815"/>
            <a:ext cx="6400800" cy="4860624"/>
          </a:xfrm>
        </p:spPr>
      </p:pic>
    </p:spTree>
    <p:extLst>
      <p:ext uri="{BB962C8B-B14F-4D97-AF65-F5344CB8AC3E}">
        <p14:creationId xmlns:p14="http://schemas.microsoft.com/office/powerpoint/2010/main" val="1062316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a:t>
            </a:r>
          </a:p>
        </p:txBody>
      </p:sp>
      <p:pic>
        <p:nvPicPr>
          <p:cNvPr id="7" name="Content Placeholder 6">
            <a:extLst>
              <a:ext uri="{FF2B5EF4-FFF2-40B4-BE49-F238E27FC236}">
                <a16:creationId xmlns:a16="http://schemas.microsoft.com/office/drawing/2014/main" id="{8B6C8D15-8151-4286-95B1-82915D4FEA90}"/>
              </a:ext>
            </a:extLst>
          </p:cNvPr>
          <p:cNvPicPr>
            <a:picLocks noGrp="1" noChangeAspect="1"/>
          </p:cNvPicPr>
          <p:nvPr>
            <p:ph idx="1"/>
          </p:nvPr>
        </p:nvPicPr>
        <p:blipFill>
          <a:blip r:embed="rId3"/>
          <a:stretch>
            <a:fillRect/>
          </a:stretch>
        </p:blipFill>
        <p:spPr>
          <a:xfrm>
            <a:off x="1524000" y="1364030"/>
            <a:ext cx="5943600" cy="4959889"/>
          </a:xfrm>
        </p:spPr>
      </p:pic>
    </p:spTree>
    <p:extLst>
      <p:ext uri="{BB962C8B-B14F-4D97-AF65-F5344CB8AC3E}">
        <p14:creationId xmlns:p14="http://schemas.microsoft.com/office/powerpoint/2010/main" val="33404619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 Architecture</a:t>
            </a:r>
          </a:p>
        </p:txBody>
      </p:sp>
      <p:pic>
        <p:nvPicPr>
          <p:cNvPr id="5" name="Content Placeholder 4">
            <a:extLst>
              <a:ext uri="{FF2B5EF4-FFF2-40B4-BE49-F238E27FC236}">
                <a16:creationId xmlns:a16="http://schemas.microsoft.com/office/drawing/2014/main" id="{990FE3C2-29B2-489F-B553-3368B1773414}"/>
              </a:ext>
            </a:extLst>
          </p:cNvPr>
          <p:cNvPicPr>
            <a:picLocks noGrp="1" noChangeAspect="1"/>
          </p:cNvPicPr>
          <p:nvPr>
            <p:ph idx="1"/>
          </p:nvPr>
        </p:nvPicPr>
        <p:blipFill rotWithShape="1">
          <a:blip r:embed="rId3"/>
          <a:srcRect l="1303"/>
          <a:stretch/>
        </p:blipFill>
        <p:spPr>
          <a:xfrm>
            <a:off x="857249" y="1371600"/>
            <a:ext cx="6874275" cy="4665663"/>
          </a:xfrm>
        </p:spPr>
      </p:pic>
    </p:spTree>
    <p:extLst>
      <p:ext uri="{BB962C8B-B14F-4D97-AF65-F5344CB8AC3E}">
        <p14:creationId xmlns:p14="http://schemas.microsoft.com/office/powerpoint/2010/main" val="2453098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 Deployment</a:t>
            </a:r>
          </a:p>
        </p:txBody>
      </p:sp>
      <p:pic>
        <p:nvPicPr>
          <p:cNvPr id="5" name="Content Placeholder 4">
            <a:extLst>
              <a:ext uri="{FF2B5EF4-FFF2-40B4-BE49-F238E27FC236}">
                <a16:creationId xmlns:a16="http://schemas.microsoft.com/office/drawing/2014/main" id="{BBC8E174-2E2E-4B77-9EB5-A1D3B8594929}"/>
              </a:ext>
            </a:extLst>
          </p:cNvPr>
          <p:cNvPicPr>
            <a:picLocks noGrp="1" noChangeAspect="1"/>
          </p:cNvPicPr>
          <p:nvPr>
            <p:ph idx="1"/>
          </p:nvPr>
        </p:nvPicPr>
        <p:blipFill>
          <a:blip r:embed="rId3"/>
          <a:stretch>
            <a:fillRect/>
          </a:stretch>
        </p:blipFill>
        <p:spPr>
          <a:xfrm>
            <a:off x="779463" y="2485517"/>
            <a:ext cx="7583487" cy="2895029"/>
          </a:xfrm>
        </p:spPr>
      </p:pic>
    </p:spTree>
    <p:extLst>
      <p:ext uri="{BB962C8B-B14F-4D97-AF65-F5344CB8AC3E}">
        <p14:creationId xmlns:p14="http://schemas.microsoft.com/office/powerpoint/2010/main" val="2858691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Design: Data</a:t>
            </a:r>
          </a:p>
        </p:txBody>
      </p:sp>
      <p:pic>
        <p:nvPicPr>
          <p:cNvPr id="5" name="Content Placeholder 4">
            <a:extLst>
              <a:ext uri="{FF2B5EF4-FFF2-40B4-BE49-F238E27FC236}">
                <a16:creationId xmlns:a16="http://schemas.microsoft.com/office/drawing/2014/main" id="{59A53C77-2D64-4806-824A-298AEC4FEAB4}"/>
              </a:ext>
            </a:extLst>
          </p:cNvPr>
          <p:cNvPicPr>
            <a:picLocks noGrp="1" noChangeAspect="1"/>
          </p:cNvPicPr>
          <p:nvPr>
            <p:ph idx="1"/>
          </p:nvPr>
        </p:nvPicPr>
        <p:blipFill>
          <a:blip r:embed="rId3"/>
          <a:stretch>
            <a:fillRect/>
          </a:stretch>
        </p:blipFill>
        <p:spPr>
          <a:xfrm>
            <a:off x="2057401" y="1674370"/>
            <a:ext cx="4855738" cy="4362893"/>
          </a:xfrm>
        </p:spPr>
      </p:pic>
    </p:spTree>
    <p:extLst>
      <p:ext uri="{BB962C8B-B14F-4D97-AF65-F5344CB8AC3E}">
        <p14:creationId xmlns:p14="http://schemas.microsoft.com/office/powerpoint/2010/main" val="25966392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3" y="381000"/>
            <a:ext cx="8135937" cy="1044575"/>
          </a:xfrm>
        </p:spPr>
        <p:txBody>
          <a:bodyPr/>
          <a:lstStyle/>
          <a:p>
            <a:r>
              <a:rPr lang="en-US" dirty="0"/>
              <a:t>Merge Ranges</a:t>
            </a:r>
          </a:p>
        </p:txBody>
      </p:sp>
      <p:sp>
        <p:nvSpPr>
          <p:cNvPr id="5" name="Content Placeholder 4">
            <a:extLst>
              <a:ext uri="{FF2B5EF4-FFF2-40B4-BE49-F238E27FC236}">
                <a16:creationId xmlns:a16="http://schemas.microsoft.com/office/drawing/2014/main" id="{020C2D6E-4EDD-49A3-8826-2A0F2248A0FE}"/>
              </a:ext>
            </a:extLst>
          </p:cNvPr>
          <p:cNvSpPr>
            <a:spLocks noGrp="1"/>
          </p:cNvSpPr>
          <p:nvPr>
            <p:ph idx="1"/>
          </p:nvPr>
        </p:nvSpPr>
        <p:spPr/>
        <p:txBody>
          <a:bodyPr/>
          <a:lstStyle/>
          <a:p>
            <a:pPr marL="0" indent="0">
              <a:buNone/>
            </a:pPr>
            <a:r>
              <a:rPr lang="en-US" dirty="0"/>
              <a:t>Problem: View times for a user are tracked as unique ranges. These ranges are tracked in seconds with a start and end. When a user revisits a video or re-watches a section the ranges will overlap leading to skewed metrics. For example a total video completion &gt;100% when all ranges are summed.</a:t>
            </a:r>
          </a:p>
          <a:p>
            <a:pPr marL="0" indent="0">
              <a:buNone/>
            </a:pPr>
            <a:r>
              <a:rPr lang="en-US" dirty="0"/>
              <a:t>Solution: Combine overlapping ranges until the simplest set of ranges is achieved.</a:t>
            </a:r>
          </a:p>
        </p:txBody>
      </p:sp>
    </p:spTree>
    <p:extLst>
      <p:ext uri="{BB962C8B-B14F-4D97-AF65-F5344CB8AC3E}">
        <p14:creationId xmlns:p14="http://schemas.microsoft.com/office/powerpoint/2010/main" val="35682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14A88-D7DB-4BF2-83A7-F50B6E57F568}"/>
              </a:ext>
            </a:extLst>
          </p:cNvPr>
          <p:cNvSpPr>
            <a:spLocks noGrp="1"/>
          </p:cNvSpPr>
          <p:nvPr>
            <p:ph type="title"/>
          </p:nvPr>
        </p:nvSpPr>
        <p:spPr/>
        <p:txBody>
          <a:bodyPr/>
          <a:lstStyle/>
          <a:p>
            <a:r>
              <a:rPr lang="en-US" dirty="0"/>
              <a:t>Visual Breakdown</a:t>
            </a:r>
          </a:p>
        </p:txBody>
      </p:sp>
      <p:pic>
        <p:nvPicPr>
          <p:cNvPr id="5" name="Content Placeholder 4">
            <a:extLst>
              <a:ext uri="{FF2B5EF4-FFF2-40B4-BE49-F238E27FC236}">
                <a16:creationId xmlns:a16="http://schemas.microsoft.com/office/drawing/2014/main" id="{27062F17-1505-405D-A708-2125DA72E78C}"/>
              </a:ext>
            </a:extLst>
          </p:cNvPr>
          <p:cNvPicPr>
            <a:picLocks noGrp="1" noChangeAspect="1"/>
          </p:cNvPicPr>
          <p:nvPr>
            <p:ph idx="1"/>
          </p:nvPr>
        </p:nvPicPr>
        <p:blipFill rotWithShape="1">
          <a:blip r:embed="rId2"/>
          <a:srcRect l="1235"/>
          <a:stretch/>
        </p:blipFill>
        <p:spPr>
          <a:xfrm>
            <a:off x="990599" y="1295400"/>
            <a:ext cx="6539667" cy="4953000"/>
          </a:xfrm>
        </p:spPr>
      </p:pic>
    </p:spTree>
    <p:extLst>
      <p:ext uri="{BB962C8B-B14F-4D97-AF65-F5344CB8AC3E}">
        <p14:creationId xmlns:p14="http://schemas.microsoft.com/office/powerpoint/2010/main" val="17931810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FA0D2-A452-4281-ABD0-E0A0BF782AF7}"/>
              </a:ext>
            </a:extLst>
          </p:cNvPr>
          <p:cNvSpPr>
            <a:spLocks noGrp="1"/>
          </p:cNvSpPr>
          <p:nvPr>
            <p:ph type="title"/>
          </p:nvPr>
        </p:nvSpPr>
        <p:spPr>
          <a:xfrm>
            <a:off x="609600" y="381000"/>
            <a:ext cx="7924799" cy="1044575"/>
          </a:xfrm>
        </p:spPr>
        <p:txBody>
          <a:bodyPr/>
          <a:lstStyle/>
          <a:p>
            <a:r>
              <a:rPr lang="en-US" dirty="0" err="1"/>
              <a:t>PseudoCode</a:t>
            </a:r>
            <a:r>
              <a:rPr lang="en-US" dirty="0"/>
              <a:t> – In place Modification</a:t>
            </a:r>
          </a:p>
        </p:txBody>
      </p:sp>
      <p:sp>
        <p:nvSpPr>
          <p:cNvPr id="3" name="Content Placeholder 2">
            <a:extLst>
              <a:ext uri="{FF2B5EF4-FFF2-40B4-BE49-F238E27FC236}">
                <a16:creationId xmlns:a16="http://schemas.microsoft.com/office/drawing/2014/main" id="{8D221023-3FFA-4DA6-9425-27D64E1D71A9}"/>
              </a:ext>
            </a:extLst>
          </p:cNvPr>
          <p:cNvSpPr>
            <a:spLocks noGrp="1"/>
          </p:cNvSpPr>
          <p:nvPr>
            <p:ph idx="1"/>
          </p:nvPr>
        </p:nvSpPr>
        <p:spPr>
          <a:xfrm>
            <a:off x="304800" y="1524000"/>
            <a:ext cx="8534400" cy="4513264"/>
          </a:xfrm>
        </p:spPr>
        <p:txBody>
          <a:bodyPr/>
          <a:lstStyle/>
          <a:p>
            <a:pPr marL="0" indent="0">
              <a:spcBef>
                <a:spcPts val="0"/>
              </a:spcBef>
              <a:buNone/>
            </a:pPr>
            <a:r>
              <a:rPr lang="en-US" sz="2000" dirty="0"/>
              <a:t>Index = 0; // Used to track count of ranges</a:t>
            </a:r>
          </a:p>
          <a:p>
            <a:pPr marL="0" indent="0">
              <a:spcBef>
                <a:spcPts val="0"/>
              </a:spcBef>
              <a:buNone/>
            </a:pPr>
            <a:r>
              <a:rPr lang="en-US" sz="2000" dirty="0"/>
              <a:t>for (range, </a:t>
            </a:r>
            <a:r>
              <a:rPr lang="en-US" sz="2000" dirty="0" err="1"/>
              <a:t>i</a:t>
            </a:r>
            <a:r>
              <a:rPr lang="en-US" sz="2000" dirty="0"/>
              <a:t> in ranges) { // Iterate SORTED ranges</a:t>
            </a:r>
          </a:p>
          <a:p>
            <a:pPr marL="0" indent="0">
              <a:spcBef>
                <a:spcPts val="0"/>
              </a:spcBef>
              <a:buNone/>
            </a:pPr>
            <a:r>
              <a:rPr lang="en-US" sz="2000" dirty="0"/>
              <a:t>    if (index != 0 &amp;&amp; ranges[</a:t>
            </a:r>
            <a:r>
              <a:rPr lang="en-US" sz="2000" dirty="0" err="1"/>
              <a:t>i</a:t>
            </a:r>
            <a:r>
              <a:rPr lang="en-US" sz="2000" dirty="0"/>
              <a:t> – 1].start &lt;= ranges[</a:t>
            </a:r>
            <a:r>
              <a:rPr lang="en-US" sz="2000" dirty="0" err="1"/>
              <a:t>i</a:t>
            </a:r>
            <a:r>
              <a:rPr lang="en-US" sz="2000" dirty="0"/>
              <a:t>].end) {</a:t>
            </a:r>
          </a:p>
          <a:p>
            <a:pPr marL="0" indent="0">
              <a:spcBef>
                <a:spcPts val="0"/>
              </a:spcBef>
              <a:buNone/>
            </a:pPr>
            <a:r>
              <a:rPr lang="en-US" sz="2000" dirty="0"/>
              <a:t>        while(index != 0 &amp;&amp; ranges[</a:t>
            </a:r>
            <a:r>
              <a:rPr lang="en-US" sz="2000" dirty="0" err="1"/>
              <a:t>i</a:t>
            </a:r>
            <a:r>
              <a:rPr lang="en-US" sz="2000" dirty="0"/>
              <a:t> – 1].start &lt;= ranges[</a:t>
            </a:r>
            <a:r>
              <a:rPr lang="en-US" sz="2000" dirty="0" err="1"/>
              <a:t>i</a:t>
            </a:r>
            <a:r>
              <a:rPr lang="en-US" sz="2000" dirty="0"/>
              <a:t>].end) {</a:t>
            </a:r>
          </a:p>
          <a:p>
            <a:pPr marL="0" indent="0">
              <a:spcBef>
                <a:spcPts val="0"/>
              </a:spcBef>
              <a:buNone/>
            </a:pPr>
            <a:r>
              <a:rPr lang="en-US" sz="2000" dirty="0"/>
              <a:t>            ranges[</a:t>
            </a:r>
            <a:r>
              <a:rPr lang="en-US" sz="2000" dirty="0" err="1"/>
              <a:t>i</a:t>
            </a:r>
            <a:r>
              <a:rPr lang="en-US" sz="2000" dirty="0"/>
              <a:t> -1].end = </a:t>
            </a:r>
            <a:r>
              <a:rPr lang="en-US" sz="2000" dirty="0" err="1"/>
              <a:t>Math.max</a:t>
            </a:r>
            <a:r>
              <a:rPr lang="en-US" sz="2000" dirty="0"/>
              <a:t>(ranges[</a:t>
            </a:r>
            <a:r>
              <a:rPr lang="en-US" sz="2000" dirty="0" err="1"/>
              <a:t>i</a:t>
            </a:r>
            <a:r>
              <a:rPr lang="en-US" sz="2000" dirty="0"/>
              <a:t> -1].end, ranges[</a:t>
            </a:r>
            <a:r>
              <a:rPr lang="en-US" sz="2000" dirty="0" err="1"/>
              <a:t>i</a:t>
            </a:r>
            <a:r>
              <a:rPr lang="en-US" sz="2000" dirty="0"/>
              <a:t>].end);</a:t>
            </a:r>
          </a:p>
          <a:p>
            <a:pPr marL="0" indent="0">
              <a:spcBef>
                <a:spcPts val="0"/>
              </a:spcBef>
              <a:buNone/>
            </a:pPr>
            <a:r>
              <a:rPr lang="en-US" sz="2000" dirty="0"/>
              <a:t>            ranges[</a:t>
            </a:r>
            <a:r>
              <a:rPr lang="en-US" sz="2000" dirty="0" err="1"/>
              <a:t>i</a:t>
            </a:r>
            <a:r>
              <a:rPr lang="en-US" sz="2000" dirty="0"/>
              <a:t> -1].start = </a:t>
            </a:r>
            <a:r>
              <a:rPr lang="en-US" sz="2000" dirty="0" err="1"/>
              <a:t>Math.min</a:t>
            </a:r>
            <a:r>
              <a:rPr lang="en-US" sz="2000" dirty="0"/>
              <a:t>(ranges[</a:t>
            </a:r>
            <a:r>
              <a:rPr lang="en-US" sz="2000" dirty="0" err="1"/>
              <a:t>i</a:t>
            </a:r>
            <a:r>
              <a:rPr lang="en-US" sz="2000" dirty="0"/>
              <a:t> -1].start, ranges[</a:t>
            </a:r>
            <a:r>
              <a:rPr lang="en-US" sz="2000" dirty="0" err="1"/>
              <a:t>i</a:t>
            </a:r>
            <a:r>
              <a:rPr lang="en-US" sz="2000" dirty="0"/>
              <a:t>].start);</a:t>
            </a:r>
          </a:p>
          <a:p>
            <a:pPr marL="0" indent="0">
              <a:spcBef>
                <a:spcPts val="0"/>
              </a:spcBef>
              <a:buNone/>
            </a:pPr>
            <a:r>
              <a:rPr lang="en-US" sz="2000" dirty="0"/>
              <a:t>            index -= 1;</a:t>
            </a:r>
          </a:p>
          <a:p>
            <a:pPr marL="0" indent="0">
              <a:spcBef>
                <a:spcPts val="0"/>
              </a:spcBef>
              <a:buNone/>
            </a:pPr>
            <a:r>
              <a:rPr lang="en-US" sz="2000" dirty="0"/>
              <a:t>        }</a:t>
            </a:r>
          </a:p>
          <a:p>
            <a:pPr marL="0" indent="0">
              <a:spcBef>
                <a:spcPts val="0"/>
              </a:spcBef>
              <a:buNone/>
            </a:pPr>
            <a:r>
              <a:rPr lang="en-US" sz="2000" dirty="0"/>
              <a:t>    } else {</a:t>
            </a:r>
          </a:p>
          <a:p>
            <a:pPr marL="0" indent="0">
              <a:spcBef>
                <a:spcPts val="0"/>
              </a:spcBef>
              <a:buNone/>
            </a:pPr>
            <a:r>
              <a:rPr lang="en-US" sz="2000" dirty="0"/>
              <a:t>        ranges[index] = ranges[</a:t>
            </a:r>
            <a:r>
              <a:rPr lang="en-US" sz="2000" dirty="0" err="1"/>
              <a:t>i</a:t>
            </a:r>
            <a:r>
              <a:rPr lang="en-US" sz="2000" dirty="0"/>
              <a:t>]; // Add to output list</a:t>
            </a:r>
          </a:p>
          <a:p>
            <a:pPr marL="0" indent="0">
              <a:spcBef>
                <a:spcPts val="0"/>
              </a:spcBef>
              <a:buNone/>
            </a:pPr>
            <a:r>
              <a:rPr lang="en-US" sz="2000" dirty="0"/>
              <a:t>    }</a:t>
            </a:r>
          </a:p>
          <a:p>
            <a:pPr marL="0" indent="0">
              <a:spcBef>
                <a:spcPts val="0"/>
              </a:spcBef>
              <a:buNone/>
            </a:pPr>
            <a:r>
              <a:rPr lang="en-US" sz="2000" dirty="0"/>
              <a:t>    index += 1</a:t>
            </a:r>
          </a:p>
          <a:p>
            <a:pPr marL="0" indent="0">
              <a:spcBef>
                <a:spcPts val="0"/>
              </a:spcBef>
              <a:buNone/>
            </a:pPr>
            <a:r>
              <a:rPr lang="en-US" sz="2000" dirty="0"/>
              <a:t>}</a:t>
            </a:r>
          </a:p>
          <a:p>
            <a:pPr marL="0" indent="0">
              <a:spcBef>
                <a:spcPts val="0"/>
              </a:spcBef>
              <a:buNone/>
            </a:pPr>
            <a:endParaRPr lang="en-US" sz="2000" dirty="0"/>
          </a:p>
        </p:txBody>
      </p:sp>
    </p:spTree>
    <p:extLst>
      <p:ext uri="{BB962C8B-B14F-4D97-AF65-F5344CB8AC3E}">
        <p14:creationId xmlns:p14="http://schemas.microsoft.com/office/powerpoint/2010/main" val="9557569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a:xfrm>
            <a:off x="779463" y="1425575"/>
            <a:ext cx="7583487" cy="4518025"/>
          </a:xfrm>
        </p:spPr>
        <p:txBody>
          <a:bodyPr/>
          <a:lstStyle/>
          <a:p>
            <a:pPr>
              <a:spcBef>
                <a:spcPts val="0"/>
              </a:spcBef>
            </a:pPr>
            <a:r>
              <a:rPr lang="en-US" dirty="0"/>
              <a:t>Solution for viewing and analyzing student viewership data.</a:t>
            </a:r>
          </a:p>
          <a:p>
            <a:pPr>
              <a:spcBef>
                <a:spcPts val="0"/>
              </a:spcBef>
            </a:pPr>
            <a:r>
              <a:rPr lang="en-US" dirty="0"/>
              <a:t>Generated (Dummy) viewership data is configurable.</a:t>
            </a:r>
          </a:p>
          <a:p>
            <a:pPr>
              <a:spcBef>
                <a:spcPts val="0"/>
              </a:spcBef>
            </a:pPr>
            <a:r>
              <a:rPr lang="en-US" dirty="0"/>
              <a:t>The data is viewable from multiple levels</a:t>
            </a:r>
          </a:p>
          <a:p>
            <a:pPr lvl="1">
              <a:spcBef>
                <a:spcPts val="0"/>
              </a:spcBef>
            </a:pPr>
            <a:r>
              <a:rPr lang="en-US" dirty="0"/>
              <a:t>Lecture level</a:t>
            </a:r>
          </a:p>
          <a:p>
            <a:pPr lvl="1">
              <a:spcBef>
                <a:spcPts val="0"/>
              </a:spcBef>
            </a:pPr>
            <a:r>
              <a:rPr lang="en-US" dirty="0"/>
              <a:t>Student level</a:t>
            </a:r>
          </a:p>
          <a:p>
            <a:r>
              <a:rPr lang="en-US" dirty="0"/>
              <a:t>Daniel Young</a:t>
            </a:r>
          </a:p>
          <a:p>
            <a:pPr lvl="1"/>
            <a:r>
              <a:rPr lang="en-US" dirty="0"/>
              <a:t>dyoun007@fiu.edu	</a:t>
            </a:r>
          </a:p>
          <a:p>
            <a:pPr lvl="1"/>
            <a:r>
              <a:rPr lang="en-US" dirty="0"/>
              <a:t>Booth: CS5</a:t>
            </a:r>
          </a:p>
          <a:p>
            <a:r>
              <a:rPr lang="en-US" dirty="0"/>
              <a:t>Questions?</a:t>
            </a:r>
          </a:p>
          <a:p>
            <a:r>
              <a:rPr lang="en-US" dirty="0"/>
              <a:t>Thank You!</a:t>
            </a:r>
          </a:p>
        </p:txBody>
      </p:sp>
    </p:spTree>
    <p:extLst>
      <p:ext uri="{BB962C8B-B14F-4D97-AF65-F5344CB8AC3E}">
        <p14:creationId xmlns:p14="http://schemas.microsoft.com/office/powerpoint/2010/main" val="97787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tLang="en-US" dirty="0">
                <a:ea typeface="ＭＳ Ｐゴシック" pitchFamily="34" charset="-128"/>
              </a:rPr>
              <a:t>Problem definition</a:t>
            </a:r>
          </a:p>
        </p:txBody>
      </p:sp>
      <p:sp>
        <p:nvSpPr>
          <p:cNvPr id="3" name="Content Placeholder 2"/>
          <p:cNvSpPr>
            <a:spLocks noGrp="1"/>
          </p:cNvSpPr>
          <p:nvPr>
            <p:ph idx="1"/>
          </p:nvPr>
        </p:nvSpPr>
        <p:spPr>
          <a:xfrm>
            <a:off x="779463" y="1524000"/>
            <a:ext cx="7583487" cy="4208463"/>
          </a:xfrm>
        </p:spPr>
        <p:txBody>
          <a:bodyPr/>
          <a:lstStyle/>
          <a:p>
            <a:pPr marL="0" indent="0">
              <a:buNone/>
              <a:defRPr/>
            </a:pPr>
            <a:r>
              <a:rPr lang="en-US" altLang="zh-CN" sz="1800" dirty="0"/>
              <a:t>Online Course enrollment and recorded lectures are increasing in the modern academic environment but Instructors are missing out on crucial course consumption data.</a:t>
            </a:r>
            <a:br>
              <a:rPr lang="en-US" altLang="zh-CN" sz="1800" dirty="0"/>
            </a:br>
            <a:r>
              <a:rPr lang="en-US" altLang="zh-CN" sz="1800" dirty="0"/>
              <a:t>Existing solutions do not give Instructors the tools to assess engagement on at varying levels, from the course down to a particular student.</a:t>
            </a:r>
          </a:p>
          <a:p>
            <a:pPr marL="571500" indent="-571500">
              <a:buFont typeface="Arial" panose="020B0604020202020204" pitchFamily="34" charset="0"/>
              <a:buChar char="•"/>
              <a:defRPr/>
            </a:pPr>
            <a:r>
              <a:rPr lang="en-US" altLang="zh-CN" sz="1800" dirty="0"/>
              <a:t>How much of the lectures are student viewing?</a:t>
            </a:r>
          </a:p>
          <a:p>
            <a:pPr marL="571500" indent="-571500">
              <a:buFont typeface="Arial" panose="020B0604020202020204" pitchFamily="34" charset="0"/>
              <a:buChar char="•"/>
              <a:defRPr/>
            </a:pPr>
            <a:r>
              <a:rPr lang="en-US" altLang="zh-CN" sz="1800" dirty="0"/>
              <a:t>Are they re-watching?</a:t>
            </a:r>
          </a:p>
          <a:p>
            <a:pPr marL="571500" indent="-571500">
              <a:buFont typeface="Arial" panose="020B0604020202020204" pitchFamily="34" charset="0"/>
              <a:buChar char="•"/>
              <a:defRPr/>
            </a:pPr>
            <a:r>
              <a:rPr lang="en-US" altLang="zh-CN" sz="1800" dirty="0"/>
              <a:t>When are the students viewing? (Before a test? On Release?)</a:t>
            </a:r>
          </a:p>
          <a:p>
            <a:pPr marL="571500" indent="-571500">
              <a:buFont typeface="Arial" panose="020B0604020202020204" pitchFamily="34" charset="0"/>
              <a:buChar char="•"/>
              <a:defRPr/>
            </a:pPr>
            <a:r>
              <a:rPr lang="en-US" altLang="zh-CN" sz="1800" dirty="0"/>
              <a:t>Which Lectures receive the most view time?</a:t>
            </a:r>
            <a:endParaRPr 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0B9F2-5DF1-4B71-8275-3F40B663AB9A}"/>
              </a:ext>
            </a:extLst>
          </p:cNvPr>
          <p:cNvSpPr>
            <a:spLocks noGrp="1"/>
          </p:cNvSpPr>
          <p:nvPr>
            <p:ph type="title"/>
          </p:nvPr>
        </p:nvSpPr>
        <p:spPr/>
        <p:txBody>
          <a:bodyPr/>
          <a:lstStyle/>
          <a:p>
            <a:r>
              <a:rPr lang="en-US" dirty="0"/>
              <a:t>Current Solution</a:t>
            </a:r>
          </a:p>
        </p:txBody>
      </p:sp>
      <p:pic>
        <p:nvPicPr>
          <p:cNvPr id="5" name="Content Placeholder 4">
            <a:extLst>
              <a:ext uri="{FF2B5EF4-FFF2-40B4-BE49-F238E27FC236}">
                <a16:creationId xmlns:a16="http://schemas.microsoft.com/office/drawing/2014/main" id="{39C6222F-D8B5-4C7F-BC15-E1EEA3F6E292}"/>
              </a:ext>
            </a:extLst>
          </p:cNvPr>
          <p:cNvPicPr>
            <a:picLocks noGrp="1" noChangeAspect="1"/>
          </p:cNvPicPr>
          <p:nvPr>
            <p:ph idx="1"/>
          </p:nvPr>
        </p:nvPicPr>
        <p:blipFill>
          <a:blip r:embed="rId3"/>
          <a:stretch>
            <a:fillRect/>
          </a:stretch>
        </p:blipFill>
        <p:spPr>
          <a:xfrm>
            <a:off x="1916092" y="1828800"/>
            <a:ext cx="5310229" cy="4208463"/>
          </a:xfrm>
        </p:spPr>
      </p:pic>
    </p:spTree>
    <p:extLst>
      <p:ext uri="{BB962C8B-B14F-4D97-AF65-F5344CB8AC3E}">
        <p14:creationId xmlns:p14="http://schemas.microsoft.com/office/powerpoint/2010/main" val="4277020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46B43-906B-4217-952C-10B3084D167B}"/>
              </a:ext>
            </a:extLst>
          </p:cNvPr>
          <p:cNvSpPr>
            <a:spLocks noGrp="1"/>
          </p:cNvSpPr>
          <p:nvPr>
            <p:ph type="title"/>
          </p:nvPr>
        </p:nvSpPr>
        <p:spPr/>
        <p:txBody>
          <a:bodyPr/>
          <a:lstStyle/>
          <a:p>
            <a:r>
              <a:rPr lang="en-US" dirty="0"/>
              <a:t>Goals and Requirements</a:t>
            </a:r>
          </a:p>
        </p:txBody>
      </p:sp>
      <p:sp>
        <p:nvSpPr>
          <p:cNvPr id="3" name="Content Placeholder 2">
            <a:extLst>
              <a:ext uri="{FF2B5EF4-FFF2-40B4-BE49-F238E27FC236}">
                <a16:creationId xmlns:a16="http://schemas.microsoft.com/office/drawing/2014/main" id="{D332D6F1-582E-4AA0-844C-55D77E195234}"/>
              </a:ext>
            </a:extLst>
          </p:cNvPr>
          <p:cNvSpPr>
            <a:spLocks noGrp="1"/>
          </p:cNvSpPr>
          <p:nvPr>
            <p:ph idx="1"/>
          </p:nvPr>
        </p:nvSpPr>
        <p:spPr/>
        <p:txBody>
          <a:bodyPr/>
          <a:lstStyle/>
          <a:p>
            <a:r>
              <a:rPr lang="en-US" dirty="0"/>
              <a:t>Business Requirements</a:t>
            </a:r>
          </a:p>
          <a:p>
            <a:pPr lvl="1"/>
            <a:r>
              <a:rPr lang="en-US" dirty="0"/>
              <a:t>Instructors can view their courses, lectures, and students and at different levels view relevant engagement information (viewership, date, sorting)</a:t>
            </a:r>
          </a:p>
          <a:p>
            <a:pPr lvl="1"/>
            <a:r>
              <a:rPr lang="en-US" dirty="0"/>
              <a:t>The solution also needs to present a clean API for storing/retrieving this data from other applications.</a:t>
            </a:r>
          </a:p>
          <a:p>
            <a:pPr lvl="1"/>
            <a:r>
              <a:rPr lang="en-US" dirty="0"/>
              <a:t>The Solution generates test viewership data</a:t>
            </a:r>
          </a:p>
          <a:p>
            <a:r>
              <a:rPr lang="en-US" dirty="0"/>
              <a:t>System Requirements</a:t>
            </a:r>
          </a:p>
          <a:p>
            <a:pPr lvl="1"/>
            <a:r>
              <a:rPr lang="en-US" dirty="0"/>
              <a:t>Developed in JavaScript</a:t>
            </a:r>
          </a:p>
          <a:p>
            <a:pPr lvl="1"/>
            <a:r>
              <a:rPr lang="en-US" dirty="0"/>
              <a:t>Uses React</a:t>
            </a:r>
          </a:p>
          <a:p>
            <a:endParaRPr lang="en-US" dirty="0"/>
          </a:p>
          <a:p>
            <a:endParaRPr lang="en-US" dirty="0"/>
          </a:p>
        </p:txBody>
      </p:sp>
    </p:spTree>
    <p:extLst>
      <p:ext uri="{BB962C8B-B14F-4D97-AF65-F5344CB8AC3E}">
        <p14:creationId xmlns:p14="http://schemas.microsoft.com/office/powerpoint/2010/main" val="42229018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Requirements: User Stories </a:t>
            </a:r>
          </a:p>
        </p:txBody>
      </p:sp>
      <p:sp>
        <p:nvSpPr>
          <p:cNvPr id="3" name="Content Placeholder 2"/>
          <p:cNvSpPr>
            <a:spLocks noGrp="1"/>
          </p:cNvSpPr>
          <p:nvPr>
            <p:ph idx="1"/>
          </p:nvPr>
        </p:nvSpPr>
        <p:spPr>
          <a:xfrm>
            <a:off x="609600" y="1324768"/>
            <a:ext cx="7583487" cy="4208463"/>
          </a:xfrm>
        </p:spPr>
        <p:txBody>
          <a:bodyPr/>
          <a:lstStyle/>
          <a:p>
            <a:pPr>
              <a:spcBef>
                <a:spcPts val="0"/>
              </a:spcBef>
            </a:pPr>
            <a:r>
              <a:rPr lang="en-US" sz="2000" dirty="0"/>
              <a:t>Sprint 1</a:t>
            </a:r>
          </a:p>
          <a:p>
            <a:pPr lvl="1">
              <a:spcBef>
                <a:spcPts val="0"/>
              </a:spcBef>
            </a:pPr>
            <a:r>
              <a:rPr lang="en-US" dirty="0"/>
              <a:t>ASMT1 - JavaScript – Learn and Environment Setup</a:t>
            </a:r>
          </a:p>
          <a:p>
            <a:pPr>
              <a:spcBef>
                <a:spcPts val="0"/>
              </a:spcBef>
            </a:pPr>
            <a:r>
              <a:rPr lang="en-US" sz="2000" dirty="0"/>
              <a:t>Sprint 2</a:t>
            </a:r>
          </a:p>
          <a:p>
            <a:pPr lvl="1">
              <a:spcBef>
                <a:spcPts val="0"/>
              </a:spcBef>
            </a:pPr>
            <a:r>
              <a:rPr lang="en-US" dirty="0"/>
              <a:t>ASMT1 - Continued</a:t>
            </a:r>
          </a:p>
          <a:p>
            <a:pPr>
              <a:spcBef>
                <a:spcPts val="0"/>
              </a:spcBef>
            </a:pPr>
            <a:r>
              <a:rPr lang="en-US" sz="2000" dirty="0"/>
              <a:t>Sprint 3</a:t>
            </a:r>
          </a:p>
          <a:p>
            <a:pPr lvl="1">
              <a:spcBef>
                <a:spcPts val="0"/>
              </a:spcBef>
            </a:pPr>
            <a:r>
              <a:rPr lang="en-US" sz="1800" dirty="0"/>
              <a:t>ASMT6 – Beautify Course Overview</a:t>
            </a:r>
          </a:p>
          <a:p>
            <a:pPr lvl="1">
              <a:spcBef>
                <a:spcPts val="0"/>
              </a:spcBef>
            </a:pPr>
            <a:r>
              <a:rPr lang="en-US" sz="1800" dirty="0"/>
              <a:t>ASMT7 – Create Course Details Page</a:t>
            </a:r>
          </a:p>
          <a:p>
            <a:pPr>
              <a:spcBef>
                <a:spcPts val="0"/>
              </a:spcBef>
            </a:pPr>
            <a:r>
              <a:rPr lang="en-US" sz="2000" dirty="0"/>
              <a:t>Sprint 4</a:t>
            </a:r>
          </a:p>
          <a:p>
            <a:pPr lvl="1">
              <a:spcBef>
                <a:spcPts val="0"/>
              </a:spcBef>
            </a:pPr>
            <a:r>
              <a:rPr lang="en-US" sz="1800" dirty="0"/>
              <a:t>ASMT-8 Create Lecture Video details Page</a:t>
            </a:r>
          </a:p>
          <a:p>
            <a:pPr lvl="1">
              <a:spcBef>
                <a:spcPts val="0"/>
              </a:spcBef>
            </a:pPr>
            <a:r>
              <a:rPr lang="en-US" sz="1800" dirty="0"/>
              <a:t>ASMT-9 Add analytics to lecture details page</a:t>
            </a:r>
          </a:p>
          <a:p>
            <a:pPr lvl="1">
              <a:spcBef>
                <a:spcPts val="0"/>
              </a:spcBef>
            </a:pPr>
            <a:r>
              <a:rPr lang="en-US" sz="1800" dirty="0"/>
              <a:t>ASMT-10 Add deeper analytics per student</a:t>
            </a:r>
          </a:p>
          <a:p>
            <a:pPr>
              <a:spcBef>
                <a:spcPts val="0"/>
              </a:spcBef>
            </a:pPr>
            <a:r>
              <a:rPr lang="en-US" sz="2000" dirty="0"/>
              <a:t>Sprint 5</a:t>
            </a:r>
          </a:p>
          <a:p>
            <a:pPr lvl="1">
              <a:spcBef>
                <a:spcPts val="0"/>
              </a:spcBef>
            </a:pPr>
            <a:r>
              <a:rPr lang="en-US" dirty="0"/>
              <a:t>ASMT-11 Lecture Video Analytics</a:t>
            </a:r>
          </a:p>
          <a:p>
            <a:pPr lvl="1">
              <a:spcBef>
                <a:spcPts val="0"/>
              </a:spcBef>
            </a:pPr>
            <a:r>
              <a:rPr lang="en-US" dirty="0"/>
              <a:t>ASMT-12 Create data seeder</a:t>
            </a:r>
          </a:p>
          <a:p>
            <a:pPr>
              <a:spcBef>
                <a:spcPts val="0"/>
              </a:spcBef>
            </a:pPr>
            <a:r>
              <a:rPr lang="en-US" dirty="0"/>
              <a:t>Sprint 6</a:t>
            </a:r>
          </a:p>
          <a:p>
            <a:pPr lvl="1">
              <a:spcBef>
                <a:spcPts val="0"/>
              </a:spcBef>
            </a:pPr>
            <a:r>
              <a:rPr lang="en-US" dirty="0"/>
              <a:t>ASMT13 – Further Configuration for Data Seeder</a:t>
            </a:r>
          </a:p>
          <a:p>
            <a:pPr marL="282575" lvl="1" indent="0">
              <a:spcBef>
                <a:spcPts val="0"/>
              </a:spcBef>
              <a:buNone/>
            </a:pPr>
            <a:endParaRPr lang="en-US" dirty="0"/>
          </a:p>
        </p:txBody>
      </p:sp>
    </p:spTree>
    <p:extLst>
      <p:ext uri="{BB962C8B-B14F-4D97-AF65-F5344CB8AC3E}">
        <p14:creationId xmlns:p14="http://schemas.microsoft.com/office/powerpoint/2010/main" val="138143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B144F-340D-413F-98F4-279DDE725811}"/>
              </a:ext>
            </a:extLst>
          </p:cNvPr>
          <p:cNvSpPr>
            <a:spLocks noGrp="1"/>
          </p:cNvSpPr>
          <p:nvPr>
            <p:ph type="title"/>
          </p:nvPr>
        </p:nvSpPr>
        <p:spPr/>
        <p:txBody>
          <a:bodyPr/>
          <a:lstStyle/>
          <a:p>
            <a:r>
              <a:rPr lang="en-US" dirty="0"/>
              <a:t>Data Seeding</a:t>
            </a:r>
          </a:p>
        </p:txBody>
      </p:sp>
      <p:pic>
        <p:nvPicPr>
          <p:cNvPr id="5" name="Content Placeholder 4">
            <a:extLst>
              <a:ext uri="{FF2B5EF4-FFF2-40B4-BE49-F238E27FC236}">
                <a16:creationId xmlns:a16="http://schemas.microsoft.com/office/drawing/2014/main" id="{4DA76348-4846-4F18-AF79-59E34CE1387C}"/>
              </a:ext>
            </a:extLst>
          </p:cNvPr>
          <p:cNvPicPr>
            <a:picLocks noGrp="1" noChangeAspect="1"/>
          </p:cNvPicPr>
          <p:nvPr>
            <p:ph idx="1"/>
          </p:nvPr>
        </p:nvPicPr>
        <p:blipFill>
          <a:blip r:embed="rId2"/>
          <a:stretch>
            <a:fillRect/>
          </a:stretch>
        </p:blipFill>
        <p:spPr>
          <a:xfrm>
            <a:off x="1852072" y="1828800"/>
            <a:ext cx="5438269" cy="4208463"/>
          </a:xfrm>
        </p:spPr>
      </p:pic>
    </p:spTree>
    <p:extLst>
      <p:ext uri="{BB962C8B-B14F-4D97-AF65-F5344CB8AC3E}">
        <p14:creationId xmlns:p14="http://schemas.microsoft.com/office/powerpoint/2010/main" val="1551104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5CA51-4076-4853-A909-964240209107}"/>
              </a:ext>
            </a:extLst>
          </p:cNvPr>
          <p:cNvSpPr>
            <a:spLocks noGrp="1"/>
          </p:cNvSpPr>
          <p:nvPr>
            <p:ph type="title"/>
          </p:nvPr>
        </p:nvSpPr>
        <p:spPr/>
        <p:txBody>
          <a:bodyPr/>
          <a:lstStyle/>
          <a:p>
            <a:r>
              <a:rPr lang="en-US" dirty="0"/>
              <a:t>Data Seeding</a:t>
            </a:r>
          </a:p>
        </p:txBody>
      </p:sp>
      <p:pic>
        <p:nvPicPr>
          <p:cNvPr id="5" name="Content Placeholder 4">
            <a:extLst>
              <a:ext uri="{FF2B5EF4-FFF2-40B4-BE49-F238E27FC236}">
                <a16:creationId xmlns:a16="http://schemas.microsoft.com/office/drawing/2014/main" id="{C22FA25E-2322-47C0-9BF0-4566E21AED03}"/>
              </a:ext>
            </a:extLst>
          </p:cNvPr>
          <p:cNvPicPr>
            <a:picLocks noGrp="1" noChangeAspect="1"/>
          </p:cNvPicPr>
          <p:nvPr>
            <p:ph idx="1"/>
          </p:nvPr>
        </p:nvPicPr>
        <p:blipFill>
          <a:blip r:embed="rId2"/>
          <a:stretch>
            <a:fillRect/>
          </a:stretch>
        </p:blipFill>
        <p:spPr>
          <a:xfrm>
            <a:off x="2424616" y="1828800"/>
            <a:ext cx="4293181" cy="4208463"/>
          </a:xfrm>
        </p:spPr>
      </p:pic>
    </p:spTree>
    <p:extLst>
      <p:ext uri="{BB962C8B-B14F-4D97-AF65-F5344CB8AC3E}">
        <p14:creationId xmlns:p14="http://schemas.microsoft.com/office/powerpoint/2010/main" val="13368603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A006CF-159B-4033-887F-EFCCCD37D35F}"/>
              </a:ext>
            </a:extLst>
          </p:cNvPr>
          <p:cNvSpPr>
            <a:spLocks noGrp="1"/>
          </p:cNvSpPr>
          <p:nvPr>
            <p:ph type="title"/>
          </p:nvPr>
        </p:nvSpPr>
        <p:spPr/>
        <p:txBody>
          <a:bodyPr/>
          <a:lstStyle/>
          <a:p>
            <a:r>
              <a:rPr lang="en-US" dirty="0"/>
              <a:t>View Lecture Analytics</a:t>
            </a:r>
          </a:p>
        </p:txBody>
      </p:sp>
      <p:pic>
        <p:nvPicPr>
          <p:cNvPr id="5" name="Content Placeholder 4">
            <a:extLst>
              <a:ext uri="{FF2B5EF4-FFF2-40B4-BE49-F238E27FC236}">
                <a16:creationId xmlns:a16="http://schemas.microsoft.com/office/drawing/2014/main" id="{38FF3030-BF22-4E19-AC65-818A14343373}"/>
              </a:ext>
            </a:extLst>
          </p:cNvPr>
          <p:cNvPicPr>
            <a:picLocks noGrp="1" noChangeAspect="1"/>
          </p:cNvPicPr>
          <p:nvPr>
            <p:ph idx="1"/>
          </p:nvPr>
        </p:nvPicPr>
        <p:blipFill>
          <a:blip r:embed="rId2"/>
          <a:stretch>
            <a:fillRect/>
          </a:stretch>
        </p:blipFill>
        <p:spPr>
          <a:xfrm>
            <a:off x="1956077" y="1828800"/>
            <a:ext cx="5230258" cy="4208463"/>
          </a:xfrm>
        </p:spPr>
      </p:pic>
    </p:spTree>
    <p:extLst>
      <p:ext uri="{BB962C8B-B14F-4D97-AF65-F5344CB8AC3E}">
        <p14:creationId xmlns:p14="http://schemas.microsoft.com/office/powerpoint/2010/main" val="1585735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1F55A-AC88-4B1F-B609-A704D1685413}"/>
              </a:ext>
            </a:extLst>
          </p:cNvPr>
          <p:cNvSpPr>
            <a:spLocks noGrp="1"/>
          </p:cNvSpPr>
          <p:nvPr>
            <p:ph type="title"/>
          </p:nvPr>
        </p:nvSpPr>
        <p:spPr/>
        <p:txBody>
          <a:bodyPr/>
          <a:lstStyle/>
          <a:p>
            <a:r>
              <a:rPr lang="en-US" dirty="0"/>
              <a:t>View Lecture Analytics</a:t>
            </a:r>
          </a:p>
        </p:txBody>
      </p:sp>
      <p:pic>
        <p:nvPicPr>
          <p:cNvPr id="5" name="Content Placeholder 4">
            <a:extLst>
              <a:ext uri="{FF2B5EF4-FFF2-40B4-BE49-F238E27FC236}">
                <a16:creationId xmlns:a16="http://schemas.microsoft.com/office/drawing/2014/main" id="{8416D044-A357-45F4-A67B-55B730FDC838}"/>
              </a:ext>
            </a:extLst>
          </p:cNvPr>
          <p:cNvPicPr>
            <a:picLocks noGrp="1" noChangeAspect="1"/>
          </p:cNvPicPr>
          <p:nvPr>
            <p:ph idx="1"/>
          </p:nvPr>
        </p:nvPicPr>
        <p:blipFill>
          <a:blip r:embed="rId2"/>
          <a:stretch>
            <a:fillRect/>
          </a:stretch>
        </p:blipFill>
        <p:spPr>
          <a:xfrm>
            <a:off x="1833995" y="1828800"/>
            <a:ext cx="5474423" cy="4208463"/>
          </a:xfrm>
        </p:spPr>
      </p:pic>
    </p:spTree>
    <p:extLst>
      <p:ext uri="{BB962C8B-B14F-4D97-AF65-F5344CB8AC3E}">
        <p14:creationId xmlns:p14="http://schemas.microsoft.com/office/powerpoint/2010/main" val="618380114"/>
      </p:ext>
    </p:extLst>
  </p:cSld>
  <p:clrMapOvr>
    <a:masterClrMapping/>
  </p:clrMapOvr>
</p:sld>
</file>

<file path=ppt/theme/theme1.xml><?xml version="1.0" encoding="utf-8"?>
<a:theme xmlns:a="http://schemas.openxmlformats.org/drawingml/2006/main" name="gold">
  <a:themeElements>
    <a:clrScheme name="Revolution">
      <a:dk1>
        <a:sysClr val="windowText" lastClr="000000"/>
      </a:dk1>
      <a:lt1>
        <a:sysClr val="window" lastClr="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Revolution">
      <a:majorFont>
        <a:latin typeface="Trebuchet MS"/>
        <a:ea typeface=""/>
        <a:cs typeface=""/>
        <a:font script="Jpan" typeface="ＭＳ ゴシック"/>
      </a:majorFont>
      <a:minorFont>
        <a:latin typeface="Trebuchet MS"/>
        <a:ea typeface=""/>
        <a:cs typeface=""/>
        <a:font script="Jpan" typeface="ＭＳ ゴシック"/>
      </a:minorFont>
    </a:fontScheme>
    <a:fmtScheme name="Revolution">
      <a:fillStyleLst>
        <a:solidFill>
          <a:schemeClr val="phClr"/>
        </a:solidFill>
        <a:solidFill>
          <a:schemeClr val="phClr"/>
        </a:soli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317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0800000">
              <a:srgbClr val="808080">
                <a:alpha val="75000"/>
              </a:srgbClr>
            </a:innerShdw>
          </a:effectLst>
        </a:effectStyle>
        <a:effectStyle>
          <a:effectLst>
            <a:innerShdw blurRad="50800" dist="25400" dir="13500000">
              <a:srgbClr val="808080">
                <a:alpha val="75000"/>
              </a:srgbClr>
            </a:innerShdw>
            <a:outerShdw blurRad="63500" dist="50800" dir="5400000" algn="br" rotWithShape="0">
              <a:srgbClr val="000000">
                <a:alpha val="35000"/>
              </a:srgbClr>
            </a:outerShdw>
          </a:effectLst>
          <a:scene3d>
            <a:camera prst="orthographicFront">
              <a:rot lat="0" lon="0" rev="0"/>
            </a:camera>
            <a:lightRig rig="threePt" dir="tl">
              <a:rot lat="0" lon="0" rev="11400000"/>
            </a:lightRig>
          </a:scene3d>
          <a:sp3d contourW="12700" prstMaterial="softmetal">
            <a:bevelT w="63500" h="25400" prst="angle"/>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gold</Template>
  <TotalTime>3516</TotalTime>
  <Words>1106</Words>
  <Application>Microsoft Office PowerPoint</Application>
  <PresentationFormat>On-screen Show (4:3)</PresentationFormat>
  <Paragraphs>123</Paragraphs>
  <Slides>19</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Trebuchet MS</vt:lpstr>
      <vt:lpstr>Wingdings 2</vt:lpstr>
      <vt:lpstr>gold</vt:lpstr>
      <vt:lpstr>Assessment of Student Online Engagement Team Member(s): Daniel Young, Mohammed Syed Product Owner(s): Dr. Prabakar, Dr. Rangaswami Professor: Masoud Sadjadi  School of Computing and Information Sciences Florida International University</vt:lpstr>
      <vt:lpstr>Problem definition</vt:lpstr>
      <vt:lpstr>Current Solution</vt:lpstr>
      <vt:lpstr>Goals and Requirements</vt:lpstr>
      <vt:lpstr>Requirements: User Stories </vt:lpstr>
      <vt:lpstr>Data Seeding</vt:lpstr>
      <vt:lpstr>Data Seeding</vt:lpstr>
      <vt:lpstr>View Lecture Analytics</vt:lpstr>
      <vt:lpstr>View Lecture Analytics</vt:lpstr>
      <vt:lpstr>Project Management</vt:lpstr>
      <vt:lpstr>Requirement: View Student Progress</vt:lpstr>
      <vt:lpstr>System Design</vt:lpstr>
      <vt:lpstr>System Design: Architecture</vt:lpstr>
      <vt:lpstr>System Design: Deployment</vt:lpstr>
      <vt:lpstr>System Design: Data</vt:lpstr>
      <vt:lpstr>Merge Ranges</vt:lpstr>
      <vt:lpstr>Visual Breakdown</vt:lpstr>
      <vt:lpstr>PseudoCode – In place Modification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Faculty Meeting School of Computing and Information Sciences</dc:title>
  <dc:creator>Ivana Rodriguez</dc:creator>
  <cp:lastModifiedBy>postcert</cp:lastModifiedBy>
  <cp:revision>98</cp:revision>
  <cp:lastPrinted>2008-09-19T17:51:48Z</cp:lastPrinted>
  <dcterms:created xsi:type="dcterms:W3CDTF">2013-04-25T14:14:17Z</dcterms:created>
  <dcterms:modified xsi:type="dcterms:W3CDTF">2019-04-28T17:23:53Z</dcterms:modified>
</cp:coreProperties>
</file>