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26"/>
  </p:notesMasterIdLst>
  <p:sldIdLst>
    <p:sldId id="256" r:id="rId2"/>
    <p:sldId id="257" r:id="rId3"/>
    <p:sldId id="274" r:id="rId4"/>
    <p:sldId id="258" r:id="rId5"/>
    <p:sldId id="259" r:id="rId6"/>
    <p:sldId id="275" r:id="rId7"/>
    <p:sldId id="260" r:id="rId8"/>
    <p:sldId id="276" r:id="rId9"/>
    <p:sldId id="261" r:id="rId10"/>
    <p:sldId id="262" r:id="rId11"/>
    <p:sldId id="263" r:id="rId12"/>
    <p:sldId id="264" r:id="rId13"/>
    <p:sldId id="277" r:id="rId14"/>
    <p:sldId id="278" r:id="rId15"/>
    <p:sldId id="279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F50F518-A94A-4C10-822A-FD787FB02D2B}">
  <a:tblStyle styleId="{DF50F518-A94A-4C10-822A-FD787FB02D2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7"/>
    <p:restoredTop sz="94709"/>
  </p:normalViewPr>
  <p:slideViewPr>
    <p:cSldViewPr snapToGrid="0">
      <p:cViewPr varScale="1">
        <p:scale>
          <a:sx n="134" d="100"/>
          <a:sy n="134" d="100"/>
        </p:scale>
        <p:origin x="1864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" name="Google Shape;14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0" name="Google Shape;19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7" name="Google Shape;19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4" name="Google Shape;20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4" name="Google Shape;20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9030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4" name="Google Shape;20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3725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4" name="Google Shape;20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8601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5. System design: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5.3. Persistent data design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5.4. Security/Privacy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5. System design: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5.3. Persistent data design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5.4. Security/Privacy (one slide).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8" name="Google Shape;218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6. Detailed design: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6. Detailed design: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3" name="Google Shape;25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0" name="Google Shape;26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Summarize your contribution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Include your contact information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Ask if anyone has any questions for you.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Thank your audience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7" name="Google Shape;26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5621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8cf05b53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g58cf05b53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62" name="Google Shape;162;g58cf05b53c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6609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7320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2" descr="Overlay-TitleSli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1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1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2" descr="Overlay-Content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2"/>
          <p:cNvSpPr txBox="1"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2"/>
          <p:cNvSpPr txBox="1">
            <a:spLocks noGrp="1"/>
          </p:cNvSpPr>
          <p:nvPr>
            <p:ph type="body" idx="1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2" name="Google Shape;102;p12"/>
          <p:cNvSpPr txBox="1">
            <a:spLocks noGrp="1"/>
          </p:cNvSpPr>
          <p:nvPr>
            <p:ph type="body" idx="2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3" name="Google Shape;103;p12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2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2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3" descr="Overlay-Picture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body" idx="1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0" name="Google Shape;110;p13"/>
          <p:cNvSpPr>
            <a:spLocks noGrp="1"/>
          </p:cNvSpPr>
          <p:nvPr>
            <p:ph type="pic" idx="2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dt" idx="10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ftr" idx="11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, Alt.">
  <p:cSld name="Picture with Caption, Alt.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4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4"/>
          <p:cNvSpPr txBox="1"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4"/>
          <p:cNvSpPr>
            <a:spLocks noGrp="1"/>
          </p:cNvSpPr>
          <p:nvPr>
            <p:ph type="pic" idx="2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8" name="Google Shape;118;p14"/>
          <p:cNvSpPr txBox="1">
            <a:spLocks noGrp="1"/>
          </p:cNvSpPr>
          <p:nvPr>
            <p:ph type="body" idx="1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9" name="Google Shape;119;p14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4"/>
          <p:cNvSpPr txBox="1">
            <a:spLocks noGrp="1"/>
          </p:cNvSpPr>
          <p:nvPr>
            <p:ph type="ftr" idx="11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4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above Caption">
  <p:cSld name="Picture above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5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5"/>
          <p:cNvSpPr>
            <a:spLocks noGrp="1"/>
          </p:cNvSpPr>
          <p:nvPr>
            <p:ph type="pic" idx="2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6" name="Google Shape;126;p15"/>
          <p:cNvSpPr txBox="1">
            <a:spLocks noGrp="1"/>
          </p:cNvSpPr>
          <p:nvPr>
            <p:ph type="body" idx="1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7" name="Google Shape;127;p15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5"/>
          <p:cNvSpPr txBox="1">
            <a:spLocks noGrp="1"/>
          </p:cNvSpPr>
          <p:nvPr>
            <p:ph type="ftr" idx="11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6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6"/>
          <p:cNvSpPr txBox="1">
            <a:spLocks noGrp="1"/>
          </p:cNvSpPr>
          <p:nvPr>
            <p:ph type="body" idx="1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" name="Google Shape;134;p16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7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7"/>
          <p:cNvSpPr txBox="1">
            <a:spLocks noGrp="1"/>
          </p:cNvSpPr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7"/>
          <p:cNvSpPr txBox="1">
            <a:spLocks noGrp="1"/>
          </p:cNvSpPr>
          <p:nvPr>
            <p:ph type="body" idx="1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17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7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4" descr="Overlay-SectionHeader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4"/>
          <p:cNvSpPr txBox="1"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cap="none">
                <a:solidFill>
                  <a:srgbClr val="001D4D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5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2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6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6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Google Shape;49;p6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" name="Google Shape;50;p6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51;p6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2" name="Google Shape;52;p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sz="2800" b="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body" idx="2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body" idx="3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sz="2800" b="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4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ntent, Top and Bottom">
  <p:cSld name="2 Content, Top and Bottom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7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body" idx="1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4" name="Google Shape;64;p7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7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ntent">
  <p:cSld name="3 Conten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8"/>
          <p:cNvSpPr txBox="1">
            <a:spLocks noGrp="1"/>
          </p:cNvSpPr>
          <p:nvPr>
            <p:ph type="body" idx="1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2" name="Google Shape;72;p8"/>
          <p:cNvSpPr txBox="1">
            <a:spLocks noGrp="1"/>
          </p:cNvSpPr>
          <p:nvPr>
            <p:ph type="body" idx="2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3" name="Google Shape;73;p8"/>
          <p:cNvSpPr txBox="1">
            <a:spLocks noGrp="1"/>
          </p:cNvSpPr>
          <p:nvPr>
            <p:ph type="body" idx="3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4" name="Google Shape;74;p8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8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8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ntent">
  <p:cSld name="4 Conte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body" idx="1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1" name="Google Shape;81;p9"/>
          <p:cNvSpPr txBox="1">
            <a:spLocks noGrp="1"/>
          </p:cNvSpPr>
          <p:nvPr>
            <p:ph type="body" idx="2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body" idx="3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9"/>
          <p:cNvSpPr txBox="1">
            <a:spLocks noGrp="1"/>
          </p:cNvSpPr>
          <p:nvPr>
            <p:ph type="body" idx="4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5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0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0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0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0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" name="Google Shape;16;p1" descr="FIULogo_H_CMYK_fx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jcast452@fiu.edu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ygarc053@fiu.ed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"/>
          <p:cNvSpPr txBox="1"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BOLO v12.0</a:t>
            </a:r>
            <a:br>
              <a:rPr lang="en-US"/>
            </a:br>
            <a:r>
              <a:rPr lang="en-US" sz="2800"/>
              <a:t>Team Member(s): Jacqueline Castro, Yevanis Garcia</a:t>
            </a:r>
            <a:br>
              <a:rPr lang="en-US" sz="2800"/>
            </a:br>
            <a:r>
              <a:rPr lang="en-US" sz="2800"/>
              <a:t>Product Owner(s): Jason Cohen, Frank Alvarado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8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April 18, 2019</a:t>
            </a:r>
            <a:endParaRPr/>
          </a:p>
        </p:txBody>
      </p:sp>
      <p:sp>
        <p:nvSpPr>
          <p:cNvPr id="151" name="Google Shape;151;p18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lang="en-US"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2019</a:t>
            </a:r>
            <a:endParaRPr sz="44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5050" y="671075"/>
            <a:ext cx="4563250" cy="5356503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93" name="Google Shape;193;p24"/>
          <p:cNvSpPr txBox="1">
            <a:spLocks noGrp="1"/>
          </p:cNvSpPr>
          <p:nvPr>
            <p:ph type="title"/>
          </p:nvPr>
        </p:nvSpPr>
        <p:spPr>
          <a:xfrm>
            <a:off x="5190750" y="2131020"/>
            <a:ext cx="3306600" cy="19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BOLO-30: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Tier 3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(Admin)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 txBox="1">
            <a:spLocks noGrp="1"/>
          </p:cNvSpPr>
          <p:nvPr>
            <p:ph type="title"/>
          </p:nvPr>
        </p:nvSpPr>
        <p:spPr>
          <a:xfrm>
            <a:off x="5436675" y="2436500"/>
            <a:ext cx="2382000" cy="12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Sequence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Diagrams</a:t>
            </a:r>
            <a:endParaRPr/>
          </a:p>
        </p:txBody>
      </p:sp>
      <p:pic>
        <p:nvPicPr>
          <p:cNvPr id="200" name="Google Shape;20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4925" y="381000"/>
            <a:ext cx="3496250" cy="6071024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>
            <a:spLocks noGrp="1"/>
          </p:cNvSpPr>
          <p:nvPr>
            <p:ph type="title"/>
          </p:nvPr>
        </p:nvSpPr>
        <p:spPr>
          <a:xfrm>
            <a:off x="5190750" y="2131020"/>
            <a:ext cx="3306600" cy="19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BOLO-30: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Tier 3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(Admin)</a:t>
            </a:r>
            <a:endParaRPr/>
          </a:p>
        </p:txBody>
      </p:sp>
      <p:pic>
        <p:nvPicPr>
          <p:cNvPr id="207" name="Google Shape;207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7375" y="652737"/>
            <a:ext cx="4089825" cy="5552525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>
            <a:spLocks noGrp="1"/>
          </p:cNvSpPr>
          <p:nvPr>
            <p:ph type="title"/>
          </p:nvPr>
        </p:nvSpPr>
        <p:spPr>
          <a:xfrm>
            <a:off x="5190750" y="2131020"/>
            <a:ext cx="3306600" cy="19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BOLO-88: 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Soft/hard DELETE BOLO</a:t>
            </a:r>
            <a:endParaRPr dirty="0"/>
          </a:p>
        </p:txBody>
      </p:sp>
      <p:pic>
        <p:nvPicPr>
          <p:cNvPr id="207" name="Google Shape;207;p2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87375" y="1880709"/>
            <a:ext cx="4089825" cy="3096581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" name="Google Shape;206;p26">
            <a:extLst>
              <a:ext uri="{FF2B5EF4-FFF2-40B4-BE49-F238E27FC236}">
                <a16:creationId xmlns:a16="http://schemas.microsoft.com/office/drawing/2014/main" id="{682C7E92-3EDE-3B46-963A-5B6878192288}"/>
              </a:ext>
            </a:extLst>
          </p:cNvPr>
          <p:cNvSpPr txBox="1">
            <a:spLocks/>
          </p:cNvSpPr>
          <p:nvPr/>
        </p:nvSpPr>
        <p:spPr>
          <a:xfrm>
            <a:off x="321949" y="466724"/>
            <a:ext cx="4620675" cy="98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algn="ctr"/>
            <a:r>
              <a:rPr lang="en-US" dirty="0"/>
              <a:t>Use Case Diagram</a:t>
            </a:r>
          </a:p>
        </p:txBody>
      </p:sp>
    </p:spTree>
    <p:extLst>
      <p:ext uri="{BB962C8B-B14F-4D97-AF65-F5344CB8AC3E}">
        <p14:creationId xmlns:p14="http://schemas.microsoft.com/office/powerpoint/2010/main" val="3095805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>
            <a:spLocks noGrp="1"/>
          </p:cNvSpPr>
          <p:nvPr>
            <p:ph type="title"/>
          </p:nvPr>
        </p:nvSpPr>
        <p:spPr>
          <a:xfrm>
            <a:off x="5190750" y="2131020"/>
            <a:ext cx="3306600" cy="19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BOLO-88: 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Soft/hard DELETE BOLO</a:t>
            </a:r>
            <a:endParaRPr dirty="0"/>
          </a:p>
        </p:txBody>
      </p:sp>
      <p:pic>
        <p:nvPicPr>
          <p:cNvPr id="207" name="Google Shape;207;p2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95375" y="1733525"/>
            <a:ext cx="2771775" cy="4854010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" name="Google Shape;206;p26">
            <a:extLst>
              <a:ext uri="{FF2B5EF4-FFF2-40B4-BE49-F238E27FC236}">
                <a16:creationId xmlns:a16="http://schemas.microsoft.com/office/drawing/2014/main" id="{682C7E92-3EDE-3B46-963A-5B6878192288}"/>
              </a:ext>
            </a:extLst>
          </p:cNvPr>
          <p:cNvSpPr txBox="1">
            <a:spLocks/>
          </p:cNvSpPr>
          <p:nvPr/>
        </p:nvSpPr>
        <p:spPr>
          <a:xfrm>
            <a:off x="321949" y="466724"/>
            <a:ext cx="4620675" cy="98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algn="ctr"/>
            <a:r>
              <a:rPr lang="en-US" dirty="0"/>
              <a:t>Sequence Diagram</a:t>
            </a:r>
          </a:p>
        </p:txBody>
      </p:sp>
    </p:spTree>
    <p:extLst>
      <p:ext uri="{BB962C8B-B14F-4D97-AF65-F5344CB8AC3E}">
        <p14:creationId xmlns:p14="http://schemas.microsoft.com/office/powerpoint/2010/main" val="3662362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>
            <a:spLocks noGrp="1"/>
          </p:cNvSpPr>
          <p:nvPr>
            <p:ph type="title"/>
          </p:nvPr>
        </p:nvSpPr>
        <p:spPr>
          <a:xfrm>
            <a:off x="445488" y="466724"/>
            <a:ext cx="4738811" cy="129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/>
            <a:r>
              <a:rPr lang="en-US" dirty="0"/>
              <a:t>Class Diagram</a:t>
            </a:r>
            <a:br>
              <a:rPr lang="en-US" dirty="0"/>
            </a:br>
            <a:endParaRPr dirty="0"/>
          </a:p>
        </p:txBody>
      </p:sp>
      <p:pic>
        <p:nvPicPr>
          <p:cNvPr id="207" name="Google Shape;207;p2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45489" y="1943537"/>
            <a:ext cx="5802911" cy="3941842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" name="Google Shape;206;p26">
            <a:extLst>
              <a:ext uri="{FF2B5EF4-FFF2-40B4-BE49-F238E27FC236}">
                <a16:creationId xmlns:a16="http://schemas.microsoft.com/office/drawing/2014/main" id="{682C7E92-3EDE-3B46-963A-5B6878192288}"/>
              </a:ext>
            </a:extLst>
          </p:cNvPr>
          <p:cNvSpPr txBox="1">
            <a:spLocks/>
          </p:cNvSpPr>
          <p:nvPr/>
        </p:nvSpPr>
        <p:spPr>
          <a:xfrm>
            <a:off x="321949" y="466724"/>
            <a:ext cx="4620675" cy="98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61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7"/>
          <p:cNvSpPr txBox="1">
            <a:spLocks noGrp="1"/>
          </p:cNvSpPr>
          <p:nvPr>
            <p:ph type="title"/>
          </p:nvPr>
        </p:nvSpPr>
        <p:spPr>
          <a:xfrm>
            <a:off x="780300" y="438625"/>
            <a:ext cx="7583400" cy="11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System Design: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Architecture &amp; Deployment</a:t>
            </a:r>
            <a:endParaRPr/>
          </a:p>
        </p:txBody>
      </p:sp>
      <p:pic>
        <p:nvPicPr>
          <p:cNvPr id="214" name="Google Shape;214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05575" y="1789200"/>
            <a:ext cx="3015300" cy="4355425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8"/>
          <p:cNvSpPr txBox="1">
            <a:spLocks noGrp="1"/>
          </p:cNvSpPr>
          <p:nvPr>
            <p:ph type="title"/>
          </p:nvPr>
        </p:nvSpPr>
        <p:spPr>
          <a:xfrm>
            <a:off x="779475" y="381000"/>
            <a:ext cx="7583400" cy="12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System Design: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Design Patterns</a:t>
            </a:r>
            <a:endParaRPr/>
          </a:p>
        </p:txBody>
      </p:sp>
      <p:pic>
        <p:nvPicPr>
          <p:cNvPr id="221" name="Google Shape;22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9475" y="1880025"/>
            <a:ext cx="7583475" cy="3342085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9"/>
          <p:cNvSpPr txBox="1">
            <a:spLocks noGrp="1"/>
          </p:cNvSpPr>
          <p:nvPr>
            <p:ph type="title"/>
          </p:nvPr>
        </p:nvSpPr>
        <p:spPr>
          <a:xfrm>
            <a:off x="4776950" y="2407200"/>
            <a:ext cx="3476400" cy="1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228" name="Google Shape;22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3025" y="366025"/>
            <a:ext cx="3198974" cy="6125949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Main algorithm </a:t>
            </a:r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body" idx="1"/>
          </p:nvPr>
        </p:nvSpPr>
        <p:spPr>
          <a:xfrm>
            <a:off x="780250" y="17080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Get Current User Tier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HTTP Request with path ‘/currentUserTier’ and ‘GET’ request method</a:t>
            </a:r>
            <a:endParaRPr sz="1800"/>
          </a:p>
          <a:p>
            <a:pPr marL="571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passes the Principal object, since system is stateless</a:t>
            </a:r>
            <a:endParaRPr sz="1800"/>
          </a:p>
          <a:p>
            <a:pPr marL="571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571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Calls the user repository to query the database for a user with the same username as the Principal object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 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Result of query is a BoloUser object boloUser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Get the tier name of boloUser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Gets the Tier enum ordinal from the tier name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All associated permissions with the tier are given to boloUser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body" idx="1"/>
          </p:nvPr>
        </p:nvSpPr>
        <p:spPr>
          <a:xfrm>
            <a:off x="779475" y="1524000"/>
            <a:ext cx="7583400" cy="45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sz="2000" dirty="0"/>
              <a:t>Whole Project</a:t>
            </a:r>
            <a:r>
              <a:rPr lang="en-US" sz="1800" dirty="0"/>
              <a:t>:</a:t>
            </a:r>
            <a:endParaRPr dirty="0"/>
          </a:p>
          <a:p>
            <a:pPr marL="577850" lvl="1" indent="-3079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 dirty="0"/>
              <a:t>Need for an automated system to handle creation and distribution of BOLO fliers.</a:t>
            </a:r>
            <a:endParaRPr sz="1800" dirty="0"/>
          </a:p>
          <a:p>
            <a:pPr marL="577850" lvl="1" indent="-3079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Automated system will help improve the efficiency and solution of crimes.</a:t>
            </a:r>
            <a:endParaRPr sz="1800" dirty="0"/>
          </a:p>
          <a:p>
            <a:pPr marL="577850" lvl="1" indent="-3079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Previous system set up good foundation, but missing many important features such as user tiers, agency management, user management, and some BOLO management</a:t>
            </a:r>
            <a:endParaRPr sz="1800" dirty="0"/>
          </a:p>
          <a:p>
            <a:pPr marL="282575" lvl="0" indent="-2825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sz="2000" dirty="0"/>
              <a:t>My Part (Jacqueline):</a:t>
            </a:r>
            <a:endParaRPr sz="2000" dirty="0"/>
          </a:p>
          <a:p>
            <a:pPr marL="577850" lvl="1" indent="-3079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Implemented missing features:</a:t>
            </a:r>
            <a:endParaRPr sz="1800" dirty="0"/>
          </a:p>
          <a:p>
            <a:pPr marL="860425" lvl="2" indent="-2571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dirty="0"/>
              <a:t>User tiers and permissions             </a:t>
            </a:r>
            <a:endParaRPr dirty="0"/>
          </a:p>
          <a:p>
            <a:pPr marL="860425" lvl="2" indent="-2571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dirty="0"/>
              <a:t>User, agency, and category management</a:t>
            </a:r>
            <a:endParaRPr dirty="0"/>
          </a:p>
          <a:p>
            <a:pPr marL="860425" lvl="2" indent="-2571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dirty="0"/>
              <a:t>Full-text search of BOLOs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1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42" name="Google Shape;242;p31"/>
          <p:cNvGraphicFramePr/>
          <p:nvPr/>
        </p:nvGraphicFramePr>
        <p:xfrm>
          <a:off x="951700" y="2015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{DF50F518-A94A-4C10-822A-FD787FB02D2B}</a:tableStyleId>
              </a:tblPr>
              <a:tblGrid>
                <a:gridCol w="244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BOLO-030 Sunny Day</a:t>
                      </a:r>
                      <a:endParaRPr sz="16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Administrator (Tier 3) permissions.</a:t>
                      </a:r>
                      <a:endParaRPr sz="1600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must have a valid account and be a Tier 3 user.</a:t>
                      </a:r>
                      <a:endParaRPr sz="1600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logs in with their valid credentials</a:t>
                      </a:r>
                      <a:endParaRPr sz="1600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will be taken to the homepage where they can see all BOLOs, manage BOLOs from their agency, and have access to the Admin tab.</a:t>
                      </a:r>
                      <a:endParaRPr sz="1600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49" name="Google Shape;249;p32"/>
          <p:cNvGraphicFramePr/>
          <p:nvPr/>
        </p:nvGraphicFramePr>
        <p:xfrm>
          <a:off x="951700" y="2015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{DF50F518-A94A-4C10-822A-FD787FB02D2B}</a:tableStyleId>
              </a:tblPr>
              <a:tblGrid>
                <a:gridCol w="244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BOLO-030 Rainy Day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Administrator (Tier 3) permissions.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must have a valid account and be a Tier 3 user.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database server is not running.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logs in with their valid credentials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2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not able to log in.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56" name="Google Shape;256;p33"/>
          <p:cNvGraphicFramePr/>
          <p:nvPr/>
        </p:nvGraphicFramePr>
        <p:xfrm>
          <a:off x="951675" y="1708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{DF50F518-A94A-4C10-822A-FD787FB02D2B}</a:tableStyleId>
              </a:tblPr>
              <a:tblGrid>
                <a:gridCol w="2005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9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BOLO-075 Sunny Day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agency deactivation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6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has logged into the system as an admin or root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in Agency Management in Admin tab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selects the agency to be deactivated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deactivates the agency “New Agency”, which deactivates all users under the agency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4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“Officer Lastname” is under the agency “New Agency”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“Officer Lastname”enters valid credentials to log in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Username: officer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Password: 54321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0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“Officer Lastname” is not able to log in.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4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63" name="Google Shape;263;p34"/>
          <p:cNvGraphicFramePr/>
          <p:nvPr/>
        </p:nvGraphicFramePr>
        <p:xfrm>
          <a:off x="951675" y="1708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{DF50F518-A94A-4C10-822A-FD787FB02D2B}</a:tableStyleId>
              </a:tblPr>
              <a:tblGrid>
                <a:gridCol w="2005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9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1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BOLO-075 Rainy Day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agency deactivation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2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has logged into the system as an admin or root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in Agency Management in Admin tab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selects the agency to be deactivated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deactivates their own agency, which deactivates all users under the agency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sz="1600" u="none" strike="noStrike" cap="non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sz="1800" b="1" u="none" strike="noStrike" cap="non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strike="noStrike" cap="non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immediately logged out.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lnL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70" name="Google Shape;270;p35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698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dirty="0"/>
              <a:t>Major functionalities implemented</a:t>
            </a:r>
            <a:endParaRPr dirty="0"/>
          </a:p>
          <a:p>
            <a:pPr marL="282575" lvl="0" indent="-2698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dirty="0"/>
              <a:t>Final stages and testing</a:t>
            </a:r>
            <a:endParaRPr dirty="0"/>
          </a:p>
          <a:p>
            <a:pPr marL="282575" lvl="0" indent="-2698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⚫"/>
            </a:pPr>
            <a:r>
              <a:rPr lang="en-US" dirty="0"/>
              <a:t>Over 80% complete</a:t>
            </a:r>
            <a:endParaRPr dirty="0"/>
          </a:p>
          <a:p>
            <a:pPr marL="282575" lvl="0" indent="-2698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⚫"/>
            </a:pPr>
            <a:r>
              <a:rPr lang="en-US" dirty="0"/>
              <a:t>Proud to be a part of this project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282575" lvl="0" indent="-2698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dirty="0"/>
              <a:t>Contact information: </a:t>
            </a:r>
          </a:p>
          <a:p>
            <a:pPr marL="1270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</a:pPr>
            <a:r>
              <a:rPr lang="en-US" dirty="0"/>
              <a:t>	Jacqueline Castro: </a:t>
            </a:r>
            <a:r>
              <a:rPr lang="en-US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jcast452@fiu.edu</a:t>
            </a:r>
            <a:endParaRPr lang="en-US" dirty="0">
              <a:solidFill>
                <a:srgbClr val="0070C0"/>
              </a:solidFill>
            </a:endParaRPr>
          </a:p>
          <a:p>
            <a:pPr marL="1270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</a:pPr>
            <a:r>
              <a:rPr lang="en-US" dirty="0"/>
              <a:t> 	Yevanis Garcia: </a:t>
            </a:r>
            <a:r>
              <a:rPr lang="en-US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ygarc053@fiu.edu</a:t>
            </a:r>
            <a:r>
              <a:rPr lang="en-US" dirty="0">
                <a:solidFill>
                  <a:srgbClr val="0070C0"/>
                </a:solidFill>
              </a:rPr>
              <a:t> </a:t>
            </a:r>
            <a:endParaRPr dirty="0">
              <a:solidFill>
                <a:srgbClr val="0070C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en-US" sz="4000" dirty="0"/>
              <a:t>Thank you!</a:t>
            </a:r>
            <a:endParaRPr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body" idx="1"/>
          </p:nvPr>
        </p:nvSpPr>
        <p:spPr>
          <a:xfrm>
            <a:off x="779475" y="1524000"/>
            <a:ext cx="7583400" cy="45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sz="2000" dirty="0"/>
              <a:t>My Part (Yevanis):</a:t>
            </a:r>
            <a:endParaRPr sz="2000" dirty="0"/>
          </a:p>
          <a:p>
            <a:pPr marL="577850" lvl="1" indent="-3079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Implemented missing features and added new ones:</a:t>
            </a:r>
            <a:endParaRPr sz="1800" dirty="0"/>
          </a:p>
          <a:p>
            <a:pPr marL="860425" lvl="2" indent="-2571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dirty="0"/>
              <a:t>Archive/unArchive BOLOs</a:t>
            </a:r>
            <a:endParaRPr dirty="0"/>
          </a:p>
          <a:p>
            <a:pPr marL="860425" lvl="2" indent="-2571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dirty="0"/>
              <a:t>Implemented soft/hard delete BOLOs</a:t>
            </a:r>
          </a:p>
          <a:p>
            <a:pPr marL="860425" lvl="2" indent="-2571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 dirty="0"/>
              <a:t>Implemented subscribing by Agency and Category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5809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0"/>
          <p:cNvSpPr txBox="1">
            <a:spLocks noGrp="1"/>
          </p:cNvSpPr>
          <p:nvPr>
            <p:ph type="title"/>
          </p:nvPr>
        </p:nvSpPr>
        <p:spPr>
          <a:xfrm>
            <a:off x="5115400" y="2551438"/>
            <a:ext cx="34443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165" name="Google Shape;16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600" y="604775"/>
            <a:ext cx="4364724" cy="5648451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User Stories (Jacqueline) </a:t>
            </a:r>
            <a:endParaRPr dirty="0"/>
          </a:p>
        </p:txBody>
      </p:sp>
      <p:sp>
        <p:nvSpPr>
          <p:cNvPr id="172" name="Google Shape;172;p21"/>
          <p:cNvSpPr txBox="1">
            <a:spLocks noGrp="1"/>
          </p:cNvSpPr>
          <p:nvPr>
            <p:ph type="body" idx="1"/>
          </p:nvPr>
        </p:nvSpPr>
        <p:spPr>
          <a:xfrm>
            <a:off x="779500" y="1425575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BOLO-28: Basic User (Tier 1) Permissions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BOLO-30: Administrator (Tier 3) Permissions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BOLO-31: Supervisor (Tier 2) Permissions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BOLO-57: Root (Tier 4) Permissions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BOLO-61: Full Text BOLO Search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BOLO-74: Delete/Deactivate/Reactivate/Edit Category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BOLO-75: Delete/Deactivate/Reactivate/Edit Agency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BOLO-89: Delete/Edit User</a:t>
            </a:r>
            <a:endParaRPr sz="180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BOLO-93: Deactivate/Reactivate User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dirty="0"/>
              <a:t>User Stories (Yevanis) </a:t>
            </a:r>
            <a:endParaRPr dirty="0"/>
          </a:p>
        </p:txBody>
      </p:sp>
      <p:sp>
        <p:nvSpPr>
          <p:cNvPr id="172" name="Google Shape;172;p21"/>
          <p:cNvSpPr txBox="1">
            <a:spLocks noGrp="1"/>
          </p:cNvSpPr>
          <p:nvPr>
            <p:ph type="body" idx="1"/>
          </p:nvPr>
        </p:nvSpPr>
        <p:spPr>
          <a:xfrm>
            <a:off x="779500" y="1425575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57175"/>
            <a:r>
              <a:rPr lang="en-US" sz="1800" dirty="0"/>
              <a:t>BOLO-62: Remove BOLO confirmation step on BOLO creation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BOLO-63: Notifications by email of BOLOs addition/changes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BOLO-88: Implemented “soft”/”hard” delete BOLO.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BOLO-92: Production deployment on remote server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BOLO-91: Subscribe in My Account by Agency and Category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BOLO-90: Configuration on MS Exchange Mail Server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BOLO-79: Fix Generate PDF on BOLO details page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2064167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BOLO-30: Administrator (Tier 3)</a:t>
            </a:r>
            <a:endParaRPr/>
          </a:p>
        </p:txBody>
      </p:sp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779475" y="1642200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Description:</a:t>
            </a:r>
            <a:endParaRPr sz="1800" dirty="0"/>
          </a:p>
          <a:p>
            <a:pPr marL="57785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As an administrator (Tier 3),  I can perform the same functions as a Tier 1 or Tier 2 user, in addition to being able to add/remove/edit Tier 1, Tier 2, and Tier 3 users within my agency.</a:t>
            </a:r>
            <a:endParaRPr sz="1800" dirty="0"/>
          </a:p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Preconditions: </a:t>
            </a:r>
            <a:endParaRPr sz="1800" dirty="0"/>
          </a:p>
          <a:p>
            <a:pPr marL="577850" lvl="1" indent="-2698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400"/>
              <a:buChar char="⚫"/>
            </a:pPr>
            <a:r>
              <a:rPr lang="en-US" sz="1800" dirty="0"/>
              <a:t>The user should have a valid account and be a Tier 3 user.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2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BOLO-88: soft/hard delete BOLO</a:t>
            </a:r>
            <a:endParaRPr dirty="0"/>
          </a:p>
        </p:txBody>
      </p:sp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779475" y="1642200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571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 dirty="0"/>
              <a:t>Description:</a:t>
            </a:r>
            <a:endParaRPr sz="1800" dirty="0"/>
          </a:p>
          <a:p>
            <a:pPr marL="577850" lvl="0" indent="0">
              <a:buNone/>
            </a:pPr>
            <a:r>
              <a:rPr lang="en-US" sz="1800" dirty="0"/>
              <a:t>As an admin, I want to be able to RECOVER the "soft" deleted BOLOs or DELETE them completely, so the BOLOs can be back in BOLOs screen or deleted forever.</a:t>
            </a:r>
            <a:endParaRPr sz="1800" dirty="0"/>
          </a:p>
          <a:p>
            <a:pPr marL="311150" lvl="0" indent="-285750">
              <a:buSzPts val="1800"/>
            </a:pPr>
            <a:r>
              <a:rPr lang="en-US" sz="1800" dirty="0"/>
              <a:t>Preconditions: </a:t>
            </a:r>
            <a:endParaRPr sz="1800" dirty="0"/>
          </a:p>
          <a:p>
            <a:pPr lvl="1">
              <a:spcBef>
                <a:spcPts val="2000"/>
              </a:spcBef>
            </a:pPr>
            <a:r>
              <a:rPr lang="en-US" sz="1800" dirty="0"/>
              <a:t>The user should have a valid account to access to the application.</a:t>
            </a:r>
          </a:p>
          <a:p>
            <a:pPr lvl="1">
              <a:spcBef>
                <a:spcPts val="2000"/>
              </a:spcBef>
            </a:pPr>
            <a:r>
              <a:rPr lang="en-US" sz="1800" dirty="0"/>
              <a:t>The user role has the authorization to delete BOLOs.</a:t>
            </a:r>
          </a:p>
          <a:p>
            <a:pPr lvl="1">
              <a:spcBef>
                <a:spcPts val="2000"/>
              </a:spcBef>
            </a:pPr>
            <a:r>
              <a:rPr lang="en-US" sz="1800" dirty="0"/>
              <a:t>For "hard" DELETE/RECOVER, the user role needs to have authorization to access Admin dashboard. </a:t>
            </a:r>
          </a:p>
          <a:p>
            <a:pPr marL="577850" lvl="1" indent="-269875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400"/>
              <a:buChar char="⚫"/>
            </a:pP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55170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3"/>
          <p:cNvSpPr txBox="1">
            <a:spLocks noGrp="1"/>
          </p:cNvSpPr>
          <p:nvPr>
            <p:ph type="title"/>
          </p:nvPr>
        </p:nvSpPr>
        <p:spPr>
          <a:xfrm>
            <a:off x="4868050" y="2370825"/>
            <a:ext cx="3379500" cy="15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Use Case Diagrams</a:t>
            </a:r>
            <a:endParaRPr/>
          </a:p>
        </p:txBody>
      </p:sp>
      <p:pic>
        <p:nvPicPr>
          <p:cNvPr id="186" name="Google Shape;186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425" y="381000"/>
            <a:ext cx="3530251" cy="6224699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47625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2013</Words>
  <Application>Microsoft Macintosh PowerPoint</Application>
  <PresentationFormat>On-screen Show (4:3)</PresentationFormat>
  <Paragraphs>257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Noto Sans Symbols</vt:lpstr>
      <vt:lpstr>Trebuchet MS</vt:lpstr>
      <vt:lpstr>gold</vt:lpstr>
      <vt:lpstr>BOLO v12.0 Team Member(s): Jacqueline Castro, Yevanis Garcia Product Owner(s): Jason Cohen, Frank Alvarado Professor: Masoud Sadjadi  School of Computing and Information Sciences Florida International University</vt:lpstr>
      <vt:lpstr>Problem definition</vt:lpstr>
      <vt:lpstr>Problem definition</vt:lpstr>
      <vt:lpstr>Project Management</vt:lpstr>
      <vt:lpstr>User Stories (Jacqueline) </vt:lpstr>
      <vt:lpstr>User Stories (Yevanis) </vt:lpstr>
      <vt:lpstr>BOLO-30: Administrator (Tier 3)</vt:lpstr>
      <vt:lpstr>BOLO-88: soft/hard delete BOLO</vt:lpstr>
      <vt:lpstr>Use Case Diagrams</vt:lpstr>
      <vt:lpstr>BOLO-30:  Tier 3 (Admin)</vt:lpstr>
      <vt:lpstr>Sequence  Diagrams</vt:lpstr>
      <vt:lpstr>BOLO-30:  Tier 3 (Admin)</vt:lpstr>
      <vt:lpstr>BOLO-88:  Soft/hard DELETE BOLO</vt:lpstr>
      <vt:lpstr>BOLO-88:  Soft/hard DELETE BOLO</vt:lpstr>
      <vt:lpstr>Class Diagram </vt:lpstr>
      <vt:lpstr>System Design:  Architecture &amp; Deployment</vt:lpstr>
      <vt:lpstr>System Design:  Design Patterns</vt:lpstr>
      <vt:lpstr>Minimal Class Diagram</vt:lpstr>
      <vt:lpstr>Main algorithm </vt:lpstr>
      <vt:lpstr>Test Suites and Test Cases</vt:lpstr>
      <vt:lpstr>Test Suites and Test Cases</vt:lpstr>
      <vt:lpstr>Test Suites and Test Cases</vt:lpstr>
      <vt:lpstr>Test Suites and Test Cases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BOLO v12.0 Team Member(s): Jacqueline Castro, Yevanis Garcia Product Owner(s): Jason Cohen, Frank Alvarado Professor: Masoud Sadjadi  School of Computing and Information Sciences Florida International University</dc:title>
  <cp:lastModifiedBy>Yevanis Garcia</cp:lastModifiedBy>
  <cp:revision>4</cp:revision>
  <dcterms:modified xsi:type="dcterms:W3CDTF">2019-04-26T15:49:46Z</dcterms:modified>
</cp:coreProperties>
</file>