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902" r:id="rId1"/>
  </p:sldMasterIdLst>
  <p:notesMasterIdLst>
    <p:notesMasterId r:id="rId18"/>
  </p:notesMasterIdLst>
  <p:handoutMasterIdLst>
    <p:handoutMasterId r:id="rId19"/>
  </p:handoutMasterIdLst>
  <p:sldIdLst>
    <p:sldId id="256" r:id="rId2"/>
    <p:sldId id="343" r:id="rId3"/>
    <p:sldId id="357" r:id="rId4"/>
    <p:sldId id="344" r:id="rId5"/>
    <p:sldId id="345" r:id="rId6"/>
    <p:sldId id="346" r:id="rId7"/>
    <p:sldId id="347" r:id="rId8"/>
    <p:sldId id="358" r:id="rId9"/>
    <p:sldId id="359" r:id="rId10"/>
    <p:sldId id="360" r:id="rId11"/>
    <p:sldId id="349" r:id="rId12"/>
    <p:sldId id="350" r:id="rId13"/>
    <p:sldId id="352" r:id="rId14"/>
    <p:sldId id="353" r:id="rId15"/>
    <p:sldId id="356" r:id="rId16"/>
    <p:sldId id="35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90"/>
    <a:srgbClr val="001D4D"/>
    <a:srgbClr val="FFD889"/>
    <a:srgbClr val="EA9C00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5" autoAdjust="0"/>
    <p:restoredTop sz="93817" autoAdjust="0"/>
  </p:normalViewPr>
  <p:slideViewPr>
    <p:cSldViewPr snapToObjects="1">
      <p:cViewPr varScale="1">
        <p:scale>
          <a:sx n="67" d="100"/>
          <a:sy n="67" d="100"/>
        </p:scale>
        <p:origin x="1212" y="32"/>
      </p:cViewPr>
      <p:guideLst/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dolfo\Documents\School\Senior%20Project\Final%20Weeks\FIU%20SCIS%20Senior%20Project%20JIRA%202019-04-15T22_12_43-0400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v>Start date</c:v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Review all teams responsibilities</c:v>
                </c:pt>
                <c:pt idx="1">
                  <c:v>Regulation for FOREX</c:v>
                </c:pt>
                <c:pt idx="2">
                  <c:v>Learn How to Code</c:v>
                </c:pt>
                <c:pt idx="3">
                  <c:v>Setup Dev Env</c:v>
                </c:pt>
                <c:pt idx="4">
                  <c:v>Transfer Funds from Checking Account</c:v>
                </c:pt>
                <c:pt idx="5">
                  <c:v>Stripe Withdrawals</c:v>
                </c:pt>
                <c:pt idx="6">
                  <c:v>Stripe Controller Videos and Documentation</c:v>
                </c:pt>
                <c:pt idx="7">
                  <c:v>Migrate to web api</c:v>
                </c:pt>
                <c:pt idx="8">
                  <c:v>Finish Stripe webhook integration</c:v>
                </c:pt>
                <c:pt idx="9">
                  <c:v>Move "Types" from VARCHAR field to its own Table </c:v>
                </c:pt>
                <c:pt idx="10">
                  <c:v>Fix hardcoded User Id</c:v>
                </c:pt>
                <c:pt idx="11">
                  <c:v>Integrate Frontend Security on Stripe Controller</c:v>
                </c:pt>
                <c:pt idx="12">
                  <c:v>Forex.com Money Transfer Audit</c:v>
                </c:pt>
                <c:pt idx="13">
                  <c:v>Review MQL5.com Payment System (Research)</c:v>
                </c:pt>
                <c:pt idx="14">
                  <c:v>Brokerage APIs (Forex.com and OANDA)</c:v>
                </c:pt>
                <c:pt idx="15">
                  <c:v>Review MQL5.com Payment System (Implementation)</c:v>
                </c:pt>
                <c:pt idx="16">
                  <c:v>Forex.com-like business structure</c:v>
                </c:pt>
                <c:pt idx="17">
                  <c:v>Complete Business Template/Framework</c:v>
                </c:pt>
                <c:pt idx="18">
                  <c:v>Pay by Credit/Debit Card</c:v>
                </c:pt>
              </c:strCache>
            </c:strRef>
          </c:cat>
          <c:val>
            <c:numRef>
              <c:f>Sheet1!$F$2:$F$20</c:f>
              <c:numCache>
                <c:formatCode>[$-409]d\-mmm;@</c:formatCode>
                <c:ptCount val="19"/>
                <c:pt idx="0">
                  <c:v>43495.474305555559</c:v>
                </c:pt>
                <c:pt idx="1">
                  <c:v>43497.765277777777</c:v>
                </c:pt>
                <c:pt idx="2">
                  <c:v>43514.945138888892</c:v>
                </c:pt>
                <c:pt idx="3">
                  <c:v>43515.945138888892</c:v>
                </c:pt>
                <c:pt idx="4">
                  <c:v>43511.951388888891</c:v>
                </c:pt>
                <c:pt idx="5">
                  <c:v>43530.112500000003</c:v>
                </c:pt>
                <c:pt idx="6">
                  <c:v>43533.445833333339</c:v>
                </c:pt>
                <c:pt idx="7">
                  <c:v>43533.987500000003</c:v>
                </c:pt>
                <c:pt idx="8">
                  <c:v>43533.362500000003</c:v>
                </c:pt>
                <c:pt idx="9">
                  <c:v>43541.877083333333</c:v>
                </c:pt>
                <c:pt idx="10">
                  <c:v>43543.25277777778</c:v>
                </c:pt>
                <c:pt idx="11">
                  <c:v>43543.62777777778</c:v>
                </c:pt>
                <c:pt idx="12">
                  <c:v>43542.37777777778</c:v>
                </c:pt>
                <c:pt idx="13">
                  <c:v>43543.12777777778</c:v>
                </c:pt>
                <c:pt idx="14">
                  <c:v>43543.727777777778</c:v>
                </c:pt>
                <c:pt idx="15">
                  <c:v>43546.807638888888</c:v>
                </c:pt>
                <c:pt idx="16">
                  <c:v>43547.443055555559</c:v>
                </c:pt>
                <c:pt idx="17">
                  <c:v>43565.165277777778</c:v>
                </c:pt>
                <c:pt idx="18">
                  <c:v>43565.032638888886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ED-4D87-840B-3AC4D98A116A}"/>
            </c:ext>
          </c:extLst>
        </c:ser>
        <c:ser>
          <c:idx val="1"/>
          <c:order val="1"/>
          <c:tx>
            <c:v>Duration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Review all teams responsibilities</c:v>
                </c:pt>
                <c:pt idx="1">
                  <c:v>Regulation for FOREX</c:v>
                </c:pt>
                <c:pt idx="2">
                  <c:v>Learn How to Code</c:v>
                </c:pt>
                <c:pt idx="3">
                  <c:v>Setup Dev Env</c:v>
                </c:pt>
                <c:pt idx="4">
                  <c:v>Transfer Funds from Checking Account</c:v>
                </c:pt>
                <c:pt idx="5">
                  <c:v>Stripe Withdrawals</c:v>
                </c:pt>
                <c:pt idx="6">
                  <c:v>Stripe Controller Videos and Documentation</c:v>
                </c:pt>
                <c:pt idx="7">
                  <c:v>Migrate to web api</c:v>
                </c:pt>
                <c:pt idx="8">
                  <c:v>Finish Stripe webhook integration</c:v>
                </c:pt>
                <c:pt idx="9">
                  <c:v>Move "Types" from VARCHAR field to its own Table </c:v>
                </c:pt>
                <c:pt idx="10">
                  <c:v>Fix hardcoded User Id</c:v>
                </c:pt>
                <c:pt idx="11">
                  <c:v>Integrate Frontend Security on Stripe Controller</c:v>
                </c:pt>
                <c:pt idx="12">
                  <c:v>Forex.com Money Transfer Audit</c:v>
                </c:pt>
                <c:pt idx="13">
                  <c:v>Review MQL5.com Payment System (Research)</c:v>
                </c:pt>
                <c:pt idx="14">
                  <c:v>Brokerage APIs (Forex.com and OANDA)</c:v>
                </c:pt>
                <c:pt idx="15">
                  <c:v>Review MQL5.com Payment System (Implementation)</c:v>
                </c:pt>
                <c:pt idx="16">
                  <c:v>Forex.com-like business structure</c:v>
                </c:pt>
                <c:pt idx="17">
                  <c:v>Complete Business Template/Framework</c:v>
                </c:pt>
                <c:pt idx="18">
                  <c:v>Pay by Credit/Debit Card</c:v>
                </c:pt>
              </c:strCache>
            </c:strRef>
          </c:cat>
          <c:val>
            <c:numRef>
              <c:f>Sheet1!$E$2:$E$20</c:f>
              <c:numCache>
                <c:formatCode>0.0</c:formatCode>
                <c:ptCount val="19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9</c:v>
                </c:pt>
                <c:pt idx="5">
                  <c:v>4.625</c:v>
                </c:pt>
                <c:pt idx="6">
                  <c:v>3</c:v>
                </c:pt>
                <c:pt idx="7">
                  <c:v>2</c:v>
                </c:pt>
                <c:pt idx="8">
                  <c:v>1.375</c:v>
                </c:pt>
                <c:pt idx="9">
                  <c:v>2</c:v>
                </c:pt>
                <c:pt idx="10">
                  <c:v>1.6</c:v>
                </c:pt>
                <c:pt idx="11">
                  <c:v>1</c:v>
                </c:pt>
                <c:pt idx="12">
                  <c:v>1.5</c:v>
                </c:pt>
                <c:pt idx="13">
                  <c:v>1.5</c:v>
                </c:pt>
                <c:pt idx="14">
                  <c:v>1.25</c:v>
                </c:pt>
                <c:pt idx="15">
                  <c:v>1.8</c:v>
                </c:pt>
                <c:pt idx="16">
                  <c:v>10</c:v>
                </c:pt>
                <c:pt idx="17">
                  <c:v>3.5</c:v>
                </c:pt>
                <c:pt idx="18">
                  <c:v>4.625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ED-4D87-840B-3AC4D98A1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57627464"/>
        <c:axId val="557623528"/>
      </c:barChart>
      <c:catAx>
        <c:axId val="5576274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623528"/>
        <c:crosses val="autoZero"/>
        <c:auto val="1"/>
        <c:lblAlgn val="ctr"/>
        <c:lblOffset val="100"/>
        <c:noMultiLvlLbl val="0"/>
      </c:catAx>
      <c:valAx>
        <c:axId val="55762352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-409]d\-mmm;@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627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953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818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 dirty="0"/>
              <a:t>Thank your audience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84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7388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4425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03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86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040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0034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564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6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85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39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570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830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9497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68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03" r:id="rId1"/>
    <p:sldLayoutId id="2147484904" r:id="rId2"/>
    <p:sldLayoutId id="2147484905" r:id="rId3"/>
    <p:sldLayoutId id="2147484906" r:id="rId4"/>
    <p:sldLayoutId id="2147484907" r:id="rId5"/>
    <p:sldLayoutId id="2147484908" r:id="rId6"/>
    <p:sldLayoutId id="2147484909" r:id="rId7"/>
    <p:sldLayoutId id="2147484910" r:id="rId8"/>
    <p:sldLayoutId id="2147484911" r:id="rId9"/>
    <p:sldLayoutId id="2147484912" r:id="rId10"/>
    <p:sldLayoutId id="21474849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 descr="Hollow image accent">
            <a:extLst>
              <a:ext uri="{FF2B5EF4-FFF2-40B4-BE49-F238E27FC236}">
                <a16:creationId xmlns:a16="http://schemas.microsoft.com/office/drawing/2014/main" id="{8874FD79-F011-4E68-9999-072D4B3819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-482201" y="181208"/>
            <a:ext cx="1472801" cy="129245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ysClr val="window" lastClr="FFFFFF"/>
          </a:solidFill>
          <a:ln w="57150" cap="flat">
            <a:solidFill>
              <a:sysClr val="window" lastClr="FFFFFF">
                <a:lumMod val="8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5" descr="Hollow image accent">
            <a:extLst>
              <a:ext uri="{FF2B5EF4-FFF2-40B4-BE49-F238E27FC236}">
                <a16:creationId xmlns:a16="http://schemas.microsoft.com/office/drawing/2014/main" id="{F06E711B-171F-4C26-801E-3C39644D17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5902460" y="4239454"/>
            <a:ext cx="5000858" cy="4388497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219075" cap="flat">
            <a:solidFill>
              <a:sysClr val="window" lastClr="FFFFFF">
                <a:lumMod val="9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5" descr="Hollow image accent">
            <a:extLst>
              <a:ext uri="{FF2B5EF4-FFF2-40B4-BE49-F238E27FC236}">
                <a16:creationId xmlns:a16="http://schemas.microsoft.com/office/drawing/2014/main" id="{4F55C6A4-877B-4BA4-B47F-A12E5CE1F9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211835" y="1156804"/>
            <a:ext cx="585469" cy="513777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38100" cap="flat">
            <a:solidFill>
              <a:sysClr val="window" lastClr="FFFFFF">
                <a:lumMod val="95000"/>
              </a:sys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8D88072-987A-4263-8EAA-C5AE99D88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1" y="361741"/>
            <a:ext cx="2701735" cy="93138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5150DB9-EF77-4C79-9A99-D25105359215}"/>
              </a:ext>
            </a:extLst>
          </p:cNvPr>
          <p:cNvGrpSpPr/>
          <p:nvPr/>
        </p:nvGrpSpPr>
        <p:grpSpPr>
          <a:xfrm>
            <a:off x="850496" y="2325631"/>
            <a:ext cx="7443008" cy="1467194"/>
            <a:chOff x="2475096" y="2561215"/>
            <a:chExt cx="5747387" cy="11298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BF42B88-899F-4E3E-A47D-E830BCB77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75096" y="2627515"/>
              <a:ext cx="2711937" cy="874115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B0884DE-30D5-472C-B4F8-0E734AF9C9ED}"/>
                </a:ext>
              </a:extLst>
            </p:cNvPr>
            <p:cNvGrpSpPr/>
            <p:nvPr/>
          </p:nvGrpSpPr>
          <p:grpSpPr>
            <a:xfrm>
              <a:off x="5457613" y="2561215"/>
              <a:ext cx="2764870" cy="1129841"/>
              <a:chOff x="14662611" y="2116598"/>
              <a:chExt cx="6599969" cy="2482979"/>
            </a:xfrm>
          </p:grpSpPr>
          <p:pic>
            <p:nvPicPr>
              <p:cNvPr id="23" name="Graphic 22" descr="Credit card">
                <a:extLst>
                  <a:ext uri="{FF2B5EF4-FFF2-40B4-BE49-F238E27FC236}">
                    <a16:creationId xmlns:a16="http://schemas.microsoft.com/office/drawing/2014/main" id="{779893E1-9D04-4923-9C8E-0265B786EA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21077748">
                <a:off x="16188305" y="2116598"/>
                <a:ext cx="2482979" cy="2482979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3ADC751-FC24-4A6B-A8AE-FEF88C33F1AC}"/>
                  </a:ext>
                </a:extLst>
              </p:cNvPr>
              <p:cNvSpPr txBox="1"/>
              <p:nvPr/>
            </p:nvSpPr>
            <p:spPr>
              <a:xfrm>
                <a:off x="14662611" y="2318229"/>
                <a:ext cx="6599969" cy="187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6600" b="1" i="1" dirty="0">
                    <a:solidFill>
                      <a:srgbClr val="002447"/>
                    </a:solidFill>
                    <a:cs typeface="DilleniaUPC" panose="020B0502040204020203" pitchFamily="18" charset="-34"/>
                  </a:rPr>
                  <a:t>Payment</a:t>
                </a:r>
              </a:p>
            </p:txBody>
          </p:sp>
        </p:grpSp>
        <p:sp>
          <p:nvSpPr>
            <p:cNvPr id="25" name="Minus Sign 24">
              <a:extLst>
                <a:ext uri="{FF2B5EF4-FFF2-40B4-BE49-F238E27FC236}">
                  <a16:creationId xmlns:a16="http://schemas.microsoft.com/office/drawing/2014/main" id="{2FB20E77-5515-42FF-A925-71033070F979}"/>
                </a:ext>
              </a:extLst>
            </p:cNvPr>
            <p:cNvSpPr/>
            <p:nvPr/>
          </p:nvSpPr>
          <p:spPr>
            <a:xfrm>
              <a:off x="5226136" y="3039361"/>
              <a:ext cx="192373" cy="169856"/>
            </a:xfrm>
            <a:prstGeom prst="mathMinus">
              <a:avLst/>
            </a:prstGeom>
            <a:solidFill>
              <a:srgbClr val="053C50"/>
            </a:solidFill>
            <a:ln>
              <a:solidFill>
                <a:srgbClr val="053C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27B43DF8-D873-48C4-8262-48CFFDE425FA}"/>
              </a:ext>
            </a:extLst>
          </p:cNvPr>
          <p:cNvSpPr/>
          <p:nvPr/>
        </p:nvSpPr>
        <p:spPr>
          <a:xfrm>
            <a:off x="3289452" y="6061434"/>
            <a:ext cx="2535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April 18, 2019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24FBC5-5DDE-43CA-BF88-3D12BF5DE609}"/>
              </a:ext>
            </a:extLst>
          </p:cNvPr>
          <p:cNvSpPr/>
          <p:nvPr/>
        </p:nvSpPr>
        <p:spPr>
          <a:xfrm>
            <a:off x="2127097" y="3457793"/>
            <a:ext cx="36979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A9C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Senior Project Final Presentation</a:t>
            </a: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D0AC28-D8CC-4A73-9E7E-49256C0F46F4}"/>
              </a:ext>
            </a:extLst>
          </p:cNvPr>
          <p:cNvSpPr/>
          <p:nvPr/>
        </p:nvSpPr>
        <p:spPr>
          <a:xfrm>
            <a:off x="2271245" y="474559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Team Member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Rodolfo F. Marrero</a:t>
            </a:r>
            <a:b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</a:br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Product Owner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Dr. Masoud </a:t>
            </a:r>
            <a:r>
              <a:rPr lang="en-US" altLang="en-US" sz="2000" dirty="0" err="1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Sadjadi</a:t>
            </a:r>
            <a:b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</a:br>
            <a:r>
              <a:rPr lang="en-US" altLang="en-US" sz="2000" b="1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Professor</a:t>
            </a:r>
            <a:r>
              <a:rPr lang="en-US" altLang="en-US" sz="2000" dirty="0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: Dr. Masoud </a:t>
            </a:r>
            <a:r>
              <a:rPr lang="en-US" altLang="en-US" sz="2000" dirty="0" err="1">
                <a:solidFill>
                  <a:srgbClr val="001D4D"/>
                </a:solidFill>
                <a:latin typeface="+mj-lt"/>
                <a:ea typeface="ＭＳ Ｐゴシック" pitchFamily="34" charset="-128"/>
              </a:rPr>
              <a:t>Sadjadi</a:t>
            </a:r>
            <a:endParaRPr lang="en-US" sz="2000" dirty="0">
              <a:solidFill>
                <a:srgbClr val="001D4D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6E2CC0-5C33-412F-B443-2563D94379B4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35B8C4-26DD-40FE-AA6E-9FC2524CBAE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Sequence Diagrams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8E95368-BEFA-43DB-95A8-73B565FE4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Checklist">
              <a:extLst>
                <a:ext uri="{FF2B5EF4-FFF2-40B4-BE49-F238E27FC236}">
                  <a16:creationId xmlns:a16="http://schemas.microsoft.com/office/drawing/2014/main" id="{6DE46610-E914-443B-B727-A3329208E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3DEC8C61-15BF-434E-AF63-FEE3B25395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165" y="1409346"/>
            <a:ext cx="7467600" cy="518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3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1428AB0-276E-4707-98E7-3199526FC7FE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B85A571-B648-4E7D-BA18-35590F60EE26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400" b="1" dirty="0"/>
                <a:t>System Design: Architecture Of Banking Interactions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C3C4C515-6237-4B06-86C1-A6704DEC3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Database">
              <a:extLst>
                <a:ext uri="{FF2B5EF4-FFF2-40B4-BE49-F238E27FC236}">
                  <a16:creationId xmlns:a16="http://schemas.microsoft.com/office/drawing/2014/main" id="{F4F3D4BE-60DF-455D-9704-FB284C69A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59CC3272-C326-4434-92B8-409E5CD556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300" y="1050147"/>
            <a:ext cx="5753100" cy="5694713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50BB8FF-A866-4C6A-BB83-99688BC27210}"/>
              </a:ext>
            </a:extLst>
          </p:cNvPr>
          <p:cNvCxnSpPr/>
          <p:nvPr/>
        </p:nvCxnSpPr>
        <p:spPr>
          <a:xfrm>
            <a:off x="1752600" y="2438400"/>
            <a:ext cx="18288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9251F6-DA85-406B-AC7B-6F8FB8014F33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F9C27F4-7E65-4CC9-A715-8044816940D6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System Design: Deployment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BB745AD8-D01E-4E01-A777-1FFE083A1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Database">
              <a:extLst>
                <a:ext uri="{FF2B5EF4-FFF2-40B4-BE49-F238E27FC236}">
                  <a16:creationId xmlns:a16="http://schemas.microsoft.com/office/drawing/2014/main" id="{BCBDC596-B585-415C-8328-8D1FB3852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7868B-06A7-4B52-8943-65C6DDBEB102}"/>
              </a:ext>
            </a:extLst>
          </p:cNvPr>
          <p:cNvGrpSpPr/>
          <p:nvPr/>
        </p:nvGrpSpPr>
        <p:grpSpPr>
          <a:xfrm>
            <a:off x="537152" y="1146972"/>
            <a:ext cx="7997248" cy="5288966"/>
            <a:chOff x="537152" y="1146972"/>
            <a:chExt cx="7997248" cy="5288966"/>
          </a:xfrm>
        </p:grpSpPr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9E0B4B23-03B2-4C96-B333-609C0E6FD9B8}"/>
                </a:ext>
              </a:extLst>
            </p:cNvPr>
            <p:cNvGrpSpPr/>
            <p:nvPr/>
          </p:nvGrpSpPr>
          <p:grpSpPr>
            <a:xfrm>
              <a:off x="3505201" y="1146972"/>
              <a:ext cx="5029199" cy="3200400"/>
              <a:chOff x="685801" y="1676400"/>
              <a:chExt cx="5029199" cy="3200400"/>
            </a:xfrm>
          </p:grpSpPr>
          <p:sp>
            <p:nvSpPr>
              <p:cNvPr id="12" name="Cube 11">
                <a:extLst>
                  <a:ext uri="{FF2B5EF4-FFF2-40B4-BE49-F238E27FC236}">
                    <a16:creationId xmlns:a16="http://schemas.microsoft.com/office/drawing/2014/main" id="{A4162C86-1124-429C-A37B-ECCA8E76CD11}"/>
                  </a:ext>
                </a:extLst>
              </p:cNvPr>
              <p:cNvSpPr/>
              <p:nvPr/>
            </p:nvSpPr>
            <p:spPr>
              <a:xfrm>
                <a:off x="685801" y="1676400"/>
                <a:ext cx="5029199" cy="3200400"/>
              </a:xfrm>
              <a:prstGeom prst="cube">
                <a:avLst>
                  <a:gd name="adj" fmla="val 8615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400" dirty="0" err="1">
                    <a:solidFill>
                      <a:sysClr val="windowText" lastClr="000000"/>
                    </a:solidFill>
                  </a:rPr>
                  <a:t>HostMachine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Cube 14">
                <a:extLst>
                  <a:ext uri="{FF2B5EF4-FFF2-40B4-BE49-F238E27FC236}">
                    <a16:creationId xmlns:a16="http://schemas.microsoft.com/office/drawing/2014/main" id="{996E170A-B3AE-4BB1-80F2-7E11451C4202}"/>
                  </a:ext>
                </a:extLst>
              </p:cNvPr>
              <p:cNvSpPr/>
              <p:nvPr/>
            </p:nvSpPr>
            <p:spPr>
              <a:xfrm>
                <a:off x="896051" y="2514600"/>
                <a:ext cx="2255016" cy="228600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&lt;&lt;execution environment&gt;&gt;</a:t>
                </a:r>
              </a:p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200" dirty="0" err="1">
                    <a:solidFill>
                      <a:sysClr val="windowText" lastClr="000000"/>
                    </a:solidFill>
                  </a:rPr>
                  <a:t>WebServer</a:t>
                </a:r>
                <a:endParaRPr lang="en-US" sz="12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Cube 18">
                <a:extLst>
                  <a:ext uri="{FF2B5EF4-FFF2-40B4-BE49-F238E27FC236}">
                    <a16:creationId xmlns:a16="http://schemas.microsoft.com/office/drawing/2014/main" id="{6F066CF1-827E-4953-BD4A-EFE75CA0336A}"/>
                  </a:ext>
                </a:extLst>
              </p:cNvPr>
              <p:cNvSpPr/>
              <p:nvPr/>
            </p:nvSpPr>
            <p:spPr>
              <a:xfrm>
                <a:off x="3624524" y="2738790"/>
                <a:ext cx="1710589" cy="1562823"/>
              </a:xfrm>
              <a:prstGeom prst="cube">
                <a:avLst>
                  <a:gd name="adj" fmla="val 1218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</a:t>
                </a:r>
                <a:r>
                  <a:rPr lang="en-US" sz="1200" dirty="0" err="1">
                    <a:solidFill>
                      <a:sysClr val="windowText" lastClr="000000"/>
                    </a:solidFill>
                  </a:rPr>
                  <a:t>DBServer</a:t>
                </a:r>
                <a:endParaRPr lang="en-US" sz="1200" dirty="0">
                  <a:solidFill>
                    <a:sysClr val="windowText" lastClr="000000"/>
                  </a:solidFill>
                </a:endParaRPr>
              </a:p>
              <a:p>
                <a:pPr algn="ctr"/>
                <a:endParaRPr lang="en-US" sz="120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D2179317-D2DA-41C7-9A85-9B83AA4ECA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51067" y="3742216"/>
                <a:ext cx="473457" cy="1"/>
              </a:xfrm>
              <a:prstGeom prst="straightConnector1">
                <a:avLst/>
              </a:prstGeom>
              <a:ln w="9525" cap="flat" cmpd="sng" algn="ctr">
                <a:solidFill>
                  <a:srgbClr val="1B5690"/>
                </a:solidFill>
                <a:prstDash val="dash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B45C3D6C-997C-45AD-BDD7-2A99BDB68B53}"/>
                  </a:ext>
                </a:extLst>
              </p:cNvPr>
              <p:cNvGrpSpPr/>
              <p:nvPr/>
            </p:nvGrpSpPr>
            <p:grpSpPr>
              <a:xfrm>
                <a:off x="1704380" y="3303361"/>
                <a:ext cx="1066800" cy="678461"/>
                <a:chOff x="2895600" y="5364003"/>
                <a:chExt cx="1752600" cy="808198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21EA229-E279-4D3A-89BD-20CD788AC853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EFORT System Services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6C055074-6E12-45A1-A24F-C67FB17C64F0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B2BE5E6D-FEFE-425B-8986-816C66331E82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11C48F62-C6F1-4283-8119-587FC60BDF60}"/>
                  </a:ext>
                </a:extLst>
              </p:cNvPr>
              <p:cNvGrpSpPr/>
              <p:nvPr/>
            </p:nvGrpSpPr>
            <p:grpSpPr>
              <a:xfrm>
                <a:off x="1026345" y="4145695"/>
                <a:ext cx="1134480" cy="491032"/>
                <a:chOff x="2895600" y="5364003"/>
                <a:chExt cx="1752600" cy="808198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AAD80E42-CF96-4D58-B3F0-15DDCDA8A0AE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EFORT Payment</a:t>
                  </a: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6B516B91-7906-41F8-A657-59C4CF9FED50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0002EA8-F979-43C7-8198-9D5AE9CC8A11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698546C4-4288-4A7D-A79D-9009EE29337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1255277" y="3595294"/>
                <a:ext cx="727583" cy="356158"/>
              </a:xfrm>
              <a:prstGeom prst="bentConnector3">
                <a:avLst>
                  <a:gd name="adj1" fmla="val 100009"/>
                </a:avLst>
              </a:prstGeom>
              <a:ln w="9525" cap="flat" cmpd="sng" algn="ctr">
                <a:solidFill>
                  <a:srgbClr val="1B5690"/>
                </a:solidFill>
                <a:prstDash val="dash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23486769-411B-4751-B598-7EDAD0ACB523}"/>
                  </a:ext>
                </a:extLst>
              </p:cNvPr>
              <p:cNvGrpSpPr/>
              <p:nvPr/>
            </p:nvGrpSpPr>
            <p:grpSpPr>
              <a:xfrm>
                <a:off x="3823337" y="3434963"/>
                <a:ext cx="1134480" cy="491032"/>
                <a:chOff x="2895600" y="5364003"/>
                <a:chExt cx="1752600" cy="808198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A81963E0-D13F-4740-A4BE-D00EFD66F05E}"/>
                    </a:ext>
                  </a:extLst>
                </p:cNvPr>
                <p:cNvSpPr/>
                <p:nvPr/>
              </p:nvSpPr>
              <p:spPr>
                <a:xfrm>
                  <a:off x="3048000" y="5364003"/>
                  <a:ext cx="1600200" cy="808198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T-SQL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3F7110F2-E385-4126-8C5F-B41C2F4B2DD5}"/>
                    </a:ext>
                  </a:extLst>
                </p:cNvPr>
                <p:cNvSpPr/>
                <p:nvPr/>
              </p:nvSpPr>
              <p:spPr>
                <a:xfrm>
                  <a:off x="2895600" y="5567010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F12CAB3C-2D3C-46EB-ABA2-9258C065854D}"/>
                    </a:ext>
                  </a:extLst>
                </p:cNvPr>
                <p:cNvSpPr/>
                <p:nvPr/>
              </p:nvSpPr>
              <p:spPr>
                <a:xfrm>
                  <a:off x="2895600" y="5855035"/>
                  <a:ext cx="381000" cy="14799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62" name="Group 2061">
              <a:extLst>
                <a:ext uri="{FF2B5EF4-FFF2-40B4-BE49-F238E27FC236}">
                  <a16:creationId xmlns:a16="http://schemas.microsoft.com/office/drawing/2014/main" id="{36A128D5-197D-4534-BF39-1BB3C2BD511F}"/>
                </a:ext>
              </a:extLst>
            </p:cNvPr>
            <p:cNvGrpSpPr/>
            <p:nvPr/>
          </p:nvGrpSpPr>
          <p:grpSpPr>
            <a:xfrm>
              <a:off x="537152" y="1450922"/>
              <a:ext cx="1503724" cy="1362290"/>
              <a:chOff x="325076" y="1457110"/>
              <a:chExt cx="1503724" cy="1362290"/>
            </a:xfrm>
          </p:grpSpPr>
          <p:sp>
            <p:nvSpPr>
              <p:cNvPr id="48" name="Cube 47">
                <a:extLst>
                  <a:ext uri="{FF2B5EF4-FFF2-40B4-BE49-F238E27FC236}">
                    <a16:creationId xmlns:a16="http://schemas.microsoft.com/office/drawing/2014/main" id="{4EAF9C10-AA8B-47EF-9CDF-BBB431ACAB4C}"/>
                  </a:ext>
                </a:extLst>
              </p:cNvPr>
              <p:cNvSpPr/>
              <p:nvPr/>
            </p:nvSpPr>
            <p:spPr>
              <a:xfrm>
                <a:off x="325076" y="1457110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>
                    <a:solidFill>
                      <a:sysClr val="windowText" lastClr="000000"/>
                    </a:solidFill>
                  </a:rPr>
                  <a:t>:Client</a:t>
                </a:r>
              </a:p>
              <a:p>
                <a:pPr algn="ctr"/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2057" name="Group 2056">
                <a:extLst>
                  <a:ext uri="{FF2B5EF4-FFF2-40B4-BE49-F238E27FC236}">
                    <a16:creationId xmlns:a16="http://schemas.microsoft.com/office/drawing/2014/main" id="{D65F217F-7C3A-4267-9C3E-39BFB50223A8}"/>
                  </a:ext>
                </a:extLst>
              </p:cNvPr>
              <p:cNvGrpSpPr/>
              <p:nvPr/>
            </p:nvGrpSpPr>
            <p:grpSpPr>
              <a:xfrm>
                <a:off x="453931" y="2053577"/>
                <a:ext cx="1090378" cy="573529"/>
                <a:chOff x="716729" y="2245871"/>
                <a:chExt cx="1090378" cy="573529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4C5B74D4-FC7A-480E-87E2-B5D1631A9CB2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Web Browser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C31BDA6E-BA18-430A-AD62-1DC42DA8021B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DEF1D35A-E4E2-424E-ACE4-CDE795E93EC7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C1DCD2D9-E7A1-4789-A434-71776C2F79C6}"/>
                </a:ext>
              </a:extLst>
            </p:cNvPr>
            <p:cNvCxnSpPr>
              <a:stCxn id="48" idx="5"/>
              <a:endCxn id="12" idx="2"/>
            </p:cNvCxnSpPr>
            <p:nvPr/>
          </p:nvCxnSpPr>
          <p:spPr>
            <a:xfrm>
              <a:off x="2040876" y="2068789"/>
              <a:ext cx="1464325" cy="816240"/>
            </a:xfrm>
            <a:prstGeom prst="bentConnector3">
              <a:avLst>
                <a:gd name="adj1" fmla="val 50000"/>
              </a:avLst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2061" name="Group 2060">
              <a:extLst>
                <a:ext uri="{FF2B5EF4-FFF2-40B4-BE49-F238E27FC236}">
                  <a16:creationId xmlns:a16="http://schemas.microsoft.com/office/drawing/2014/main" id="{B54FB0FA-D1C1-4AC3-A705-918B05880BBB}"/>
                </a:ext>
              </a:extLst>
            </p:cNvPr>
            <p:cNvGrpSpPr/>
            <p:nvPr/>
          </p:nvGrpSpPr>
          <p:grpSpPr>
            <a:xfrm>
              <a:off x="1539229" y="5068074"/>
              <a:ext cx="1503724" cy="1362290"/>
              <a:chOff x="1539229" y="5068074"/>
              <a:chExt cx="1503724" cy="1362290"/>
            </a:xfrm>
          </p:grpSpPr>
          <p:sp>
            <p:nvSpPr>
              <p:cNvPr id="55" name="Cube 54">
                <a:extLst>
                  <a:ext uri="{FF2B5EF4-FFF2-40B4-BE49-F238E27FC236}">
                    <a16:creationId xmlns:a16="http://schemas.microsoft.com/office/drawing/2014/main" id="{E3A895BD-205E-4BC2-A0E5-AB528BF1E70A}"/>
                  </a:ext>
                </a:extLst>
              </p:cNvPr>
              <p:cNvSpPr/>
              <p:nvPr/>
            </p:nvSpPr>
            <p:spPr>
              <a:xfrm>
                <a:off x="1539229" y="5068074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 err="1">
                    <a:solidFill>
                      <a:sysClr val="windowText" lastClr="000000"/>
                    </a:solidFill>
                  </a:rPr>
                  <a:t>StripeServer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920B0C42-7B6D-4956-B19B-289E94CA36EB}"/>
                  </a:ext>
                </a:extLst>
              </p:cNvPr>
              <p:cNvGrpSpPr/>
              <p:nvPr/>
            </p:nvGrpSpPr>
            <p:grpSpPr>
              <a:xfrm>
                <a:off x="1655572" y="5664541"/>
                <a:ext cx="1090378" cy="573529"/>
                <a:chOff x="716729" y="2245871"/>
                <a:chExt cx="1090378" cy="573529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ABC88132-4735-4F09-9B1D-A085CA379316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Stripe services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AEF9913E-25ED-42F0-A492-CDA6E5921781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9D153369-7667-4540-918E-ED3DB8E70D41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060" name="Group 2059">
              <a:extLst>
                <a:ext uri="{FF2B5EF4-FFF2-40B4-BE49-F238E27FC236}">
                  <a16:creationId xmlns:a16="http://schemas.microsoft.com/office/drawing/2014/main" id="{5DF7851D-F8E0-4624-BAA4-FB046A619A54}"/>
                </a:ext>
              </a:extLst>
            </p:cNvPr>
            <p:cNvGrpSpPr/>
            <p:nvPr/>
          </p:nvGrpSpPr>
          <p:grpSpPr>
            <a:xfrm>
              <a:off x="4688633" y="5073648"/>
              <a:ext cx="1503724" cy="1362290"/>
              <a:chOff x="5283644" y="5073648"/>
              <a:chExt cx="1503724" cy="1362290"/>
            </a:xfrm>
          </p:grpSpPr>
          <p:sp>
            <p:nvSpPr>
              <p:cNvPr id="60" name="Cube 59">
                <a:extLst>
                  <a:ext uri="{FF2B5EF4-FFF2-40B4-BE49-F238E27FC236}">
                    <a16:creationId xmlns:a16="http://schemas.microsoft.com/office/drawing/2014/main" id="{D11E95AC-01F9-4055-83CB-C0DDA4D8245C}"/>
                  </a:ext>
                </a:extLst>
              </p:cNvPr>
              <p:cNvSpPr/>
              <p:nvPr/>
            </p:nvSpPr>
            <p:spPr>
              <a:xfrm>
                <a:off x="5283644" y="5073648"/>
                <a:ext cx="1503724" cy="1362290"/>
              </a:xfrm>
              <a:prstGeom prst="cube">
                <a:avLst>
                  <a:gd name="adj" fmla="val 9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200" dirty="0" err="1">
                    <a:solidFill>
                      <a:sysClr val="windowText" lastClr="000000"/>
                    </a:solidFill>
                  </a:rPr>
                  <a:t>PlaidServer</a:t>
                </a:r>
                <a:endParaRPr lang="en-US" sz="140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3E42F469-0F5E-4E95-A50E-E87E4A6E09C1}"/>
                  </a:ext>
                </a:extLst>
              </p:cNvPr>
              <p:cNvGrpSpPr/>
              <p:nvPr/>
            </p:nvGrpSpPr>
            <p:grpSpPr>
              <a:xfrm>
                <a:off x="5399987" y="5670115"/>
                <a:ext cx="1090378" cy="573529"/>
                <a:chOff x="716729" y="2245871"/>
                <a:chExt cx="1090378" cy="573529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ACC033E6-1057-4A45-91D1-FF3BA4DBA169}"/>
                    </a:ext>
                  </a:extLst>
                </p:cNvPr>
                <p:cNvSpPr/>
                <p:nvPr/>
              </p:nvSpPr>
              <p:spPr>
                <a:xfrm>
                  <a:off x="833072" y="2245871"/>
                  <a:ext cx="974035" cy="5735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/>
                    <a:t>Plaid services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E49A81FE-2A12-4662-B7D9-23C4EA9A5E38}"/>
                    </a:ext>
                  </a:extLst>
                </p:cNvPr>
                <p:cNvSpPr/>
                <p:nvPr/>
              </p:nvSpPr>
              <p:spPr>
                <a:xfrm>
                  <a:off x="716729" y="2362200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EF98E168-4653-4EF2-AB8E-933CB2EAD534}"/>
                    </a:ext>
                  </a:extLst>
                </p:cNvPr>
                <p:cNvSpPr/>
                <p:nvPr/>
              </p:nvSpPr>
              <p:spPr>
                <a:xfrm>
                  <a:off x="716729" y="2537193"/>
                  <a:ext cx="246626" cy="8991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2064" name="Straight Connector 2063">
              <a:extLst>
                <a:ext uri="{FF2B5EF4-FFF2-40B4-BE49-F238E27FC236}">
                  <a16:creationId xmlns:a16="http://schemas.microsoft.com/office/drawing/2014/main" id="{EF2B8763-34D5-438F-8B5F-ED5BE4DFACE8}"/>
                </a:ext>
              </a:extLst>
            </p:cNvPr>
            <p:cNvCxnSpPr>
              <a:cxnSpLocks/>
              <a:endCxn id="60" idx="0"/>
            </p:cNvCxnSpPr>
            <p:nvPr/>
          </p:nvCxnSpPr>
          <p:spPr>
            <a:xfrm>
              <a:off x="5503773" y="4377963"/>
              <a:ext cx="0" cy="695685"/>
            </a:xfrm>
            <a:prstGeom prst="line">
              <a:avLst/>
            </a:prstGeom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68" name="Straight Connector 2067">
              <a:extLst>
                <a:ext uri="{FF2B5EF4-FFF2-40B4-BE49-F238E27FC236}">
                  <a16:creationId xmlns:a16="http://schemas.microsoft.com/office/drawing/2014/main" id="{FED50A43-FEFA-4D5E-8B2D-20C143F0A95B}"/>
                </a:ext>
              </a:extLst>
            </p:cNvPr>
            <p:cNvCxnSpPr>
              <a:cxnSpLocks/>
              <a:stCxn id="60" idx="2"/>
            </p:cNvCxnSpPr>
            <p:nvPr/>
          </p:nvCxnSpPr>
          <p:spPr>
            <a:xfrm flipH="1">
              <a:off x="3042953" y="5818071"/>
              <a:ext cx="1645680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74479BF-FFD0-4B1D-A79C-526CF449D8DD}"/>
                </a:ext>
              </a:extLst>
            </p:cNvPr>
            <p:cNvSpPr txBox="1"/>
            <p:nvPr/>
          </p:nvSpPr>
          <p:spPr>
            <a:xfrm>
              <a:off x="2106021" y="1791790"/>
              <a:ext cx="5885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CE0E925-D476-456A-B82F-CFF195A89CCD}"/>
                </a:ext>
              </a:extLst>
            </p:cNvPr>
            <p:cNvSpPr txBox="1"/>
            <p:nvPr/>
          </p:nvSpPr>
          <p:spPr>
            <a:xfrm>
              <a:off x="4755693" y="4363366"/>
              <a:ext cx="684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0F9E3E0-63C4-449D-8813-24D178811543}"/>
                </a:ext>
              </a:extLst>
            </p:cNvPr>
            <p:cNvSpPr txBox="1"/>
            <p:nvPr/>
          </p:nvSpPr>
          <p:spPr>
            <a:xfrm>
              <a:off x="5474023" y="4695529"/>
              <a:ext cx="3930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API</a:t>
              </a:r>
            </a:p>
          </p:txBody>
        </p:sp>
        <p:cxnSp>
          <p:nvCxnSpPr>
            <p:cNvPr id="3" name="Connector: Elbow 2">
              <a:extLst>
                <a:ext uri="{FF2B5EF4-FFF2-40B4-BE49-F238E27FC236}">
                  <a16:creationId xmlns:a16="http://schemas.microsoft.com/office/drawing/2014/main" id="{9565C3AD-60F9-4634-93FF-4B8C3B0D15FA}"/>
                </a:ext>
              </a:extLst>
            </p:cNvPr>
            <p:cNvCxnSpPr/>
            <p:nvPr/>
          </p:nvCxnSpPr>
          <p:spPr>
            <a:xfrm flipV="1">
              <a:off x="3042953" y="4347372"/>
              <a:ext cx="1217436" cy="1062828"/>
            </a:xfrm>
            <a:prstGeom prst="bentConnector3">
              <a:avLst>
                <a:gd name="adj1" fmla="val 100072"/>
              </a:avLst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F2CF587-6814-412F-B779-1FADEC1E02CF}"/>
                </a:ext>
              </a:extLst>
            </p:cNvPr>
            <p:cNvSpPr txBox="1"/>
            <p:nvPr/>
          </p:nvSpPr>
          <p:spPr>
            <a:xfrm>
              <a:off x="3042953" y="5109372"/>
              <a:ext cx="684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TCP/IP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597F01-4664-4EA1-AB13-9BDE0BCDA7FE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CD0FB99-2D2B-44F3-A3AE-AF9F4E589696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Minimal Class Diagram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524578C6-7ED5-4E28-8E9F-DE31D916D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Decision chart">
              <a:extLst>
                <a:ext uri="{FF2B5EF4-FFF2-40B4-BE49-F238E27FC236}">
                  <a16:creationId xmlns:a16="http://schemas.microsoft.com/office/drawing/2014/main" id="{F1AB9605-B6CF-4BF4-AB53-E60ED412B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5495F52A-DD65-4FA5-BF6F-740532B347F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69" t="1143" r="2605" b="1641"/>
          <a:stretch/>
        </p:blipFill>
        <p:spPr>
          <a:xfrm>
            <a:off x="2166239" y="990600"/>
            <a:ext cx="4811521" cy="577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FFC7C50-02FC-4816-82E0-B7B39BBEF28A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07C4CF5-7092-4576-ACCF-B542A4C61D1C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Main algorithm 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C0450EB-C8A7-4D39-B7BB-EC26A91BA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Gears">
              <a:extLst>
                <a:ext uri="{FF2B5EF4-FFF2-40B4-BE49-F238E27FC236}">
                  <a16:creationId xmlns:a16="http://schemas.microsoft.com/office/drawing/2014/main" id="{EF2045AF-3210-4A75-86B0-40674E618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94EC3EA-27A6-4327-B5D7-6FF53F0264ED}"/>
              </a:ext>
            </a:extLst>
          </p:cNvPr>
          <p:cNvSpPr txBox="1"/>
          <p:nvPr/>
        </p:nvSpPr>
        <p:spPr>
          <a:xfrm>
            <a:off x="914400" y="990600"/>
            <a:ext cx="82296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/**</a:t>
            </a:r>
          </a:p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 * A webhook that handles most webhook calls from Stripe. This handles the synchronization between the two platforms.</a:t>
            </a:r>
          </a:p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 * @param string - A JSON object with the payload</a:t>
            </a:r>
          </a:p>
          <a:p>
            <a:r>
              <a:rPr lang="en-US" sz="1200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</a:rPr>
              <a:t> */ </a:t>
            </a:r>
          </a:p>
          <a:p>
            <a:r>
              <a:rPr lang="en-US" sz="1400" b="1" dirty="0" err="1">
                <a:latin typeface="Consolas" panose="020B0609020204030204" pitchFamily="49" charset="0"/>
              </a:rPr>
              <a:t>WebhookAPI</a:t>
            </a:r>
            <a:r>
              <a:rPr lang="en-US" sz="1400" b="1" dirty="0">
                <a:latin typeface="Consolas" panose="020B0609020204030204" pitchFamily="49" charset="0"/>
              </a:rPr>
              <a:t>()</a:t>
            </a:r>
          </a:p>
          <a:p>
            <a:r>
              <a:rPr lang="en-US" sz="1400" b="1" dirty="0"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Get JSON request from Body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	if message is for TEST and we are in PRODUCTION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ignore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CHARGE_SUCCESS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approve transaction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CHARGE_FAIL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invalidate transaction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CHARGE_UPDATED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ignore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SUBSCRIPTION_EVENT_UPDATE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update subscription status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SUBSCRIPTION_EVENT_DELETE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cancel subscription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SUBSCRIPTION_EVENT_PAYMENT_FAIL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notify customer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else if event type == SUBSCRIPTION_EVENT_PAYMENT_SUCCESS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		update subscription as active</a:t>
            </a:r>
          </a:p>
          <a:p>
            <a:r>
              <a:rPr lang="en-US" sz="1400" b="1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FFC7C50-02FC-4816-82E0-B7B39BBEF28A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07C4CF5-7092-4576-ACCF-B542A4C61D1C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Website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C0450EB-C8A7-4D39-B7BB-EC26A91BA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Gears">
              <a:extLst>
                <a:ext uri="{FF2B5EF4-FFF2-40B4-BE49-F238E27FC236}">
                  <a16:creationId xmlns:a16="http://schemas.microsoft.com/office/drawing/2014/main" id="{EF2045AF-3210-4A75-86B0-40674E618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0A9EDBA-722E-42AC-BBA9-D3D4AA180071}"/>
              </a:ext>
            </a:extLst>
          </p:cNvPr>
          <p:cNvGrpSpPr/>
          <p:nvPr/>
        </p:nvGrpSpPr>
        <p:grpSpPr>
          <a:xfrm>
            <a:off x="76200" y="1740139"/>
            <a:ext cx="8458200" cy="4486385"/>
            <a:chOff x="2818969" y="16427321"/>
            <a:chExt cx="19991052" cy="1061816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A0B72FA-CD66-4534-860A-72903FBEC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4420" y="16427321"/>
              <a:ext cx="18555270" cy="99460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37DBEBC-563C-41A1-ACE3-B51DAA039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0770" t="4209" r="34352" b="2523"/>
            <a:stretch/>
          </p:blipFill>
          <p:spPr>
            <a:xfrm>
              <a:off x="17504737" y="19143325"/>
              <a:ext cx="5305284" cy="79021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74FF032-B3D2-43CD-A23A-CBDBD66A53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7895" t="2976" r="30166" b="68444"/>
            <a:stretch/>
          </p:blipFill>
          <p:spPr>
            <a:xfrm>
              <a:off x="2818969" y="23127400"/>
              <a:ext cx="6593065" cy="24158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CCEAAA1-AED4-470E-8C91-234560D666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7450" t="3858" r="29068" b="63431"/>
            <a:stretch/>
          </p:blipFill>
          <p:spPr>
            <a:xfrm>
              <a:off x="7297651" y="21029626"/>
              <a:ext cx="7299884" cy="27682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228805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81378F1-8B57-4B8E-85B8-DF7104F5B3FB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28BC47B-6A42-4150-B664-E37D3C2733E7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Summary</a:t>
              </a:r>
              <a:endParaRPr lang="en-US" sz="1100" b="1" dirty="0"/>
            </a:p>
          </p:txBody>
        </p:sp>
        <p:sp>
          <p:nvSpPr>
            <p:cNvPr id="8" name="Freeform 247">
              <a:extLst>
                <a:ext uri="{FF2B5EF4-FFF2-40B4-BE49-F238E27FC236}">
                  <a16:creationId xmlns:a16="http://schemas.microsoft.com/office/drawing/2014/main" id="{4FC16F7F-F901-4F12-8BCA-9662C2903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9" name="Graphic 8" descr="Presentation with checklist">
              <a:extLst>
                <a:ext uri="{FF2B5EF4-FFF2-40B4-BE49-F238E27FC236}">
                  <a16:creationId xmlns:a16="http://schemas.microsoft.com/office/drawing/2014/main" id="{7475F678-12A1-4A3A-A19C-AAC39CD29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90F658D-7169-476E-AF89-34376EE733A6}"/>
              </a:ext>
            </a:extLst>
          </p:cNvPr>
          <p:cNvGrpSpPr/>
          <p:nvPr/>
        </p:nvGrpSpPr>
        <p:grpSpPr>
          <a:xfrm>
            <a:off x="3505200" y="2995704"/>
            <a:ext cx="1296770" cy="1290894"/>
            <a:chOff x="1559536" y="3172867"/>
            <a:chExt cx="883218" cy="88321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77A82D-857C-460F-AF2D-E0C5AE23BEF0}"/>
                </a:ext>
              </a:extLst>
            </p:cNvPr>
            <p:cNvSpPr/>
            <p:nvPr/>
          </p:nvSpPr>
          <p:spPr>
            <a:xfrm>
              <a:off x="1559536" y="3172867"/>
              <a:ext cx="883218" cy="883218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1" name="Rectangle 10" descr="Receiver">
              <a:extLst>
                <a:ext uri="{FF2B5EF4-FFF2-40B4-BE49-F238E27FC236}">
                  <a16:creationId xmlns:a16="http://schemas.microsoft.com/office/drawing/2014/main" id="{D5DE3A50-D935-4FBE-95EC-E4A99E0F626A}"/>
                </a:ext>
              </a:extLst>
            </p:cNvPr>
            <p:cNvSpPr/>
            <p:nvPr/>
          </p:nvSpPr>
          <p:spPr>
            <a:xfrm>
              <a:off x="1745012" y="3358343"/>
              <a:ext cx="512266" cy="512266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08C4B8-2118-4FB6-BEE9-DA16672807A2}"/>
              </a:ext>
            </a:extLst>
          </p:cNvPr>
          <p:cNvGrpSpPr/>
          <p:nvPr/>
        </p:nvGrpSpPr>
        <p:grpSpPr>
          <a:xfrm>
            <a:off x="833072" y="1565398"/>
            <a:ext cx="4491540" cy="1314070"/>
            <a:chOff x="3670795" y="1272891"/>
            <a:chExt cx="3154350" cy="88321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12C8E88-E9D7-4E0B-AD40-8C49E937301C}"/>
                </a:ext>
              </a:extLst>
            </p:cNvPr>
            <p:cNvSpPr/>
            <p:nvPr/>
          </p:nvSpPr>
          <p:spPr>
            <a:xfrm>
              <a:off x="3670795" y="1272891"/>
              <a:ext cx="883218" cy="883218"/>
            </a:xfrm>
            <a:prstGeom prst="ellipse">
              <a:avLst/>
            </a:prstGeom>
          </p:spPr>
          <p:style>
            <a:lnRef idx="0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3" name="Rectangle 12" descr="Questions">
              <a:extLst>
                <a:ext uri="{FF2B5EF4-FFF2-40B4-BE49-F238E27FC236}">
                  <a16:creationId xmlns:a16="http://schemas.microsoft.com/office/drawing/2014/main" id="{945DD8AC-0F5A-452D-8C36-F58D91231289}"/>
                </a:ext>
              </a:extLst>
            </p:cNvPr>
            <p:cNvSpPr/>
            <p:nvPr/>
          </p:nvSpPr>
          <p:spPr>
            <a:xfrm>
              <a:off x="3856270" y="1458367"/>
              <a:ext cx="512266" cy="512266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75D38FE-B401-4F4C-815A-C6F7D87EB858}"/>
                </a:ext>
              </a:extLst>
            </p:cNvPr>
            <p:cNvGrpSpPr/>
            <p:nvPr/>
          </p:nvGrpSpPr>
          <p:grpSpPr>
            <a:xfrm>
              <a:off x="4743274" y="1272891"/>
              <a:ext cx="2081871" cy="883218"/>
              <a:chOff x="4606654" y="1704257"/>
              <a:chExt cx="2081871" cy="883218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DBDC24E-9ECD-44D4-8FF4-788E9D284519}"/>
                  </a:ext>
                </a:extLst>
              </p:cNvPr>
              <p:cNvSpPr/>
              <p:nvPr/>
            </p:nvSpPr>
            <p:spPr>
              <a:xfrm>
                <a:off x="4606654" y="1704257"/>
                <a:ext cx="2081871" cy="883218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EDDF605-6E90-4B53-8F73-21EB5A73B6AA}"/>
                  </a:ext>
                </a:extLst>
              </p:cNvPr>
              <p:cNvSpPr txBox="1"/>
              <p:nvPr/>
            </p:nvSpPr>
            <p:spPr>
              <a:xfrm>
                <a:off x="4606654" y="1704257"/>
                <a:ext cx="2081871" cy="88321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800" kern="1200" dirty="0"/>
                  <a:t>Questions?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857ECD6-2092-4289-A995-A20B2485DEBF}"/>
              </a:ext>
            </a:extLst>
          </p:cNvPr>
          <p:cNvGrpSpPr/>
          <p:nvPr/>
        </p:nvGrpSpPr>
        <p:grpSpPr>
          <a:xfrm>
            <a:off x="999120" y="5178610"/>
            <a:ext cx="3786975" cy="1107013"/>
            <a:chOff x="2994825" y="2987391"/>
            <a:chExt cx="3154350" cy="88321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70463E-334F-4E56-846A-B9643721E704}"/>
                </a:ext>
              </a:extLst>
            </p:cNvPr>
            <p:cNvSpPr/>
            <p:nvPr/>
          </p:nvSpPr>
          <p:spPr>
            <a:xfrm>
              <a:off x="2994825" y="2987391"/>
              <a:ext cx="883218" cy="883218"/>
            </a:xfrm>
            <a:prstGeom prst="ellipse">
              <a:avLst/>
            </a:prstGeom>
            <a:solidFill>
              <a:srgbClr val="1B5690"/>
            </a:solidFill>
            <a:ln>
              <a:solidFill>
                <a:srgbClr val="1B5690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18" name="Rectangle 17" descr="Smiling Face with No Fill">
              <a:extLst>
                <a:ext uri="{FF2B5EF4-FFF2-40B4-BE49-F238E27FC236}">
                  <a16:creationId xmlns:a16="http://schemas.microsoft.com/office/drawing/2014/main" id="{CABF5695-1401-4B60-8B83-0E24A9D841F2}"/>
                </a:ext>
              </a:extLst>
            </p:cNvPr>
            <p:cNvSpPr/>
            <p:nvPr/>
          </p:nvSpPr>
          <p:spPr>
            <a:xfrm>
              <a:off x="3180301" y="3172867"/>
              <a:ext cx="512266" cy="512266"/>
            </a:xfrm>
            <a:prstGeom prst="rect">
              <a:avLst/>
            </a:prstGeom>
            <a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bg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4EA668E-D407-433B-9EED-37138270F955}"/>
                </a:ext>
              </a:extLst>
            </p:cNvPr>
            <p:cNvGrpSpPr/>
            <p:nvPr/>
          </p:nvGrpSpPr>
          <p:grpSpPr>
            <a:xfrm>
              <a:off x="4067304" y="2987391"/>
              <a:ext cx="2081871" cy="883218"/>
              <a:chOff x="1089553" y="2965046"/>
              <a:chExt cx="2081871" cy="88321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14E778EC-9DDE-404C-A162-E788B2F7795C}"/>
                  </a:ext>
                </a:extLst>
              </p:cNvPr>
              <p:cNvSpPr/>
              <p:nvPr/>
            </p:nvSpPr>
            <p:spPr>
              <a:xfrm>
                <a:off x="1089553" y="2965046"/>
                <a:ext cx="2081871" cy="883218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23E86E-E1DD-47ED-AD2A-C470EFC0B413}"/>
                  </a:ext>
                </a:extLst>
              </p:cNvPr>
              <p:cNvSpPr txBox="1"/>
              <p:nvPr/>
            </p:nvSpPr>
            <p:spPr>
              <a:xfrm>
                <a:off x="1089553" y="2965046"/>
                <a:ext cx="2081871" cy="88321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400" kern="1200" dirty="0"/>
                  <a:t>Thank You!</a:t>
                </a:r>
              </a:p>
            </p:txBody>
          </p: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DD83C9B-04FE-410C-AA6B-32F23C3C48D9}"/>
              </a:ext>
            </a:extLst>
          </p:cNvPr>
          <p:cNvSpPr/>
          <p:nvPr/>
        </p:nvSpPr>
        <p:spPr>
          <a:xfrm>
            <a:off x="4876800" y="3184513"/>
            <a:ext cx="33586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>
                <a:ea typeface="ＭＳ Ｐゴシック" pitchFamily="34" charset="-128"/>
              </a:rPr>
              <a:t>Rodolfo F. Marrero</a:t>
            </a:r>
          </a:p>
          <a:p>
            <a:r>
              <a:rPr lang="en-US" sz="2400" dirty="0">
                <a:ea typeface="ＭＳ Ｐゴシック" pitchFamily="34" charset="-128"/>
              </a:rPr>
              <a:t>Email: rmarr028@fiu.edu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329" y="1138454"/>
            <a:ext cx="8343900" cy="5596170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sz="2000" b="1" dirty="0"/>
              <a:t>Whole Project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1800" dirty="0"/>
              <a:t>The world of investments is a complex one, full with tools, special jargon, limitations, stategies, and additional complexities. Investments are generally limited to the wealthy, the knowledgeable, or the well-connected.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1800" dirty="0"/>
              <a:t>EFORT tries to chip away at that reality by making investments in Foreign Currencies easy and affordable, bringing opportunities to the masses that were previously reserved to limited audiences.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defRPr/>
            </a:pPr>
            <a:r>
              <a:rPr lang="is-IS" sz="1800" dirty="0"/>
              <a:t>EFORT allows the everyday citizen to invest even small amounts of money algorithmically and profit from variations on the Foreign Exchange market.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4B0754-9FDB-4ADC-9733-7885EC33797F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534E609-3E08-4EFB-8571-56D883D83C6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Problem definition</a:t>
              </a:r>
              <a:endParaRPr lang="en-US" sz="1100" b="1" dirty="0"/>
            </a:p>
          </p:txBody>
        </p:sp>
        <p:sp>
          <p:nvSpPr>
            <p:cNvPr id="8" name="Freeform 247">
              <a:extLst>
                <a:ext uri="{FF2B5EF4-FFF2-40B4-BE49-F238E27FC236}">
                  <a16:creationId xmlns:a16="http://schemas.microsoft.com/office/drawing/2014/main" id="{AE6896A9-EE82-467C-9C1A-CA107166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Question mark">
              <a:extLst>
                <a:ext uri="{FF2B5EF4-FFF2-40B4-BE49-F238E27FC236}">
                  <a16:creationId xmlns:a16="http://schemas.microsoft.com/office/drawing/2014/main" id="{8EC18130-3BB8-4D2A-A88A-16D6BB849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329" y="1138454"/>
            <a:ext cx="8343900" cy="5596170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60000"/>
              </a:lnSpc>
              <a:spcBef>
                <a:spcPts val="600"/>
              </a:spcBef>
              <a:buNone/>
              <a:defRPr/>
            </a:pPr>
            <a:r>
              <a:rPr lang="is-IS" sz="2000" b="1" dirty="0"/>
              <a:t>My Part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sz="1800" dirty="0"/>
              <a:t>I handled the management of payments on the platform.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sz="1800" dirty="0"/>
              <a:t>I leveraged Stripe‘s Online Payment System to handle the payment mechanism, minimizing the compliance requirements for the project.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sz="1800" dirty="0"/>
              <a:t>I handled ACH payments, Credit/Debit card payments, as well as created a subscription mechanism.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defRPr/>
            </a:pPr>
            <a:r>
              <a:rPr lang="is-IS" sz="1800" dirty="0"/>
              <a:t>In coordination with the regulatory bodies (NFA/CFTC) I managed the gathering of all legal requirements of the system in terms of laws that would affect it, licenses required, tests that must be completed, and other business aspects.</a:t>
            </a:r>
            <a:endParaRPr lang="en-US" sz="18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4B0754-9FDB-4ADC-9733-7885EC33797F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534E609-3E08-4EFB-8571-56D883D83C6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Problem definition</a:t>
              </a:r>
              <a:endParaRPr lang="en-US" sz="1100" b="1" dirty="0"/>
            </a:p>
          </p:txBody>
        </p:sp>
        <p:sp>
          <p:nvSpPr>
            <p:cNvPr id="8" name="Freeform 247">
              <a:extLst>
                <a:ext uri="{FF2B5EF4-FFF2-40B4-BE49-F238E27FC236}">
                  <a16:creationId xmlns:a16="http://schemas.microsoft.com/office/drawing/2014/main" id="{AE6896A9-EE82-467C-9C1A-CA107166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Question mark">
              <a:extLst>
                <a:ext uri="{FF2B5EF4-FFF2-40B4-BE49-F238E27FC236}">
                  <a16:creationId xmlns:a16="http://schemas.microsoft.com/office/drawing/2014/main" id="{8EC18130-3BB8-4D2A-A88A-16D6BB849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3" y="-49526"/>
              <a:ext cx="1470191" cy="1472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715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CFAB3F5-6DE3-42B8-85DB-556FA5559DD8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27DD50A-6840-47FE-87A5-C53F701A4011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Project Management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CABE83D7-7F0C-4424-A7E8-21B877142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Daily calendar">
              <a:extLst>
                <a:ext uri="{FF2B5EF4-FFF2-40B4-BE49-F238E27FC236}">
                  <a16:creationId xmlns:a16="http://schemas.microsoft.com/office/drawing/2014/main" id="{5BE6C6B0-56C9-4166-9993-EA070EF58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C7C78EB1-6194-4D3B-94CC-81A5C169D5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398684"/>
              </p:ext>
            </p:extLst>
          </p:nvPr>
        </p:nvGraphicFramePr>
        <p:xfrm>
          <a:off x="205053" y="1299372"/>
          <a:ext cx="8765229" cy="5120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55FBAF6-A871-445A-8AC8-1D4B854A790B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9AFFD4F-611A-4495-BAB3-58A758F80020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User Stories</a:t>
              </a:r>
              <a:endParaRPr lang="en-US" sz="1100" b="1" dirty="0"/>
            </a:p>
          </p:txBody>
        </p:sp>
        <p:sp>
          <p:nvSpPr>
            <p:cNvPr id="8" name="Freeform 247">
              <a:extLst>
                <a:ext uri="{FF2B5EF4-FFF2-40B4-BE49-F238E27FC236}">
                  <a16:creationId xmlns:a16="http://schemas.microsoft.com/office/drawing/2014/main" id="{707F917B-973D-4519-9075-234412551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9" name="Graphic 8" descr="Checklist">
              <a:extLst>
                <a:ext uri="{FF2B5EF4-FFF2-40B4-BE49-F238E27FC236}">
                  <a16:creationId xmlns:a16="http://schemas.microsoft.com/office/drawing/2014/main" id="{5B47CF96-9697-4117-BAE3-82698E8DB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DC15784-0C8B-4812-A21E-14B9F0767383}"/>
              </a:ext>
            </a:extLst>
          </p:cNvPr>
          <p:cNvSpPr/>
          <p:nvPr/>
        </p:nvSpPr>
        <p:spPr>
          <a:xfrm>
            <a:off x="645136" y="1146972"/>
            <a:ext cx="8077200" cy="545085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Review all teams responsibilities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Regulation for FOREX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Learn How to Code in C#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Setup Dev Env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Transfer Funds from Checking Account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Stripe Withdrawals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Stripe Controller Videos and Documentation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Migrate to web </a:t>
            </a:r>
            <a:r>
              <a:rPr lang="en-US" dirty="0" err="1"/>
              <a:t>api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Finish Stripe webhook integration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Move "Types" from VARCHAR field to its own Table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Fix hardcoded User Id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Integrate Frontend Security on Stripe Controller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Forex.com Money Transfer Audit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Review MQL5.com Payment System (Research)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Brokerage APIs (Forex.com and OANDA)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Review MQL5.com Payment System (Implementation)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Forex.com-like business structure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Complete Business Template/Framework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Pay by Credit/Debit Card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A9BE94E-9415-4A05-AE7E-EF86D6E570E4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B28828F-140B-4305-9CEF-FEBE8AB8C3E4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Use Cases</a:t>
              </a:r>
              <a:endParaRPr lang="en-US" sz="1100" b="1" dirty="0"/>
            </a:p>
          </p:txBody>
        </p:sp>
        <p:sp>
          <p:nvSpPr>
            <p:cNvPr id="14" name="Freeform 247">
              <a:extLst>
                <a:ext uri="{FF2B5EF4-FFF2-40B4-BE49-F238E27FC236}">
                  <a16:creationId xmlns:a16="http://schemas.microsoft.com/office/drawing/2014/main" id="{A690EB88-41C8-4EF0-BC13-CAFFF750F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15" name="Graphic 14" descr="Checklist">
              <a:extLst>
                <a:ext uri="{FF2B5EF4-FFF2-40B4-BE49-F238E27FC236}">
                  <a16:creationId xmlns:a16="http://schemas.microsoft.com/office/drawing/2014/main" id="{F5209520-B69A-42D4-9049-ABBDA39CC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51377D3F-10D8-49CE-983C-32E884F379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0200" y="1035850"/>
            <a:ext cx="5735744" cy="574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6E2CC0-5C33-412F-B443-2563D94379B4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35B8C4-26DD-40FE-AA6E-9FC2524CBAE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Sequence Diagrams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8E95368-BEFA-43DB-95A8-73B565FE4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Checklist">
              <a:extLst>
                <a:ext uri="{FF2B5EF4-FFF2-40B4-BE49-F238E27FC236}">
                  <a16:creationId xmlns:a16="http://schemas.microsoft.com/office/drawing/2014/main" id="{6DE46610-E914-443B-B727-A3329208E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DD24C8C-909A-46DF-BD70-7297B43CE3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260" y="1299372"/>
            <a:ext cx="803148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6E2CC0-5C33-412F-B443-2563D94379B4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35B8C4-26DD-40FE-AA6E-9FC2524CBAE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Sequence Diagrams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8E95368-BEFA-43DB-95A8-73B565FE4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Checklist">
              <a:extLst>
                <a:ext uri="{FF2B5EF4-FFF2-40B4-BE49-F238E27FC236}">
                  <a16:creationId xmlns:a16="http://schemas.microsoft.com/office/drawing/2014/main" id="{6DE46610-E914-443B-B727-A3329208E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18455B6-A280-403A-99D2-C8B2498C1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155" y="2133600"/>
            <a:ext cx="8649045" cy="37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95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6E2CC0-5C33-412F-B443-2563D94379B4}"/>
              </a:ext>
            </a:extLst>
          </p:cNvPr>
          <p:cNvGrpSpPr/>
          <p:nvPr/>
        </p:nvGrpSpPr>
        <p:grpSpPr>
          <a:xfrm>
            <a:off x="76200" y="76200"/>
            <a:ext cx="8458200" cy="990600"/>
            <a:chOff x="-190902" y="-322880"/>
            <a:chExt cx="17022166" cy="209871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35B8C4-26DD-40FE-AA6E-9FC2524CBAE9}"/>
                </a:ext>
              </a:extLst>
            </p:cNvPr>
            <p:cNvSpPr/>
            <p:nvPr/>
          </p:nvSpPr>
          <p:spPr>
            <a:xfrm>
              <a:off x="1332306" y="443206"/>
              <a:ext cx="15498958" cy="1009745"/>
            </a:xfrm>
            <a:prstGeom prst="roundRect">
              <a:avLst/>
            </a:prstGeom>
            <a:solidFill>
              <a:srgbClr val="EA9C00"/>
            </a:solidFill>
            <a:ln>
              <a:solidFill>
                <a:srgbClr val="BC67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2800" b="1" dirty="0"/>
                <a:t>Requirements: Sequence Diagrams</a:t>
              </a:r>
              <a:endParaRPr lang="en-US" sz="1100" b="1" dirty="0"/>
            </a:p>
          </p:txBody>
        </p:sp>
        <p:sp>
          <p:nvSpPr>
            <p:cNvPr id="6" name="Freeform 247">
              <a:extLst>
                <a:ext uri="{FF2B5EF4-FFF2-40B4-BE49-F238E27FC236}">
                  <a16:creationId xmlns:a16="http://schemas.microsoft.com/office/drawing/2014/main" id="{38E95368-BEFA-43DB-95A8-73B565FE4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902" y="-322880"/>
              <a:ext cx="1857381" cy="2098710"/>
            </a:xfrm>
            <a:custGeom>
              <a:avLst/>
              <a:gdLst>
                <a:gd name="T0" fmla="*/ 0 w 630"/>
                <a:gd name="T1" fmla="*/ 181 h 729"/>
                <a:gd name="T2" fmla="*/ 0 w 630"/>
                <a:gd name="T3" fmla="*/ 545 h 729"/>
                <a:gd name="T4" fmla="*/ 314 w 630"/>
                <a:gd name="T5" fmla="*/ 729 h 729"/>
                <a:gd name="T6" fmla="*/ 630 w 630"/>
                <a:gd name="T7" fmla="*/ 545 h 729"/>
                <a:gd name="T8" fmla="*/ 630 w 630"/>
                <a:gd name="T9" fmla="*/ 181 h 729"/>
                <a:gd name="T10" fmla="*/ 314 w 630"/>
                <a:gd name="T11" fmla="*/ 0 h 729"/>
                <a:gd name="T12" fmla="*/ 0 w 630"/>
                <a:gd name="T13" fmla="*/ 18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729">
                  <a:moveTo>
                    <a:pt x="0" y="181"/>
                  </a:moveTo>
                  <a:lnTo>
                    <a:pt x="0" y="545"/>
                  </a:lnTo>
                  <a:lnTo>
                    <a:pt x="314" y="729"/>
                  </a:lnTo>
                  <a:lnTo>
                    <a:pt x="630" y="545"/>
                  </a:lnTo>
                  <a:lnTo>
                    <a:pt x="630" y="181"/>
                  </a:lnTo>
                  <a:lnTo>
                    <a:pt x="314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84887"/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</a:endParaRPr>
            </a:p>
          </p:txBody>
        </p:sp>
        <p:pic>
          <p:nvPicPr>
            <p:cNvPr id="7" name="Graphic 6" descr="Checklist">
              <a:extLst>
                <a:ext uri="{FF2B5EF4-FFF2-40B4-BE49-F238E27FC236}">
                  <a16:creationId xmlns:a16="http://schemas.microsoft.com/office/drawing/2014/main" id="{6DE46610-E914-443B-B727-A3329208E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433" y="-49527"/>
              <a:ext cx="1398711" cy="14724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51BF9E7-C314-4FEF-AC1F-82A8BB011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336" y="1337472"/>
            <a:ext cx="7701328" cy="534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28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1213</Words>
  <Application>Microsoft Office PowerPoint</Application>
  <PresentationFormat>On-screen Show (4:3)</PresentationFormat>
  <Paragraphs>163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Consolas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Rodolfo Marrero</dc:creator>
  <cp:lastModifiedBy>Rodolfo Marrero</cp:lastModifiedBy>
  <cp:revision>20</cp:revision>
  <dcterms:created xsi:type="dcterms:W3CDTF">2019-04-16T20:01:17Z</dcterms:created>
  <dcterms:modified xsi:type="dcterms:W3CDTF">2019-04-20T16:57:27Z</dcterms:modified>
</cp:coreProperties>
</file>